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8"/>
  </p:notesMasterIdLst>
  <p:sldIdLst>
    <p:sldId id="256" r:id="rId2"/>
    <p:sldId id="335" r:id="rId3"/>
    <p:sldId id="290" r:id="rId4"/>
    <p:sldId id="292" r:id="rId5"/>
    <p:sldId id="308" r:id="rId6"/>
    <p:sldId id="311" r:id="rId7"/>
    <p:sldId id="261" r:id="rId8"/>
    <p:sldId id="298" r:id="rId9"/>
    <p:sldId id="313" r:id="rId10"/>
    <p:sldId id="331" r:id="rId11"/>
    <p:sldId id="310" r:id="rId12"/>
    <p:sldId id="319" r:id="rId13"/>
    <p:sldId id="328" r:id="rId14"/>
    <p:sldId id="337" r:id="rId15"/>
    <p:sldId id="309" r:id="rId16"/>
    <p:sldId id="324" r:id="rId17"/>
    <p:sldId id="312" r:id="rId18"/>
    <p:sldId id="318" r:id="rId19"/>
    <p:sldId id="299" r:id="rId20"/>
    <p:sldId id="300" r:id="rId21"/>
    <p:sldId id="301" r:id="rId22"/>
    <p:sldId id="302" r:id="rId23"/>
    <p:sldId id="332" r:id="rId24"/>
    <p:sldId id="325" r:id="rId25"/>
    <p:sldId id="303" r:id="rId26"/>
    <p:sldId id="316" r:id="rId27"/>
    <p:sldId id="338" r:id="rId28"/>
    <p:sldId id="314" r:id="rId29"/>
    <p:sldId id="326" r:id="rId30"/>
    <p:sldId id="320" r:id="rId31"/>
    <p:sldId id="321" r:id="rId32"/>
    <p:sldId id="323" r:id="rId33"/>
    <p:sldId id="322" r:id="rId34"/>
    <p:sldId id="336" r:id="rId35"/>
    <p:sldId id="307" r:id="rId36"/>
    <p:sldId id="339"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6"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3CAAA06-5731-B304-3700-9A85388A8241}" name="Steven Shi" initials="SS" userId="S::xs8vh@uchicago.edu::54c36aca-4cd8-4dc5-aaa3-589d252bb3b7" providerId="AD"/>
  <p188:author id="{39FAF312-AF29-97CE-5B45-E780C139E0A6}" name="Ahjeong Yeom" initials="AY" userId="S::ahjeong@uchicago.edu::87250265-b32a-4f80-bb92-ba1e3b61917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7B0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6A5EC-327A-DD23-8656-AF278A4F78FD}" v="19" dt="2021-12-10T20:50:42.840"/>
    <p1510:client id="{0CB5851C-6467-5B43-AD77-5592001A48F5}" v="13031" dt="2021-12-09T06:59:30.381"/>
    <p1510:client id="{1F9A9D3A-6C06-1B5F-9E41-005E4636F83C}" v="5" dt="2021-12-09T04:55:37.470"/>
    <p1510:client id="{2C73A6BC-18BD-D5A8-5A52-659F99E3D04E}" v="19" dt="2021-12-09T04:53:56.734"/>
    <p1510:client id="{2F606CB0-69B5-4605-8F5F-99817AE66F08}" v="2023" dt="2021-12-09T04:50:45.504"/>
    <p1510:client id="{336D2DCC-9F25-CBDC-C92C-9C400AE4E613}" v="559" dt="2021-12-09T04:59:34.351"/>
    <p1510:client id="{340DDC30-8FD7-D2A7-346C-B20CFF61FDC1}" v="5971" dt="2021-12-09T02:52:34.804"/>
    <p1510:client id="{3E8476CC-0769-3CB1-0BF0-5CFC0E40EB70}" v="32" dt="2021-12-09T03:06:50.507"/>
    <p1510:client id="{4BC154B5-765D-86BA-D7A4-408A18B30D46}" v="594" dt="2021-12-08T22:00:38.239"/>
    <p1510:client id="{55139888-0601-3B1F-098B-87A4DB2FF36E}" v="10" dt="2021-12-09T03:26:40.343"/>
    <p1510:client id="{6439CCB5-53AD-E823-6A24-59B0F4FDA37B}" v="63" dt="2021-12-11T22:10:42.091"/>
    <p1510:client id="{89909FF8-734F-74E8-F699-5C5D095590BB}" v="39" dt="2021-12-09T02:50:55.205"/>
    <p1510:client id="{9F94968F-C0C9-2A32-8B70-11F61C3BB004}" v="100" dt="2021-12-09T06:25:35.321"/>
    <p1510:client id="{A66D9522-6095-FD7B-6E89-B710CC685157}" v="175" dt="2021-12-11T22:19:41.329"/>
    <p1510:client id="{A920EB9D-9EBB-4B2D-677D-017CDBFFA869}" v="719" dt="2021-12-09T04:54:51.409"/>
    <p1510:client id="{ADB2E682-85E6-2C49-0B42-413F386A259E}" v="1" dt="2021-12-09T02:55:33.780"/>
    <p1510:client id="{AE56F593-4B4E-443C-9DB4-47656A145790}" v="13" dt="2021-12-09T02:49:42.862"/>
    <p1510:client id="{DD26D871-CC7F-1A9E-19A3-5EE2D7C03BDD}" v="3" dt="2021-12-09T02:36:46.718"/>
    <p1510:client id="{EB20935E-629D-AB3D-1C55-7C6BD611EEF9}" v="348" dt="2021-12-09T04:18:45.515"/>
    <p1510:client id="{F04CA695-CE9D-1422-7983-E6B81C4CD513}" v="1" dt="2021-12-09T20:26:12.319"/>
    <p1510:client id="{F1395DC3-40B2-34FF-69FC-E927038D53CB}" v="11" dt="2021-12-09T06:33:09.327"/>
    <p1510:client id="{F893D59D-5B4B-A258-406D-12BC28E157EF}" v="3" dt="2021-12-09T02:56:06.669"/>
    <p1510:client id="{FACAC703-7306-563F-AB60-458A654FA038}" v="194" dt="2021-12-09T06:23:12.863"/>
    <p1510:client id="{FFF393BC-1B41-2661-28AE-C7C9363023F1}" v="6" dt="2021-12-11T08:07:51.495"/>
  </p1510:revLst>
</p1510:revInfo>
</file>

<file path=ppt/tableStyles.xml><?xml version="1.0" encoding="utf-8"?>
<a:tblStyleLst xmlns:a="http://schemas.openxmlformats.org/drawingml/2006/main" def="{9D8E4532-971A-441E-B24E-6B170608AB35}">
  <a:tblStyle styleId="{9D8E4532-971A-441E-B24E-6B170608AB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4596"/>
  </p:normalViewPr>
  <p:slideViewPr>
    <p:cSldViewPr snapToGrid="0">
      <p:cViewPr varScale="1">
        <p:scale>
          <a:sx n="75" d="100"/>
          <a:sy n="75" d="100"/>
        </p:scale>
        <p:origin x="2680" y="160"/>
      </p:cViewPr>
      <p:guideLst>
        <p:guide orient="horz" pos="159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171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5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99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354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746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529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332425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Sans-Serif"/>
              <a:buChar char="•"/>
            </a:pPr>
            <a:endParaRPr lang="en-US" dirty="0"/>
          </a:p>
        </p:txBody>
      </p:sp>
    </p:spTree>
    <p:extLst>
      <p:ext uri="{BB962C8B-B14F-4D97-AF65-F5344CB8AC3E}">
        <p14:creationId xmlns:p14="http://schemas.microsoft.com/office/powerpoint/2010/main" val="3853965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80220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43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374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dirty="0"/>
          </a:p>
        </p:txBody>
      </p:sp>
    </p:spTree>
    <p:extLst>
      <p:ext uri="{BB962C8B-B14F-4D97-AF65-F5344CB8AC3E}">
        <p14:creationId xmlns:p14="http://schemas.microsoft.com/office/powerpoint/2010/main" val="470888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7285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629096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210048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19700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1479963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963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797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53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0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718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f66a26668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f66a2666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99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0a8395baa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f0a8395baa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404116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cdd5d7e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cdd5d7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1089530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772000" y="1176600"/>
            <a:ext cx="3914700" cy="23082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772100" y="3484800"/>
            <a:ext cx="3914700" cy="48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04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6082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jpe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docs.python.org/3/library/tkinter.html" TargetMode="External"/><Relationship Id="rId13" Type="http://schemas.openxmlformats.org/officeDocument/2006/relationships/hyperlink" Target="https://plotly.com/" TargetMode="External"/><Relationship Id="rId3" Type="http://schemas.openxmlformats.org/officeDocument/2006/relationships/hyperlink" Target="https://data.world/chhs/596b5eed-31de-4fd8-a645-249f3f9b19c4" TargetMode="External"/><Relationship Id="rId7" Type="http://schemas.openxmlformats.org/officeDocument/2006/relationships/hyperlink" Target="https://textblob.readthedocs.io/en/dev/" TargetMode="External"/><Relationship Id="rId12" Type="http://schemas.openxmlformats.org/officeDocument/2006/relationships/hyperlink" Target="https://www.selenium.dev/" TargetMode="External"/><Relationship Id="rId2" Type="http://schemas.openxmlformats.org/officeDocument/2006/relationships/hyperlink" Target="https://www.kaggle.com/raghadalharbi/all-products-available-on-sephora-website" TargetMode="External"/><Relationship Id="rId1" Type="http://schemas.openxmlformats.org/officeDocument/2006/relationships/slideLayout" Target="../slideLayouts/slideLayout3.xml"/><Relationship Id="rId6" Type="http://schemas.openxmlformats.org/officeDocument/2006/relationships/hyperlink" Target="https://www.linkedin.com/" TargetMode="External"/><Relationship Id="rId11" Type="http://schemas.openxmlformats.org/officeDocument/2006/relationships/hyperlink" Target="https://www.tweepy.org/" TargetMode="External"/><Relationship Id="rId5" Type="http://schemas.openxmlformats.org/officeDocument/2006/relationships/hyperlink" Target="https://www.sephora.com/" TargetMode="External"/><Relationship Id="rId15" Type="http://schemas.openxmlformats.org/officeDocument/2006/relationships/hyperlink" Target="https://slidesgo.com/" TargetMode="External"/><Relationship Id="rId10" Type="http://schemas.openxmlformats.org/officeDocument/2006/relationships/hyperlink" Target="https://phantombuster.com/" TargetMode="External"/><Relationship Id="rId4" Type="http://schemas.openxmlformats.org/officeDocument/2006/relationships/hyperlink" Target="https://twitter.com/" TargetMode="External"/><Relationship Id="rId9" Type="http://schemas.openxmlformats.org/officeDocument/2006/relationships/hyperlink" Target="https://developer.bazaarvoice.com/conversations-api/home" TargetMode="External"/><Relationship Id="rId14" Type="http://schemas.openxmlformats.org/officeDocument/2006/relationships/hyperlink" Target="https://www.nltk.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8.xml"/><Relationship Id="rId16" Type="http://schemas.openxmlformats.org/officeDocument/2006/relationships/image" Target="../media/image20.svg"/><Relationship Id="rId20"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5.png"/><Relationship Id="rId17" Type="http://schemas.openxmlformats.org/officeDocument/2006/relationships/image" Target="../media/image36.png"/><Relationship Id="rId2" Type="http://schemas.openxmlformats.org/officeDocument/2006/relationships/image" Target="../media/image28.jpeg"/><Relationship Id="rId16"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33.png"/><Relationship Id="rId5" Type="http://schemas.openxmlformats.org/officeDocument/2006/relationships/image" Target="../media/image16.png"/><Relationship Id="rId1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31.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772000" y="1176600"/>
            <a:ext cx="3914700" cy="230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b="1"/>
              <a:t>Analysis On Beauty Industry</a:t>
            </a:r>
          </a:p>
        </p:txBody>
      </p:sp>
      <p:sp>
        <p:nvSpPr>
          <p:cNvPr id="59" name="Google Shape;59;p15"/>
          <p:cNvSpPr txBox="1">
            <a:spLocks noGrp="1"/>
          </p:cNvSpPr>
          <p:nvPr>
            <p:ph type="subTitle" idx="1"/>
          </p:nvPr>
        </p:nvSpPr>
        <p:spPr>
          <a:xfrm>
            <a:off x="4772100" y="3484800"/>
            <a:ext cx="3914700" cy="482100"/>
          </a:xfrm>
          <a:prstGeom prst="rect">
            <a:avLst/>
          </a:prstGeom>
        </p:spPr>
        <p:txBody>
          <a:bodyPr spcFirstLastPara="1" wrap="square" lIns="91425" tIns="91425" rIns="91425" bIns="91425" anchor="t" anchorCtr="0">
            <a:noAutofit/>
          </a:bodyPr>
          <a:lstStyle/>
          <a:p>
            <a:pPr marL="0" indent="0"/>
            <a:r>
              <a:rPr lang="en" b="1"/>
              <a:t>Team 5: </a:t>
            </a:r>
            <a:r>
              <a:rPr lang="en"/>
              <a:t> </a:t>
            </a:r>
            <a:r>
              <a:rPr lang="en" err="1"/>
              <a:t>Ahjeong</a:t>
            </a:r>
            <a:r>
              <a:rPr lang="en"/>
              <a:t> </a:t>
            </a:r>
            <a:r>
              <a:rPr lang="en" err="1"/>
              <a:t>Yeom</a:t>
            </a:r>
            <a:r>
              <a:rPr lang="en"/>
              <a:t>, Kenji Laurens, Steve Shi And </a:t>
            </a:r>
            <a:r>
              <a:rPr lang="en-US"/>
              <a:t>Vanessa Li</a:t>
            </a:r>
          </a:p>
          <a:p>
            <a:pPr marL="0" indent="0"/>
            <a:endParaRPr/>
          </a:p>
        </p:txBody>
      </p:sp>
      <p:grpSp>
        <p:nvGrpSpPr>
          <p:cNvPr id="60" name="Google Shape;60;p15"/>
          <p:cNvGrpSpPr/>
          <p:nvPr/>
        </p:nvGrpSpPr>
        <p:grpSpPr>
          <a:xfrm>
            <a:off x="469942" y="1004517"/>
            <a:ext cx="3914867" cy="3195106"/>
            <a:chOff x="469913" y="1098955"/>
            <a:chExt cx="4266885" cy="3482405"/>
          </a:xfrm>
        </p:grpSpPr>
        <p:sp>
          <p:nvSpPr>
            <p:cNvPr id="61" name="Google Shape;61;p15"/>
            <p:cNvSpPr/>
            <p:nvPr/>
          </p:nvSpPr>
          <p:spPr>
            <a:xfrm>
              <a:off x="3787006" y="1299861"/>
              <a:ext cx="949792" cy="1150771"/>
            </a:xfrm>
            <a:custGeom>
              <a:avLst/>
              <a:gdLst/>
              <a:ahLst/>
              <a:cxnLst/>
              <a:rect l="l" t="t" r="r" b="b"/>
              <a:pathLst>
                <a:path w="6843" h="8291" extrusionOk="0">
                  <a:moveTo>
                    <a:pt x="5862" y="2901"/>
                  </a:moveTo>
                  <a:cubicBezTo>
                    <a:pt x="5772" y="3357"/>
                    <a:pt x="6043" y="3768"/>
                    <a:pt x="6020" y="4219"/>
                  </a:cubicBezTo>
                  <a:cubicBezTo>
                    <a:pt x="6003" y="4613"/>
                    <a:pt x="5716" y="4900"/>
                    <a:pt x="5384" y="5069"/>
                  </a:cubicBezTo>
                  <a:cubicBezTo>
                    <a:pt x="4967" y="5272"/>
                    <a:pt x="4488" y="5266"/>
                    <a:pt x="4044" y="5368"/>
                  </a:cubicBezTo>
                  <a:cubicBezTo>
                    <a:pt x="3638" y="5464"/>
                    <a:pt x="3266" y="5666"/>
                    <a:pt x="3109" y="6072"/>
                  </a:cubicBezTo>
                  <a:cubicBezTo>
                    <a:pt x="3030" y="6280"/>
                    <a:pt x="3002" y="6500"/>
                    <a:pt x="2951" y="6714"/>
                  </a:cubicBezTo>
                  <a:cubicBezTo>
                    <a:pt x="2906" y="6911"/>
                    <a:pt x="2838" y="7102"/>
                    <a:pt x="2743" y="7283"/>
                  </a:cubicBezTo>
                  <a:cubicBezTo>
                    <a:pt x="2562" y="7620"/>
                    <a:pt x="2286" y="7919"/>
                    <a:pt x="1937" y="8088"/>
                  </a:cubicBezTo>
                  <a:cubicBezTo>
                    <a:pt x="1594" y="8257"/>
                    <a:pt x="1183" y="8291"/>
                    <a:pt x="817" y="8167"/>
                  </a:cubicBezTo>
                  <a:cubicBezTo>
                    <a:pt x="473" y="8048"/>
                    <a:pt x="197" y="7784"/>
                    <a:pt x="85" y="7429"/>
                  </a:cubicBezTo>
                  <a:cubicBezTo>
                    <a:pt x="0" y="7187"/>
                    <a:pt x="6" y="6916"/>
                    <a:pt x="96" y="6674"/>
                  </a:cubicBezTo>
                  <a:cubicBezTo>
                    <a:pt x="237" y="5920"/>
                    <a:pt x="1138" y="5644"/>
                    <a:pt x="1690" y="5221"/>
                  </a:cubicBezTo>
                  <a:cubicBezTo>
                    <a:pt x="1853" y="5092"/>
                    <a:pt x="1999" y="4945"/>
                    <a:pt x="2095" y="4760"/>
                  </a:cubicBezTo>
                  <a:cubicBezTo>
                    <a:pt x="2208" y="4551"/>
                    <a:pt x="2236" y="4309"/>
                    <a:pt x="2236" y="4073"/>
                  </a:cubicBezTo>
                  <a:cubicBezTo>
                    <a:pt x="2236" y="3661"/>
                    <a:pt x="2151" y="3250"/>
                    <a:pt x="2225" y="2839"/>
                  </a:cubicBezTo>
                  <a:cubicBezTo>
                    <a:pt x="2292" y="2484"/>
                    <a:pt x="2484" y="2163"/>
                    <a:pt x="2833" y="2028"/>
                  </a:cubicBezTo>
                  <a:cubicBezTo>
                    <a:pt x="3035" y="1949"/>
                    <a:pt x="3255" y="1938"/>
                    <a:pt x="3463" y="1882"/>
                  </a:cubicBezTo>
                  <a:cubicBezTo>
                    <a:pt x="3666" y="1831"/>
                    <a:pt x="3852" y="1730"/>
                    <a:pt x="4010" y="1595"/>
                  </a:cubicBezTo>
                  <a:cubicBezTo>
                    <a:pt x="4618" y="1082"/>
                    <a:pt x="4950" y="85"/>
                    <a:pt x="5857" y="23"/>
                  </a:cubicBezTo>
                  <a:cubicBezTo>
                    <a:pt x="6229" y="1"/>
                    <a:pt x="6578" y="181"/>
                    <a:pt x="6707" y="547"/>
                  </a:cubicBezTo>
                  <a:cubicBezTo>
                    <a:pt x="6842" y="936"/>
                    <a:pt x="6718" y="1341"/>
                    <a:pt x="6521" y="1685"/>
                  </a:cubicBezTo>
                  <a:cubicBezTo>
                    <a:pt x="6290" y="2079"/>
                    <a:pt x="5958" y="2439"/>
                    <a:pt x="5862" y="29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858902" y="1374117"/>
              <a:ext cx="821543" cy="1026547"/>
            </a:xfrm>
            <a:custGeom>
              <a:avLst/>
              <a:gdLst/>
              <a:ahLst/>
              <a:cxnLst/>
              <a:rect l="l" t="t" r="r" b="b"/>
              <a:pathLst>
                <a:path w="5919" h="7396" extrusionOk="0">
                  <a:moveTo>
                    <a:pt x="5801" y="23"/>
                  </a:moveTo>
                  <a:cubicBezTo>
                    <a:pt x="5204" y="136"/>
                    <a:pt x="4680" y="558"/>
                    <a:pt x="4449" y="1122"/>
                  </a:cubicBezTo>
                  <a:cubicBezTo>
                    <a:pt x="4432" y="1172"/>
                    <a:pt x="4415" y="1217"/>
                    <a:pt x="4404" y="1268"/>
                  </a:cubicBezTo>
                  <a:cubicBezTo>
                    <a:pt x="4370" y="1161"/>
                    <a:pt x="4342" y="1054"/>
                    <a:pt x="4308" y="947"/>
                  </a:cubicBezTo>
                  <a:cubicBezTo>
                    <a:pt x="4297" y="902"/>
                    <a:pt x="4241" y="879"/>
                    <a:pt x="4196" y="896"/>
                  </a:cubicBezTo>
                  <a:cubicBezTo>
                    <a:pt x="4151" y="913"/>
                    <a:pt x="4134" y="964"/>
                    <a:pt x="4145" y="1003"/>
                  </a:cubicBezTo>
                  <a:lnTo>
                    <a:pt x="4331" y="1623"/>
                  </a:lnTo>
                  <a:cubicBezTo>
                    <a:pt x="4314" y="1769"/>
                    <a:pt x="4303" y="1921"/>
                    <a:pt x="4291" y="2068"/>
                  </a:cubicBezTo>
                  <a:cubicBezTo>
                    <a:pt x="4269" y="2389"/>
                    <a:pt x="4235" y="2738"/>
                    <a:pt x="4021" y="2997"/>
                  </a:cubicBezTo>
                  <a:cubicBezTo>
                    <a:pt x="3886" y="3160"/>
                    <a:pt x="3700" y="3262"/>
                    <a:pt x="3503" y="3340"/>
                  </a:cubicBezTo>
                  <a:cubicBezTo>
                    <a:pt x="3492" y="3318"/>
                    <a:pt x="3492" y="3284"/>
                    <a:pt x="3492" y="3262"/>
                  </a:cubicBezTo>
                  <a:cubicBezTo>
                    <a:pt x="3486" y="3217"/>
                    <a:pt x="3486" y="3177"/>
                    <a:pt x="3480" y="3132"/>
                  </a:cubicBezTo>
                  <a:lnTo>
                    <a:pt x="3469" y="2850"/>
                  </a:lnTo>
                  <a:cubicBezTo>
                    <a:pt x="3458" y="2665"/>
                    <a:pt x="3447" y="2484"/>
                    <a:pt x="3435" y="2304"/>
                  </a:cubicBezTo>
                  <a:cubicBezTo>
                    <a:pt x="3430" y="2192"/>
                    <a:pt x="3261" y="2208"/>
                    <a:pt x="3266" y="2315"/>
                  </a:cubicBezTo>
                  <a:cubicBezTo>
                    <a:pt x="3278" y="2524"/>
                    <a:pt x="3289" y="2732"/>
                    <a:pt x="3300" y="2935"/>
                  </a:cubicBezTo>
                  <a:cubicBezTo>
                    <a:pt x="3306" y="3036"/>
                    <a:pt x="3312" y="3143"/>
                    <a:pt x="3317" y="3245"/>
                  </a:cubicBezTo>
                  <a:cubicBezTo>
                    <a:pt x="3323" y="3295"/>
                    <a:pt x="3323" y="3352"/>
                    <a:pt x="3345" y="3402"/>
                  </a:cubicBezTo>
                  <a:cubicBezTo>
                    <a:pt x="3317" y="3408"/>
                    <a:pt x="3289" y="3419"/>
                    <a:pt x="3261" y="3431"/>
                  </a:cubicBezTo>
                  <a:cubicBezTo>
                    <a:pt x="2974" y="3526"/>
                    <a:pt x="2681" y="3622"/>
                    <a:pt x="2439" y="3813"/>
                  </a:cubicBezTo>
                  <a:cubicBezTo>
                    <a:pt x="2258" y="3954"/>
                    <a:pt x="2123" y="4129"/>
                    <a:pt x="2016" y="4320"/>
                  </a:cubicBezTo>
                  <a:cubicBezTo>
                    <a:pt x="2011" y="4275"/>
                    <a:pt x="1999" y="4230"/>
                    <a:pt x="1994" y="4185"/>
                  </a:cubicBezTo>
                  <a:cubicBezTo>
                    <a:pt x="1977" y="4095"/>
                    <a:pt x="1954" y="4005"/>
                    <a:pt x="1937" y="3915"/>
                  </a:cubicBezTo>
                  <a:lnTo>
                    <a:pt x="1830" y="3374"/>
                  </a:lnTo>
                  <a:cubicBezTo>
                    <a:pt x="1819" y="3329"/>
                    <a:pt x="1785" y="3290"/>
                    <a:pt x="1740" y="3295"/>
                  </a:cubicBezTo>
                  <a:cubicBezTo>
                    <a:pt x="1695" y="3301"/>
                    <a:pt x="1650" y="3346"/>
                    <a:pt x="1661" y="3391"/>
                  </a:cubicBezTo>
                  <a:lnTo>
                    <a:pt x="1780" y="3994"/>
                  </a:lnTo>
                  <a:cubicBezTo>
                    <a:pt x="1802" y="4095"/>
                    <a:pt x="1825" y="4202"/>
                    <a:pt x="1842" y="4309"/>
                  </a:cubicBezTo>
                  <a:cubicBezTo>
                    <a:pt x="1859" y="4388"/>
                    <a:pt x="1870" y="4472"/>
                    <a:pt x="1909" y="4546"/>
                  </a:cubicBezTo>
                  <a:cubicBezTo>
                    <a:pt x="1774" y="4878"/>
                    <a:pt x="1695" y="5244"/>
                    <a:pt x="1611" y="5587"/>
                  </a:cubicBezTo>
                  <a:cubicBezTo>
                    <a:pt x="1526" y="5948"/>
                    <a:pt x="1425" y="6325"/>
                    <a:pt x="1200" y="6635"/>
                  </a:cubicBezTo>
                  <a:lnTo>
                    <a:pt x="946" y="5655"/>
                  </a:lnTo>
                  <a:cubicBezTo>
                    <a:pt x="918" y="5554"/>
                    <a:pt x="755" y="5610"/>
                    <a:pt x="783" y="5717"/>
                  </a:cubicBezTo>
                  <a:cubicBezTo>
                    <a:pt x="879" y="6077"/>
                    <a:pt x="974" y="6438"/>
                    <a:pt x="1065" y="6793"/>
                  </a:cubicBezTo>
                  <a:cubicBezTo>
                    <a:pt x="828" y="7046"/>
                    <a:pt x="490" y="7215"/>
                    <a:pt x="135" y="7142"/>
                  </a:cubicBezTo>
                  <a:cubicBezTo>
                    <a:pt x="28" y="7119"/>
                    <a:pt x="0" y="7288"/>
                    <a:pt x="107" y="7311"/>
                  </a:cubicBezTo>
                  <a:cubicBezTo>
                    <a:pt x="535" y="7395"/>
                    <a:pt x="907" y="7204"/>
                    <a:pt x="1188" y="6905"/>
                  </a:cubicBezTo>
                  <a:cubicBezTo>
                    <a:pt x="1188" y="6905"/>
                    <a:pt x="1194" y="6905"/>
                    <a:pt x="1194" y="6905"/>
                  </a:cubicBezTo>
                  <a:cubicBezTo>
                    <a:pt x="1515" y="6826"/>
                    <a:pt x="1842" y="6748"/>
                    <a:pt x="2163" y="6669"/>
                  </a:cubicBezTo>
                  <a:cubicBezTo>
                    <a:pt x="2208" y="6657"/>
                    <a:pt x="2225" y="6595"/>
                    <a:pt x="2213" y="6556"/>
                  </a:cubicBezTo>
                  <a:cubicBezTo>
                    <a:pt x="2196" y="6511"/>
                    <a:pt x="2146" y="6494"/>
                    <a:pt x="2101" y="6505"/>
                  </a:cubicBezTo>
                  <a:lnTo>
                    <a:pt x="1363" y="6691"/>
                  </a:lnTo>
                  <a:cubicBezTo>
                    <a:pt x="1453" y="6562"/>
                    <a:pt x="1526" y="6427"/>
                    <a:pt x="1583" y="6286"/>
                  </a:cubicBezTo>
                  <a:cubicBezTo>
                    <a:pt x="1791" y="5762"/>
                    <a:pt x="1836" y="5171"/>
                    <a:pt x="2050" y="4653"/>
                  </a:cubicBezTo>
                  <a:cubicBezTo>
                    <a:pt x="2151" y="4686"/>
                    <a:pt x="2281" y="4664"/>
                    <a:pt x="2388" y="4653"/>
                  </a:cubicBezTo>
                  <a:cubicBezTo>
                    <a:pt x="2596" y="4641"/>
                    <a:pt x="2799" y="4624"/>
                    <a:pt x="3007" y="4608"/>
                  </a:cubicBezTo>
                  <a:cubicBezTo>
                    <a:pt x="3120" y="4602"/>
                    <a:pt x="3103" y="4433"/>
                    <a:pt x="2991" y="4439"/>
                  </a:cubicBezTo>
                  <a:lnTo>
                    <a:pt x="2456" y="4478"/>
                  </a:lnTo>
                  <a:cubicBezTo>
                    <a:pt x="2371" y="4484"/>
                    <a:pt x="2281" y="4495"/>
                    <a:pt x="2196" y="4495"/>
                  </a:cubicBezTo>
                  <a:cubicBezTo>
                    <a:pt x="2168" y="4501"/>
                    <a:pt x="2140" y="4501"/>
                    <a:pt x="2118" y="4495"/>
                  </a:cubicBezTo>
                  <a:cubicBezTo>
                    <a:pt x="2163" y="4410"/>
                    <a:pt x="2208" y="4332"/>
                    <a:pt x="2258" y="4253"/>
                  </a:cubicBezTo>
                  <a:cubicBezTo>
                    <a:pt x="2444" y="3982"/>
                    <a:pt x="2703" y="3819"/>
                    <a:pt x="3007" y="3701"/>
                  </a:cubicBezTo>
                  <a:cubicBezTo>
                    <a:pt x="3171" y="3639"/>
                    <a:pt x="3340" y="3588"/>
                    <a:pt x="3503" y="3526"/>
                  </a:cubicBezTo>
                  <a:cubicBezTo>
                    <a:pt x="3548" y="3532"/>
                    <a:pt x="3587" y="3532"/>
                    <a:pt x="3633" y="3532"/>
                  </a:cubicBezTo>
                  <a:cubicBezTo>
                    <a:pt x="3740" y="3532"/>
                    <a:pt x="3841" y="3526"/>
                    <a:pt x="3948" y="3526"/>
                  </a:cubicBezTo>
                  <a:lnTo>
                    <a:pt x="4579" y="3515"/>
                  </a:lnTo>
                  <a:cubicBezTo>
                    <a:pt x="4686" y="3515"/>
                    <a:pt x="4674" y="3346"/>
                    <a:pt x="4562" y="3346"/>
                  </a:cubicBezTo>
                  <a:cubicBezTo>
                    <a:pt x="4376" y="3352"/>
                    <a:pt x="4190" y="3352"/>
                    <a:pt x="4004" y="3357"/>
                  </a:cubicBezTo>
                  <a:cubicBezTo>
                    <a:pt x="3954" y="3357"/>
                    <a:pt x="3908" y="3357"/>
                    <a:pt x="3858" y="3357"/>
                  </a:cubicBezTo>
                  <a:cubicBezTo>
                    <a:pt x="4106" y="3205"/>
                    <a:pt x="4286" y="2974"/>
                    <a:pt x="4370" y="2693"/>
                  </a:cubicBezTo>
                  <a:cubicBezTo>
                    <a:pt x="4466" y="2372"/>
                    <a:pt x="4455" y="2034"/>
                    <a:pt x="4494" y="1702"/>
                  </a:cubicBezTo>
                  <a:cubicBezTo>
                    <a:pt x="4494" y="1696"/>
                    <a:pt x="4494" y="1690"/>
                    <a:pt x="4494" y="1685"/>
                  </a:cubicBezTo>
                  <a:lnTo>
                    <a:pt x="5142" y="1386"/>
                  </a:lnTo>
                  <a:cubicBezTo>
                    <a:pt x="5187" y="1369"/>
                    <a:pt x="5209" y="1324"/>
                    <a:pt x="5192" y="1279"/>
                  </a:cubicBezTo>
                  <a:cubicBezTo>
                    <a:pt x="5181" y="1234"/>
                    <a:pt x="5125" y="1206"/>
                    <a:pt x="5085" y="1229"/>
                  </a:cubicBezTo>
                  <a:lnTo>
                    <a:pt x="4528" y="1482"/>
                  </a:lnTo>
                  <a:cubicBezTo>
                    <a:pt x="4590" y="1206"/>
                    <a:pt x="4702" y="947"/>
                    <a:pt x="4900" y="727"/>
                  </a:cubicBezTo>
                  <a:cubicBezTo>
                    <a:pt x="5136" y="457"/>
                    <a:pt x="5457" y="260"/>
                    <a:pt x="5812" y="192"/>
                  </a:cubicBezTo>
                  <a:cubicBezTo>
                    <a:pt x="5919" y="176"/>
                    <a:pt x="5908" y="1"/>
                    <a:pt x="5801" y="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604767" y="1199095"/>
              <a:ext cx="611403" cy="1185886"/>
            </a:xfrm>
            <a:custGeom>
              <a:avLst/>
              <a:gdLst/>
              <a:ahLst/>
              <a:cxnLst/>
              <a:rect l="l" t="t" r="r" b="b"/>
              <a:pathLst>
                <a:path w="4405" h="8544" extrusionOk="0">
                  <a:moveTo>
                    <a:pt x="3768" y="3813"/>
                  </a:moveTo>
                  <a:cubicBezTo>
                    <a:pt x="3701" y="4016"/>
                    <a:pt x="3701" y="4218"/>
                    <a:pt x="3746" y="4427"/>
                  </a:cubicBezTo>
                  <a:cubicBezTo>
                    <a:pt x="3825" y="4793"/>
                    <a:pt x="4005" y="5148"/>
                    <a:pt x="3977" y="5536"/>
                  </a:cubicBezTo>
                  <a:cubicBezTo>
                    <a:pt x="3954" y="5857"/>
                    <a:pt x="3752" y="6099"/>
                    <a:pt x="3492" y="6274"/>
                  </a:cubicBezTo>
                  <a:cubicBezTo>
                    <a:pt x="3245" y="6443"/>
                    <a:pt x="2952" y="6567"/>
                    <a:pt x="2727" y="6770"/>
                  </a:cubicBezTo>
                  <a:cubicBezTo>
                    <a:pt x="2597" y="6882"/>
                    <a:pt x="2507" y="7029"/>
                    <a:pt x="2462" y="7198"/>
                  </a:cubicBezTo>
                  <a:cubicBezTo>
                    <a:pt x="2411" y="7400"/>
                    <a:pt x="2411" y="7614"/>
                    <a:pt x="2349" y="7817"/>
                  </a:cubicBezTo>
                  <a:cubicBezTo>
                    <a:pt x="2248" y="8161"/>
                    <a:pt x="1961" y="8425"/>
                    <a:pt x="1606" y="8493"/>
                  </a:cubicBezTo>
                  <a:cubicBezTo>
                    <a:pt x="1319" y="8543"/>
                    <a:pt x="1015" y="8448"/>
                    <a:pt x="801" y="8251"/>
                  </a:cubicBezTo>
                  <a:cubicBezTo>
                    <a:pt x="558" y="8110"/>
                    <a:pt x="350" y="7902"/>
                    <a:pt x="221" y="7648"/>
                  </a:cubicBezTo>
                  <a:cubicBezTo>
                    <a:pt x="40" y="7299"/>
                    <a:pt x="1" y="6882"/>
                    <a:pt x="125" y="6511"/>
                  </a:cubicBezTo>
                  <a:cubicBezTo>
                    <a:pt x="243" y="6128"/>
                    <a:pt x="564" y="5801"/>
                    <a:pt x="587" y="5384"/>
                  </a:cubicBezTo>
                  <a:cubicBezTo>
                    <a:pt x="603" y="5013"/>
                    <a:pt x="395" y="4669"/>
                    <a:pt x="271" y="4325"/>
                  </a:cubicBezTo>
                  <a:cubicBezTo>
                    <a:pt x="159" y="4004"/>
                    <a:pt x="130" y="3667"/>
                    <a:pt x="328" y="3368"/>
                  </a:cubicBezTo>
                  <a:cubicBezTo>
                    <a:pt x="508" y="3092"/>
                    <a:pt x="806" y="2923"/>
                    <a:pt x="1015" y="2670"/>
                  </a:cubicBezTo>
                  <a:cubicBezTo>
                    <a:pt x="1127" y="2535"/>
                    <a:pt x="1200" y="2377"/>
                    <a:pt x="1212" y="2197"/>
                  </a:cubicBezTo>
                  <a:cubicBezTo>
                    <a:pt x="1229" y="1994"/>
                    <a:pt x="1178" y="1780"/>
                    <a:pt x="1133" y="1583"/>
                  </a:cubicBezTo>
                  <a:cubicBezTo>
                    <a:pt x="1048" y="1206"/>
                    <a:pt x="998" y="828"/>
                    <a:pt x="1217" y="490"/>
                  </a:cubicBezTo>
                  <a:cubicBezTo>
                    <a:pt x="1409" y="198"/>
                    <a:pt x="1741" y="0"/>
                    <a:pt x="2090" y="12"/>
                  </a:cubicBezTo>
                  <a:cubicBezTo>
                    <a:pt x="2434" y="23"/>
                    <a:pt x="2772" y="214"/>
                    <a:pt x="2952" y="507"/>
                  </a:cubicBezTo>
                  <a:cubicBezTo>
                    <a:pt x="3059" y="682"/>
                    <a:pt x="3087" y="879"/>
                    <a:pt x="3132" y="1076"/>
                  </a:cubicBezTo>
                  <a:cubicBezTo>
                    <a:pt x="3177" y="1256"/>
                    <a:pt x="3256" y="1403"/>
                    <a:pt x="3402" y="1527"/>
                  </a:cubicBezTo>
                  <a:cubicBezTo>
                    <a:pt x="3650" y="1735"/>
                    <a:pt x="3982" y="1848"/>
                    <a:pt x="4168" y="2124"/>
                  </a:cubicBezTo>
                  <a:cubicBezTo>
                    <a:pt x="4405" y="2484"/>
                    <a:pt x="4247" y="2918"/>
                    <a:pt x="4056" y="3255"/>
                  </a:cubicBezTo>
                  <a:cubicBezTo>
                    <a:pt x="3954" y="3441"/>
                    <a:pt x="3842" y="3616"/>
                    <a:pt x="3768" y="3813"/>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709557" y="1263913"/>
              <a:ext cx="345606" cy="1079706"/>
            </a:xfrm>
            <a:custGeom>
              <a:avLst/>
              <a:gdLst/>
              <a:ahLst/>
              <a:cxnLst/>
              <a:rect l="l" t="t" r="r" b="b"/>
              <a:pathLst>
                <a:path w="2490" h="7779" extrusionOk="0">
                  <a:moveTo>
                    <a:pt x="2326" y="1274"/>
                  </a:moveTo>
                  <a:lnTo>
                    <a:pt x="1673" y="1566"/>
                  </a:lnTo>
                  <a:cubicBezTo>
                    <a:pt x="1718" y="1493"/>
                    <a:pt x="1758" y="1426"/>
                    <a:pt x="1791" y="1352"/>
                  </a:cubicBezTo>
                  <a:cubicBezTo>
                    <a:pt x="1910" y="1105"/>
                    <a:pt x="1938" y="823"/>
                    <a:pt x="1831" y="564"/>
                  </a:cubicBezTo>
                  <a:cubicBezTo>
                    <a:pt x="1729" y="305"/>
                    <a:pt x="1521" y="97"/>
                    <a:pt x="1256" y="7"/>
                  </a:cubicBezTo>
                  <a:cubicBezTo>
                    <a:pt x="1245" y="7"/>
                    <a:pt x="1239" y="7"/>
                    <a:pt x="1228" y="7"/>
                  </a:cubicBezTo>
                  <a:cubicBezTo>
                    <a:pt x="1223" y="1"/>
                    <a:pt x="1211" y="1"/>
                    <a:pt x="1206" y="1"/>
                  </a:cubicBezTo>
                  <a:cubicBezTo>
                    <a:pt x="1138" y="1"/>
                    <a:pt x="1121" y="57"/>
                    <a:pt x="1132" y="108"/>
                  </a:cubicBezTo>
                  <a:cubicBezTo>
                    <a:pt x="1138" y="130"/>
                    <a:pt x="1149" y="153"/>
                    <a:pt x="1183" y="164"/>
                  </a:cubicBezTo>
                  <a:cubicBezTo>
                    <a:pt x="1183" y="164"/>
                    <a:pt x="1183" y="164"/>
                    <a:pt x="1183" y="164"/>
                  </a:cubicBezTo>
                  <a:cubicBezTo>
                    <a:pt x="1183" y="164"/>
                    <a:pt x="1183" y="164"/>
                    <a:pt x="1183" y="164"/>
                  </a:cubicBezTo>
                  <a:cubicBezTo>
                    <a:pt x="1431" y="249"/>
                    <a:pt x="1617" y="446"/>
                    <a:pt x="1696" y="694"/>
                  </a:cubicBezTo>
                  <a:cubicBezTo>
                    <a:pt x="1774" y="941"/>
                    <a:pt x="1696" y="1189"/>
                    <a:pt x="1572" y="1409"/>
                  </a:cubicBezTo>
                  <a:cubicBezTo>
                    <a:pt x="1527" y="1482"/>
                    <a:pt x="1482" y="1550"/>
                    <a:pt x="1437" y="1617"/>
                  </a:cubicBezTo>
                  <a:cubicBezTo>
                    <a:pt x="1352" y="1448"/>
                    <a:pt x="1268" y="1279"/>
                    <a:pt x="1189" y="1105"/>
                  </a:cubicBezTo>
                  <a:cubicBezTo>
                    <a:pt x="1138" y="1009"/>
                    <a:pt x="975" y="1065"/>
                    <a:pt x="1025" y="1167"/>
                  </a:cubicBezTo>
                  <a:lnTo>
                    <a:pt x="1324" y="1775"/>
                  </a:lnTo>
                  <a:cubicBezTo>
                    <a:pt x="1132" y="2051"/>
                    <a:pt x="947" y="2327"/>
                    <a:pt x="941" y="2681"/>
                  </a:cubicBezTo>
                  <a:cubicBezTo>
                    <a:pt x="935" y="2907"/>
                    <a:pt x="997" y="3121"/>
                    <a:pt x="1076" y="3323"/>
                  </a:cubicBezTo>
                  <a:cubicBezTo>
                    <a:pt x="1037" y="3284"/>
                    <a:pt x="992" y="3250"/>
                    <a:pt x="947" y="3211"/>
                  </a:cubicBezTo>
                  <a:cubicBezTo>
                    <a:pt x="800" y="3087"/>
                    <a:pt x="654" y="2957"/>
                    <a:pt x="507" y="2834"/>
                  </a:cubicBezTo>
                  <a:cubicBezTo>
                    <a:pt x="423" y="2766"/>
                    <a:pt x="316" y="2895"/>
                    <a:pt x="400" y="2969"/>
                  </a:cubicBezTo>
                  <a:cubicBezTo>
                    <a:pt x="564" y="3109"/>
                    <a:pt x="727" y="3250"/>
                    <a:pt x="896" y="3391"/>
                  </a:cubicBezTo>
                  <a:cubicBezTo>
                    <a:pt x="975" y="3459"/>
                    <a:pt x="1054" y="3537"/>
                    <a:pt x="1138" y="3599"/>
                  </a:cubicBezTo>
                  <a:cubicBezTo>
                    <a:pt x="1155" y="3611"/>
                    <a:pt x="1178" y="3622"/>
                    <a:pt x="1200" y="3628"/>
                  </a:cubicBezTo>
                  <a:cubicBezTo>
                    <a:pt x="1285" y="3830"/>
                    <a:pt x="1363" y="4039"/>
                    <a:pt x="1386" y="4253"/>
                  </a:cubicBezTo>
                  <a:cubicBezTo>
                    <a:pt x="1425" y="4619"/>
                    <a:pt x="1296" y="4957"/>
                    <a:pt x="1121" y="5272"/>
                  </a:cubicBezTo>
                  <a:cubicBezTo>
                    <a:pt x="918" y="4951"/>
                    <a:pt x="710" y="4630"/>
                    <a:pt x="502" y="4309"/>
                  </a:cubicBezTo>
                  <a:cubicBezTo>
                    <a:pt x="440" y="4219"/>
                    <a:pt x="305" y="4315"/>
                    <a:pt x="361" y="4410"/>
                  </a:cubicBezTo>
                  <a:cubicBezTo>
                    <a:pt x="586" y="4748"/>
                    <a:pt x="806" y="5092"/>
                    <a:pt x="1025" y="5435"/>
                  </a:cubicBezTo>
                  <a:cubicBezTo>
                    <a:pt x="918" y="5616"/>
                    <a:pt x="806" y="5784"/>
                    <a:pt x="710" y="5953"/>
                  </a:cubicBezTo>
                  <a:cubicBezTo>
                    <a:pt x="620" y="6100"/>
                    <a:pt x="541" y="6263"/>
                    <a:pt x="479" y="6432"/>
                  </a:cubicBezTo>
                  <a:lnTo>
                    <a:pt x="215" y="5897"/>
                  </a:lnTo>
                  <a:cubicBezTo>
                    <a:pt x="164" y="5801"/>
                    <a:pt x="1" y="5858"/>
                    <a:pt x="51" y="5959"/>
                  </a:cubicBezTo>
                  <a:cubicBezTo>
                    <a:pt x="169" y="6196"/>
                    <a:pt x="293" y="6432"/>
                    <a:pt x="412" y="6674"/>
                  </a:cubicBezTo>
                  <a:cubicBezTo>
                    <a:pt x="333" y="7023"/>
                    <a:pt x="350" y="7384"/>
                    <a:pt x="581" y="7694"/>
                  </a:cubicBezTo>
                  <a:cubicBezTo>
                    <a:pt x="648" y="7778"/>
                    <a:pt x="783" y="7682"/>
                    <a:pt x="721" y="7592"/>
                  </a:cubicBezTo>
                  <a:cubicBezTo>
                    <a:pt x="530" y="7333"/>
                    <a:pt x="507" y="7040"/>
                    <a:pt x="569" y="6747"/>
                  </a:cubicBezTo>
                  <a:lnTo>
                    <a:pt x="1425" y="6241"/>
                  </a:lnTo>
                  <a:cubicBezTo>
                    <a:pt x="1521" y="6184"/>
                    <a:pt x="1420" y="6049"/>
                    <a:pt x="1330" y="6100"/>
                  </a:cubicBezTo>
                  <a:cubicBezTo>
                    <a:pt x="1099" y="6241"/>
                    <a:pt x="868" y="6376"/>
                    <a:pt x="637" y="6511"/>
                  </a:cubicBezTo>
                  <a:cubicBezTo>
                    <a:pt x="704" y="6308"/>
                    <a:pt x="811" y="6117"/>
                    <a:pt x="913" y="5942"/>
                  </a:cubicBezTo>
                  <a:cubicBezTo>
                    <a:pt x="1003" y="5796"/>
                    <a:pt x="1099" y="5649"/>
                    <a:pt x="1189" y="5497"/>
                  </a:cubicBezTo>
                  <a:cubicBezTo>
                    <a:pt x="1549" y="5221"/>
                    <a:pt x="1915" y="4945"/>
                    <a:pt x="2276" y="4669"/>
                  </a:cubicBezTo>
                  <a:cubicBezTo>
                    <a:pt x="2366" y="4602"/>
                    <a:pt x="2270" y="4467"/>
                    <a:pt x="2180" y="4529"/>
                  </a:cubicBezTo>
                  <a:cubicBezTo>
                    <a:pt x="1915" y="4731"/>
                    <a:pt x="1645" y="4934"/>
                    <a:pt x="1380" y="5137"/>
                  </a:cubicBezTo>
                  <a:cubicBezTo>
                    <a:pt x="1510" y="4861"/>
                    <a:pt x="1589" y="4568"/>
                    <a:pt x="1560" y="4253"/>
                  </a:cubicBezTo>
                  <a:cubicBezTo>
                    <a:pt x="1538" y="4027"/>
                    <a:pt x="1453" y="3808"/>
                    <a:pt x="1363" y="3594"/>
                  </a:cubicBezTo>
                  <a:cubicBezTo>
                    <a:pt x="1425" y="3543"/>
                    <a:pt x="1470" y="3464"/>
                    <a:pt x="1521" y="3402"/>
                  </a:cubicBezTo>
                  <a:cubicBezTo>
                    <a:pt x="1583" y="3312"/>
                    <a:pt x="1645" y="3222"/>
                    <a:pt x="1713" y="3132"/>
                  </a:cubicBezTo>
                  <a:cubicBezTo>
                    <a:pt x="1842" y="2952"/>
                    <a:pt x="1972" y="2772"/>
                    <a:pt x="2107" y="2586"/>
                  </a:cubicBezTo>
                  <a:cubicBezTo>
                    <a:pt x="2169" y="2501"/>
                    <a:pt x="2039" y="2389"/>
                    <a:pt x="1972" y="2479"/>
                  </a:cubicBezTo>
                  <a:cubicBezTo>
                    <a:pt x="1752" y="2783"/>
                    <a:pt x="1538" y="3087"/>
                    <a:pt x="1313" y="3391"/>
                  </a:cubicBezTo>
                  <a:cubicBezTo>
                    <a:pt x="1313" y="3397"/>
                    <a:pt x="1301" y="3414"/>
                    <a:pt x="1296" y="3425"/>
                  </a:cubicBezTo>
                  <a:cubicBezTo>
                    <a:pt x="1194" y="3183"/>
                    <a:pt x="1104" y="2935"/>
                    <a:pt x="1110" y="2665"/>
                  </a:cubicBezTo>
                  <a:cubicBezTo>
                    <a:pt x="1121" y="2349"/>
                    <a:pt x="1301" y="2090"/>
                    <a:pt x="1482" y="1837"/>
                  </a:cubicBezTo>
                  <a:cubicBezTo>
                    <a:pt x="1786" y="1702"/>
                    <a:pt x="2084" y="1566"/>
                    <a:pt x="2388" y="1437"/>
                  </a:cubicBezTo>
                  <a:cubicBezTo>
                    <a:pt x="2490" y="1392"/>
                    <a:pt x="2428" y="1229"/>
                    <a:pt x="2326" y="12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612179" y="1214711"/>
              <a:ext cx="1096778" cy="1329681"/>
            </a:xfrm>
            <a:custGeom>
              <a:avLst/>
              <a:gdLst/>
              <a:ahLst/>
              <a:cxnLst/>
              <a:rect l="l" t="t" r="r" b="b"/>
              <a:pathLst>
                <a:path w="7902" h="9580" extrusionOk="0">
                  <a:moveTo>
                    <a:pt x="1132" y="3357"/>
                  </a:moveTo>
                  <a:cubicBezTo>
                    <a:pt x="1239" y="3880"/>
                    <a:pt x="924" y="4359"/>
                    <a:pt x="946" y="4877"/>
                  </a:cubicBezTo>
                  <a:cubicBezTo>
                    <a:pt x="974" y="5333"/>
                    <a:pt x="1301" y="5671"/>
                    <a:pt x="1690" y="5857"/>
                  </a:cubicBezTo>
                  <a:cubicBezTo>
                    <a:pt x="2168" y="6093"/>
                    <a:pt x="2720" y="6088"/>
                    <a:pt x="3233" y="6206"/>
                  </a:cubicBezTo>
                  <a:cubicBezTo>
                    <a:pt x="3700" y="6319"/>
                    <a:pt x="4128" y="6550"/>
                    <a:pt x="4314" y="7017"/>
                  </a:cubicBezTo>
                  <a:cubicBezTo>
                    <a:pt x="4404" y="7259"/>
                    <a:pt x="4438" y="7513"/>
                    <a:pt x="4500" y="7760"/>
                  </a:cubicBezTo>
                  <a:cubicBezTo>
                    <a:pt x="4550" y="7986"/>
                    <a:pt x="4629" y="8205"/>
                    <a:pt x="4736" y="8414"/>
                  </a:cubicBezTo>
                  <a:cubicBezTo>
                    <a:pt x="4950" y="8808"/>
                    <a:pt x="5266" y="9151"/>
                    <a:pt x="5666" y="9349"/>
                  </a:cubicBezTo>
                  <a:cubicBezTo>
                    <a:pt x="6065" y="9546"/>
                    <a:pt x="6544" y="9579"/>
                    <a:pt x="6961" y="9439"/>
                  </a:cubicBezTo>
                  <a:cubicBezTo>
                    <a:pt x="7361" y="9303"/>
                    <a:pt x="7682" y="8994"/>
                    <a:pt x="7811" y="8588"/>
                  </a:cubicBezTo>
                  <a:cubicBezTo>
                    <a:pt x="7901" y="8307"/>
                    <a:pt x="7901" y="7991"/>
                    <a:pt x="7794" y="7715"/>
                  </a:cubicBezTo>
                  <a:cubicBezTo>
                    <a:pt x="7637" y="6842"/>
                    <a:pt x="6595" y="6527"/>
                    <a:pt x="5958" y="6032"/>
                  </a:cubicBezTo>
                  <a:cubicBezTo>
                    <a:pt x="5767" y="5891"/>
                    <a:pt x="5592" y="5716"/>
                    <a:pt x="5485" y="5502"/>
                  </a:cubicBezTo>
                  <a:cubicBezTo>
                    <a:pt x="5356" y="5260"/>
                    <a:pt x="5322" y="4984"/>
                    <a:pt x="5322" y="4708"/>
                  </a:cubicBezTo>
                  <a:cubicBezTo>
                    <a:pt x="5328" y="4235"/>
                    <a:pt x="5423" y="3762"/>
                    <a:pt x="5339" y="3283"/>
                  </a:cubicBezTo>
                  <a:cubicBezTo>
                    <a:pt x="5260" y="2872"/>
                    <a:pt x="5040" y="2501"/>
                    <a:pt x="4629" y="2349"/>
                  </a:cubicBezTo>
                  <a:cubicBezTo>
                    <a:pt x="4398" y="2258"/>
                    <a:pt x="4145" y="2242"/>
                    <a:pt x="3903" y="2180"/>
                  </a:cubicBezTo>
                  <a:cubicBezTo>
                    <a:pt x="3666" y="2118"/>
                    <a:pt x="3458" y="2005"/>
                    <a:pt x="3272" y="1847"/>
                  </a:cubicBezTo>
                  <a:cubicBezTo>
                    <a:pt x="2568" y="1250"/>
                    <a:pt x="2191" y="102"/>
                    <a:pt x="1138" y="28"/>
                  </a:cubicBezTo>
                  <a:cubicBezTo>
                    <a:pt x="704" y="0"/>
                    <a:pt x="304" y="214"/>
                    <a:pt x="158" y="631"/>
                  </a:cubicBezTo>
                  <a:cubicBezTo>
                    <a:pt x="0" y="1081"/>
                    <a:pt x="147" y="1554"/>
                    <a:pt x="372" y="1949"/>
                  </a:cubicBezTo>
                  <a:cubicBezTo>
                    <a:pt x="637" y="2405"/>
                    <a:pt x="1020" y="2822"/>
                    <a:pt x="1132" y="3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676997" y="1301459"/>
              <a:ext cx="949792" cy="1185886"/>
            </a:xfrm>
            <a:custGeom>
              <a:avLst/>
              <a:gdLst/>
              <a:ahLst/>
              <a:cxnLst/>
              <a:rect l="l" t="t" r="r" b="b"/>
              <a:pathLst>
                <a:path w="6843" h="8544" extrusionOk="0">
                  <a:moveTo>
                    <a:pt x="141" y="23"/>
                  </a:moveTo>
                  <a:cubicBezTo>
                    <a:pt x="828" y="152"/>
                    <a:pt x="1437" y="642"/>
                    <a:pt x="1696" y="1296"/>
                  </a:cubicBezTo>
                  <a:cubicBezTo>
                    <a:pt x="1718" y="1346"/>
                    <a:pt x="1735" y="1403"/>
                    <a:pt x="1752" y="1459"/>
                  </a:cubicBezTo>
                  <a:cubicBezTo>
                    <a:pt x="1791" y="1335"/>
                    <a:pt x="1825" y="1211"/>
                    <a:pt x="1865" y="1087"/>
                  </a:cubicBezTo>
                  <a:cubicBezTo>
                    <a:pt x="1882" y="1036"/>
                    <a:pt x="1944" y="1014"/>
                    <a:pt x="1989" y="1031"/>
                  </a:cubicBezTo>
                  <a:cubicBezTo>
                    <a:pt x="2045" y="1048"/>
                    <a:pt x="2067" y="1104"/>
                    <a:pt x="2051" y="1160"/>
                  </a:cubicBezTo>
                  <a:lnTo>
                    <a:pt x="1837" y="1870"/>
                  </a:lnTo>
                  <a:cubicBezTo>
                    <a:pt x="1859" y="2045"/>
                    <a:pt x="1870" y="2213"/>
                    <a:pt x="1882" y="2388"/>
                  </a:cubicBezTo>
                  <a:cubicBezTo>
                    <a:pt x="1910" y="2760"/>
                    <a:pt x="1944" y="3160"/>
                    <a:pt x="2191" y="3458"/>
                  </a:cubicBezTo>
                  <a:cubicBezTo>
                    <a:pt x="2349" y="3650"/>
                    <a:pt x="2569" y="3762"/>
                    <a:pt x="2794" y="3852"/>
                  </a:cubicBezTo>
                  <a:cubicBezTo>
                    <a:pt x="2805" y="3830"/>
                    <a:pt x="2805" y="3790"/>
                    <a:pt x="2811" y="3762"/>
                  </a:cubicBezTo>
                  <a:cubicBezTo>
                    <a:pt x="2811" y="3717"/>
                    <a:pt x="2816" y="3666"/>
                    <a:pt x="2816" y="3616"/>
                  </a:cubicBezTo>
                  <a:lnTo>
                    <a:pt x="2833" y="3289"/>
                  </a:lnTo>
                  <a:cubicBezTo>
                    <a:pt x="2845" y="3075"/>
                    <a:pt x="2861" y="2867"/>
                    <a:pt x="2873" y="2658"/>
                  </a:cubicBezTo>
                  <a:cubicBezTo>
                    <a:pt x="2878" y="2529"/>
                    <a:pt x="3075" y="2546"/>
                    <a:pt x="3070" y="2675"/>
                  </a:cubicBezTo>
                  <a:cubicBezTo>
                    <a:pt x="3053" y="2912"/>
                    <a:pt x="3042" y="3148"/>
                    <a:pt x="3030" y="3390"/>
                  </a:cubicBezTo>
                  <a:cubicBezTo>
                    <a:pt x="3019" y="3509"/>
                    <a:pt x="3013" y="3627"/>
                    <a:pt x="3008" y="3745"/>
                  </a:cubicBezTo>
                  <a:cubicBezTo>
                    <a:pt x="3002" y="3807"/>
                    <a:pt x="2997" y="3869"/>
                    <a:pt x="2974" y="3925"/>
                  </a:cubicBezTo>
                  <a:cubicBezTo>
                    <a:pt x="3008" y="3937"/>
                    <a:pt x="3042" y="3948"/>
                    <a:pt x="3075" y="3959"/>
                  </a:cubicBezTo>
                  <a:cubicBezTo>
                    <a:pt x="3402" y="4072"/>
                    <a:pt x="3746" y="4179"/>
                    <a:pt x="4022" y="4399"/>
                  </a:cubicBezTo>
                  <a:cubicBezTo>
                    <a:pt x="4230" y="4567"/>
                    <a:pt x="4388" y="4770"/>
                    <a:pt x="4511" y="4990"/>
                  </a:cubicBezTo>
                  <a:cubicBezTo>
                    <a:pt x="4523" y="4939"/>
                    <a:pt x="4528" y="4883"/>
                    <a:pt x="4540" y="4832"/>
                  </a:cubicBezTo>
                  <a:cubicBezTo>
                    <a:pt x="4562" y="4725"/>
                    <a:pt x="4579" y="4624"/>
                    <a:pt x="4602" y="4522"/>
                  </a:cubicBezTo>
                  <a:lnTo>
                    <a:pt x="4725" y="3892"/>
                  </a:lnTo>
                  <a:cubicBezTo>
                    <a:pt x="4737" y="3841"/>
                    <a:pt x="4776" y="3802"/>
                    <a:pt x="4832" y="3807"/>
                  </a:cubicBezTo>
                  <a:cubicBezTo>
                    <a:pt x="4883" y="3807"/>
                    <a:pt x="4934" y="3858"/>
                    <a:pt x="4923" y="3914"/>
                  </a:cubicBezTo>
                  <a:lnTo>
                    <a:pt x="4782" y="4607"/>
                  </a:lnTo>
                  <a:cubicBezTo>
                    <a:pt x="4759" y="4731"/>
                    <a:pt x="4737" y="4849"/>
                    <a:pt x="4714" y="4973"/>
                  </a:cubicBezTo>
                  <a:cubicBezTo>
                    <a:pt x="4692" y="5063"/>
                    <a:pt x="4680" y="5164"/>
                    <a:pt x="4635" y="5243"/>
                  </a:cubicBezTo>
                  <a:cubicBezTo>
                    <a:pt x="4793" y="5632"/>
                    <a:pt x="4883" y="6054"/>
                    <a:pt x="4979" y="6448"/>
                  </a:cubicBezTo>
                  <a:cubicBezTo>
                    <a:pt x="5080" y="6871"/>
                    <a:pt x="5199" y="7310"/>
                    <a:pt x="5452" y="7659"/>
                  </a:cubicBezTo>
                  <a:cubicBezTo>
                    <a:pt x="5553" y="7287"/>
                    <a:pt x="5649" y="6910"/>
                    <a:pt x="5750" y="6533"/>
                  </a:cubicBezTo>
                  <a:cubicBezTo>
                    <a:pt x="5779" y="6409"/>
                    <a:pt x="5964" y="6482"/>
                    <a:pt x="5936" y="6600"/>
                  </a:cubicBezTo>
                  <a:cubicBezTo>
                    <a:pt x="5824" y="7017"/>
                    <a:pt x="5717" y="7434"/>
                    <a:pt x="5610" y="7845"/>
                  </a:cubicBezTo>
                  <a:cubicBezTo>
                    <a:pt x="5886" y="8138"/>
                    <a:pt x="6274" y="8329"/>
                    <a:pt x="6685" y="8250"/>
                  </a:cubicBezTo>
                  <a:cubicBezTo>
                    <a:pt x="6809" y="8222"/>
                    <a:pt x="6843" y="8419"/>
                    <a:pt x="6719" y="8442"/>
                  </a:cubicBezTo>
                  <a:cubicBezTo>
                    <a:pt x="6223" y="8543"/>
                    <a:pt x="5790" y="8318"/>
                    <a:pt x="5469" y="7975"/>
                  </a:cubicBezTo>
                  <a:cubicBezTo>
                    <a:pt x="5469" y="7975"/>
                    <a:pt x="5463" y="7975"/>
                    <a:pt x="5463" y="7975"/>
                  </a:cubicBezTo>
                  <a:lnTo>
                    <a:pt x="4343" y="7699"/>
                  </a:lnTo>
                  <a:cubicBezTo>
                    <a:pt x="4292" y="7687"/>
                    <a:pt x="4269" y="7620"/>
                    <a:pt x="4286" y="7575"/>
                  </a:cubicBezTo>
                  <a:cubicBezTo>
                    <a:pt x="4303" y="7518"/>
                    <a:pt x="4359" y="7501"/>
                    <a:pt x="4410" y="7518"/>
                  </a:cubicBezTo>
                  <a:lnTo>
                    <a:pt x="5266" y="7727"/>
                  </a:lnTo>
                  <a:cubicBezTo>
                    <a:pt x="5165" y="7580"/>
                    <a:pt x="5080" y="7417"/>
                    <a:pt x="5013" y="7259"/>
                  </a:cubicBezTo>
                  <a:cubicBezTo>
                    <a:pt x="4776" y="6657"/>
                    <a:pt x="4720" y="5975"/>
                    <a:pt x="4478" y="5373"/>
                  </a:cubicBezTo>
                  <a:cubicBezTo>
                    <a:pt x="4354" y="5412"/>
                    <a:pt x="4207" y="5384"/>
                    <a:pt x="4083" y="5373"/>
                  </a:cubicBezTo>
                  <a:cubicBezTo>
                    <a:pt x="3841" y="5356"/>
                    <a:pt x="3605" y="5339"/>
                    <a:pt x="3368" y="5322"/>
                  </a:cubicBezTo>
                  <a:cubicBezTo>
                    <a:pt x="3239" y="5311"/>
                    <a:pt x="3256" y="5114"/>
                    <a:pt x="3385" y="5125"/>
                  </a:cubicBezTo>
                  <a:lnTo>
                    <a:pt x="4005" y="5170"/>
                  </a:lnTo>
                  <a:cubicBezTo>
                    <a:pt x="4100" y="5176"/>
                    <a:pt x="4202" y="5187"/>
                    <a:pt x="4303" y="5193"/>
                  </a:cubicBezTo>
                  <a:cubicBezTo>
                    <a:pt x="4337" y="5193"/>
                    <a:pt x="4365" y="5193"/>
                    <a:pt x="4393" y="5187"/>
                  </a:cubicBezTo>
                  <a:cubicBezTo>
                    <a:pt x="4348" y="5097"/>
                    <a:pt x="4292" y="5001"/>
                    <a:pt x="4230" y="4911"/>
                  </a:cubicBezTo>
                  <a:cubicBezTo>
                    <a:pt x="4016" y="4601"/>
                    <a:pt x="3717" y="4410"/>
                    <a:pt x="3368" y="4275"/>
                  </a:cubicBezTo>
                  <a:cubicBezTo>
                    <a:pt x="3177" y="4201"/>
                    <a:pt x="2985" y="4139"/>
                    <a:pt x="2794" y="4066"/>
                  </a:cubicBezTo>
                  <a:cubicBezTo>
                    <a:pt x="2743" y="4078"/>
                    <a:pt x="2692" y="4078"/>
                    <a:pt x="2642" y="4078"/>
                  </a:cubicBezTo>
                  <a:cubicBezTo>
                    <a:pt x="2524" y="4072"/>
                    <a:pt x="2400" y="4072"/>
                    <a:pt x="2281" y="4072"/>
                  </a:cubicBezTo>
                  <a:lnTo>
                    <a:pt x="1549" y="4061"/>
                  </a:lnTo>
                  <a:cubicBezTo>
                    <a:pt x="1425" y="4061"/>
                    <a:pt x="1442" y="3864"/>
                    <a:pt x="1572" y="3864"/>
                  </a:cubicBezTo>
                  <a:cubicBezTo>
                    <a:pt x="1786" y="3864"/>
                    <a:pt x="2000" y="3869"/>
                    <a:pt x="2214" y="3875"/>
                  </a:cubicBezTo>
                  <a:cubicBezTo>
                    <a:pt x="2270" y="3875"/>
                    <a:pt x="2326" y="3875"/>
                    <a:pt x="2383" y="3875"/>
                  </a:cubicBezTo>
                  <a:cubicBezTo>
                    <a:pt x="2096" y="3700"/>
                    <a:pt x="1893" y="3436"/>
                    <a:pt x="1791" y="3109"/>
                  </a:cubicBezTo>
                  <a:cubicBezTo>
                    <a:pt x="1679" y="2737"/>
                    <a:pt x="1690" y="2343"/>
                    <a:pt x="1651" y="1960"/>
                  </a:cubicBezTo>
                  <a:cubicBezTo>
                    <a:pt x="1651" y="1954"/>
                    <a:pt x="1651" y="1949"/>
                    <a:pt x="1651" y="1943"/>
                  </a:cubicBezTo>
                  <a:cubicBezTo>
                    <a:pt x="1397" y="1831"/>
                    <a:pt x="1149" y="1712"/>
                    <a:pt x="896" y="1600"/>
                  </a:cubicBezTo>
                  <a:cubicBezTo>
                    <a:pt x="851" y="1577"/>
                    <a:pt x="817" y="1526"/>
                    <a:pt x="840" y="1470"/>
                  </a:cubicBezTo>
                  <a:cubicBezTo>
                    <a:pt x="857" y="1425"/>
                    <a:pt x="919" y="1391"/>
                    <a:pt x="964" y="1414"/>
                  </a:cubicBezTo>
                  <a:cubicBezTo>
                    <a:pt x="1178" y="1510"/>
                    <a:pt x="1397" y="1611"/>
                    <a:pt x="1611" y="1712"/>
                  </a:cubicBezTo>
                  <a:cubicBezTo>
                    <a:pt x="1544" y="1386"/>
                    <a:pt x="1409" y="1093"/>
                    <a:pt x="1183" y="834"/>
                  </a:cubicBezTo>
                  <a:cubicBezTo>
                    <a:pt x="907" y="518"/>
                    <a:pt x="530" y="299"/>
                    <a:pt x="125" y="220"/>
                  </a:cubicBezTo>
                  <a:cubicBezTo>
                    <a:pt x="1" y="197"/>
                    <a:pt x="18" y="0"/>
                    <a:pt x="141" y="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213165" y="1098955"/>
              <a:ext cx="706757" cy="1370348"/>
            </a:xfrm>
            <a:custGeom>
              <a:avLst/>
              <a:gdLst/>
              <a:ahLst/>
              <a:cxnLst/>
              <a:rect l="l" t="t" r="r" b="b"/>
              <a:pathLst>
                <a:path w="5092" h="9873" extrusionOk="0">
                  <a:moveTo>
                    <a:pt x="739" y="4405"/>
                  </a:moveTo>
                  <a:cubicBezTo>
                    <a:pt x="817" y="4641"/>
                    <a:pt x="817" y="4878"/>
                    <a:pt x="767" y="5114"/>
                  </a:cubicBezTo>
                  <a:cubicBezTo>
                    <a:pt x="677" y="5537"/>
                    <a:pt x="468" y="5948"/>
                    <a:pt x="496" y="6392"/>
                  </a:cubicBezTo>
                  <a:cubicBezTo>
                    <a:pt x="525" y="6764"/>
                    <a:pt x="761" y="7046"/>
                    <a:pt x="1060" y="7248"/>
                  </a:cubicBezTo>
                  <a:cubicBezTo>
                    <a:pt x="1347" y="7446"/>
                    <a:pt x="1679" y="7581"/>
                    <a:pt x="1944" y="7817"/>
                  </a:cubicBezTo>
                  <a:cubicBezTo>
                    <a:pt x="2096" y="7952"/>
                    <a:pt x="2203" y="8116"/>
                    <a:pt x="2248" y="8313"/>
                  </a:cubicBezTo>
                  <a:cubicBezTo>
                    <a:pt x="2310" y="8549"/>
                    <a:pt x="2310" y="8797"/>
                    <a:pt x="2377" y="9028"/>
                  </a:cubicBezTo>
                  <a:cubicBezTo>
                    <a:pt x="2496" y="9428"/>
                    <a:pt x="2828" y="9732"/>
                    <a:pt x="3239" y="9811"/>
                  </a:cubicBezTo>
                  <a:cubicBezTo>
                    <a:pt x="3571" y="9873"/>
                    <a:pt x="3920" y="9755"/>
                    <a:pt x="4168" y="9529"/>
                  </a:cubicBezTo>
                  <a:cubicBezTo>
                    <a:pt x="4450" y="9366"/>
                    <a:pt x="4692" y="9129"/>
                    <a:pt x="4838" y="8837"/>
                  </a:cubicBezTo>
                  <a:cubicBezTo>
                    <a:pt x="5047" y="8437"/>
                    <a:pt x="5092" y="7952"/>
                    <a:pt x="4951" y="7524"/>
                  </a:cubicBezTo>
                  <a:cubicBezTo>
                    <a:pt x="4810" y="7080"/>
                    <a:pt x="4439" y="6702"/>
                    <a:pt x="4416" y="6218"/>
                  </a:cubicBezTo>
                  <a:cubicBezTo>
                    <a:pt x="4399" y="5790"/>
                    <a:pt x="4641" y="5390"/>
                    <a:pt x="4776" y="4996"/>
                  </a:cubicBezTo>
                  <a:cubicBezTo>
                    <a:pt x="4912" y="4624"/>
                    <a:pt x="4945" y="4236"/>
                    <a:pt x="4714" y="3892"/>
                  </a:cubicBezTo>
                  <a:cubicBezTo>
                    <a:pt x="4506" y="3571"/>
                    <a:pt x="4163" y="3374"/>
                    <a:pt x="3926" y="3081"/>
                  </a:cubicBezTo>
                  <a:cubicBezTo>
                    <a:pt x="3791" y="2923"/>
                    <a:pt x="3706" y="2743"/>
                    <a:pt x="3690" y="2541"/>
                  </a:cubicBezTo>
                  <a:cubicBezTo>
                    <a:pt x="3673" y="2298"/>
                    <a:pt x="3735" y="2056"/>
                    <a:pt x="3785" y="1825"/>
                  </a:cubicBezTo>
                  <a:cubicBezTo>
                    <a:pt x="3881" y="1392"/>
                    <a:pt x="3943" y="952"/>
                    <a:pt x="3684" y="564"/>
                  </a:cubicBezTo>
                  <a:cubicBezTo>
                    <a:pt x="3470" y="226"/>
                    <a:pt x="3081" y="1"/>
                    <a:pt x="2676" y="12"/>
                  </a:cubicBezTo>
                  <a:cubicBezTo>
                    <a:pt x="2282" y="23"/>
                    <a:pt x="1893" y="249"/>
                    <a:pt x="1685" y="586"/>
                  </a:cubicBezTo>
                  <a:cubicBezTo>
                    <a:pt x="1561" y="789"/>
                    <a:pt x="1527" y="1014"/>
                    <a:pt x="1471" y="1240"/>
                  </a:cubicBezTo>
                  <a:cubicBezTo>
                    <a:pt x="1420" y="1448"/>
                    <a:pt x="1330" y="1623"/>
                    <a:pt x="1161" y="1763"/>
                  </a:cubicBezTo>
                  <a:cubicBezTo>
                    <a:pt x="879" y="2006"/>
                    <a:pt x="491" y="2135"/>
                    <a:pt x="277" y="2456"/>
                  </a:cubicBezTo>
                  <a:cubicBezTo>
                    <a:pt x="1" y="2867"/>
                    <a:pt x="187" y="3368"/>
                    <a:pt x="406" y="3763"/>
                  </a:cubicBezTo>
                  <a:cubicBezTo>
                    <a:pt x="525" y="3971"/>
                    <a:pt x="660" y="4179"/>
                    <a:pt x="739" y="4405"/>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1399984" y="1173211"/>
              <a:ext cx="398765" cy="1248484"/>
            </a:xfrm>
            <a:custGeom>
              <a:avLst/>
              <a:gdLst/>
              <a:ahLst/>
              <a:cxnLst/>
              <a:rect l="l" t="t" r="r" b="b"/>
              <a:pathLst>
                <a:path w="2873" h="8995" extrusionOk="0">
                  <a:moveTo>
                    <a:pt x="187" y="1476"/>
                  </a:moveTo>
                  <a:lnTo>
                    <a:pt x="941" y="1808"/>
                  </a:lnTo>
                  <a:cubicBezTo>
                    <a:pt x="891" y="1730"/>
                    <a:pt x="846" y="1651"/>
                    <a:pt x="806" y="1566"/>
                  </a:cubicBezTo>
                  <a:cubicBezTo>
                    <a:pt x="671" y="1273"/>
                    <a:pt x="637" y="952"/>
                    <a:pt x="761" y="654"/>
                  </a:cubicBezTo>
                  <a:cubicBezTo>
                    <a:pt x="879" y="355"/>
                    <a:pt x="1121" y="113"/>
                    <a:pt x="1426" y="12"/>
                  </a:cubicBezTo>
                  <a:cubicBezTo>
                    <a:pt x="1437" y="6"/>
                    <a:pt x="1448" y="6"/>
                    <a:pt x="1454" y="6"/>
                  </a:cubicBezTo>
                  <a:cubicBezTo>
                    <a:pt x="1465" y="6"/>
                    <a:pt x="1476" y="1"/>
                    <a:pt x="1488" y="1"/>
                  </a:cubicBezTo>
                  <a:cubicBezTo>
                    <a:pt x="1561" y="1"/>
                    <a:pt x="1583" y="68"/>
                    <a:pt x="1566" y="125"/>
                  </a:cubicBezTo>
                  <a:cubicBezTo>
                    <a:pt x="1561" y="153"/>
                    <a:pt x="1544" y="175"/>
                    <a:pt x="1510" y="192"/>
                  </a:cubicBezTo>
                  <a:cubicBezTo>
                    <a:pt x="1510" y="192"/>
                    <a:pt x="1510" y="192"/>
                    <a:pt x="1510" y="192"/>
                  </a:cubicBezTo>
                  <a:cubicBezTo>
                    <a:pt x="1510" y="192"/>
                    <a:pt x="1510" y="192"/>
                    <a:pt x="1510" y="192"/>
                  </a:cubicBezTo>
                  <a:cubicBezTo>
                    <a:pt x="1223" y="288"/>
                    <a:pt x="1003" y="513"/>
                    <a:pt x="919" y="806"/>
                  </a:cubicBezTo>
                  <a:cubicBezTo>
                    <a:pt x="829" y="1093"/>
                    <a:pt x="913" y="1375"/>
                    <a:pt x="1060" y="1628"/>
                  </a:cubicBezTo>
                  <a:cubicBezTo>
                    <a:pt x="1110" y="1713"/>
                    <a:pt x="1161" y="1792"/>
                    <a:pt x="1217" y="1870"/>
                  </a:cubicBezTo>
                  <a:cubicBezTo>
                    <a:pt x="1313" y="1673"/>
                    <a:pt x="1409" y="1476"/>
                    <a:pt x="1504" y="1279"/>
                  </a:cubicBezTo>
                  <a:cubicBezTo>
                    <a:pt x="1561" y="1166"/>
                    <a:pt x="1747" y="1234"/>
                    <a:pt x="1690" y="1352"/>
                  </a:cubicBezTo>
                  <a:lnTo>
                    <a:pt x="1347" y="2056"/>
                  </a:lnTo>
                  <a:cubicBezTo>
                    <a:pt x="1566" y="2372"/>
                    <a:pt x="1780" y="2693"/>
                    <a:pt x="1792" y="3104"/>
                  </a:cubicBezTo>
                  <a:cubicBezTo>
                    <a:pt x="1792" y="3363"/>
                    <a:pt x="1718" y="3605"/>
                    <a:pt x="1628" y="3847"/>
                  </a:cubicBezTo>
                  <a:cubicBezTo>
                    <a:pt x="1679" y="3802"/>
                    <a:pt x="1730" y="3757"/>
                    <a:pt x="1786" y="3712"/>
                  </a:cubicBezTo>
                  <a:cubicBezTo>
                    <a:pt x="1949" y="3565"/>
                    <a:pt x="2118" y="3425"/>
                    <a:pt x="2287" y="3278"/>
                  </a:cubicBezTo>
                  <a:cubicBezTo>
                    <a:pt x="2383" y="3194"/>
                    <a:pt x="2512" y="3346"/>
                    <a:pt x="2417" y="3430"/>
                  </a:cubicBezTo>
                  <a:cubicBezTo>
                    <a:pt x="2225" y="3594"/>
                    <a:pt x="2034" y="3757"/>
                    <a:pt x="1842" y="3920"/>
                  </a:cubicBezTo>
                  <a:cubicBezTo>
                    <a:pt x="1752" y="3999"/>
                    <a:pt x="1662" y="4089"/>
                    <a:pt x="1561" y="4157"/>
                  </a:cubicBezTo>
                  <a:cubicBezTo>
                    <a:pt x="1538" y="4179"/>
                    <a:pt x="1510" y="4191"/>
                    <a:pt x="1488" y="4196"/>
                  </a:cubicBezTo>
                  <a:cubicBezTo>
                    <a:pt x="1392" y="4433"/>
                    <a:pt x="1302" y="4669"/>
                    <a:pt x="1274" y="4917"/>
                  </a:cubicBezTo>
                  <a:cubicBezTo>
                    <a:pt x="1228" y="5339"/>
                    <a:pt x="1375" y="5728"/>
                    <a:pt x="1578" y="6094"/>
                  </a:cubicBezTo>
                  <a:cubicBezTo>
                    <a:pt x="1820" y="5722"/>
                    <a:pt x="2056" y="5351"/>
                    <a:pt x="2298" y="4979"/>
                  </a:cubicBezTo>
                  <a:cubicBezTo>
                    <a:pt x="2366" y="4872"/>
                    <a:pt x="2529" y="4990"/>
                    <a:pt x="2456" y="5097"/>
                  </a:cubicBezTo>
                  <a:cubicBezTo>
                    <a:pt x="2203" y="5491"/>
                    <a:pt x="1944" y="5891"/>
                    <a:pt x="1690" y="6285"/>
                  </a:cubicBezTo>
                  <a:cubicBezTo>
                    <a:pt x="1814" y="6488"/>
                    <a:pt x="1944" y="6685"/>
                    <a:pt x="2056" y="6877"/>
                  </a:cubicBezTo>
                  <a:cubicBezTo>
                    <a:pt x="2158" y="7051"/>
                    <a:pt x="2248" y="7243"/>
                    <a:pt x="2321" y="7440"/>
                  </a:cubicBezTo>
                  <a:cubicBezTo>
                    <a:pt x="2422" y="7232"/>
                    <a:pt x="2529" y="7023"/>
                    <a:pt x="2631" y="6820"/>
                  </a:cubicBezTo>
                  <a:cubicBezTo>
                    <a:pt x="2687" y="6708"/>
                    <a:pt x="2873" y="6775"/>
                    <a:pt x="2817" y="6888"/>
                  </a:cubicBezTo>
                  <a:lnTo>
                    <a:pt x="2400" y="7716"/>
                  </a:lnTo>
                  <a:cubicBezTo>
                    <a:pt x="2496" y="8116"/>
                    <a:pt x="2467" y="8532"/>
                    <a:pt x="2208" y="8893"/>
                  </a:cubicBezTo>
                  <a:cubicBezTo>
                    <a:pt x="2130" y="8994"/>
                    <a:pt x="1966" y="8882"/>
                    <a:pt x="2045" y="8775"/>
                  </a:cubicBezTo>
                  <a:cubicBezTo>
                    <a:pt x="2265" y="8476"/>
                    <a:pt x="2293" y="8138"/>
                    <a:pt x="2220" y="7800"/>
                  </a:cubicBezTo>
                  <a:cubicBezTo>
                    <a:pt x="1887" y="7603"/>
                    <a:pt x="1561" y="7412"/>
                    <a:pt x="1228" y="7215"/>
                  </a:cubicBezTo>
                  <a:cubicBezTo>
                    <a:pt x="1116" y="7153"/>
                    <a:pt x="1234" y="6989"/>
                    <a:pt x="1341" y="7051"/>
                  </a:cubicBezTo>
                  <a:cubicBezTo>
                    <a:pt x="1611" y="7209"/>
                    <a:pt x="1876" y="7367"/>
                    <a:pt x="2141" y="7524"/>
                  </a:cubicBezTo>
                  <a:cubicBezTo>
                    <a:pt x="2056" y="7294"/>
                    <a:pt x="1944" y="7068"/>
                    <a:pt x="1820" y="6871"/>
                  </a:cubicBezTo>
                  <a:cubicBezTo>
                    <a:pt x="1718" y="6702"/>
                    <a:pt x="1606" y="6528"/>
                    <a:pt x="1504" y="6353"/>
                  </a:cubicBezTo>
                  <a:cubicBezTo>
                    <a:pt x="1082" y="6038"/>
                    <a:pt x="665" y="5717"/>
                    <a:pt x="243" y="5401"/>
                  </a:cubicBezTo>
                  <a:cubicBezTo>
                    <a:pt x="142" y="5323"/>
                    <a:pt x="254" y="5159"/>
                    <a:pt x="356" y="5238"/>
                  </a:cubicBezTo>
                  <a:cubicBezTo>
                    <a:pt x="665" y="5469"/>
                    <a:pt x="975" y="5705"/>
                    <a:pt x="1279" y="5936"/>
                  </a:cubicBezTo>
                  <a:cubicBezTo>
                    <a:pt x="1133" y="5615"/>
                    <a:pt x="1037" y="5283"/>
                    <a:pt x="1076" y="4917"/>
                  </a:cubicBezTo>
                  <a:cubicBezTo>
                    <a:pt x="1099" y="4652"/>
                    <a:pt x="1195" y="4405"/>
                    <a:pt x="1302" y="4157"/>
                  </a:cubicBezTo>
                  <a:cubicBezTo>
                    <a:pt x="1228" y="4100"/>
                    <a:pt x="1172" y="4005"/>
                    <a:pt x="1121" y="3932"/>
                  </a:cubicBezTo>
                  <a:cubicBezTo>
                    <a:pt x="1048" y="3830"/>
                    <a:pt x="969" y="3729"/>
                    <a:pt x="896" y="3622"/>
                  </a:cubicBezTo>
                  <a:lnTo>
                    <a:pt x="446" y="2991"/>
                  </a:lnTo>
                  <a:cubicBezTo>
                    <a:pt x="367" y="2890"/>
                    <a:pt x="519" y="2760"/>
                    <a:pt x="592" y="2867"/>
                  </a:cubicBezTo>
                  <a:cubicBezTo>
                    <a:pt x="851" y="3216"/>
                    <a:pt x="1099" y="3571"/>
                    <a:pt x="1358" y="3920"/>
                  </a:cubicBezTo>
                  <a:cubicBezTo>
                    <a:pt x="1364" y="3932"/>
                    <a:pt x="1369" y="3943"/>
                    <a:pt x="1381" y="3960"/>
                  </a:cubicBezTo>
                  <a:cubicBezTo>
                    <a:pt x="1499" y="3678"/>
                    <a:pt x="1600" y="3391"/>
                    <a:pt x="1595" y="3087"/>
                  </a:cubicBezTo>
                  <a:cubicBezTo>
                    <a:pt x="1583" y="2715"/>
                    <a:pt x="1375" y="2417"/>
                    <a:pt x="1161" y="2124"/>
                  </a:cubicBezTo>
                  <a:lnTo>
                    <a:pt x="119" y="1662"/>
                  </a:lnTo>
                  <a:cubicBezTo>
                    <a:pt x="1" y="1606"/>
                    <a:pt x="68" y="1420"/>
                    <a:pt x="187" y="14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469913" y="1954080"/>
              <a:ext cx="1267916" cy="830287"/>
            </a:xfrm>
            <a:custGeom>
              <a:avLst/>
              <a:gdLst/>
              <a:ahLst/>
              <a:cxnLst/>
              <a:rect l="l" t="t" r="r" b="b"/>
              <a:pathLst>
                <a:path w="9135" h="5982" extrusionOk="0">
                  <a:moveTo>
                    <a:pt x="2912" y="4551"/>
                  </a:moveTo>
                  <a:cubicBezTo>
                    <a:pt x="3154" y="4602"/>
                    <a:pt x="3351" y="4731"/>
                    <a:pt x="3526" y="4900"/>
                  </a:cubicBezTo>
                  <a:cubicBezTo>
                    <a:pt x="3841" y="5199"/>
                    <a:pt x="4077" y="5598"/>
                    <a:pt x="4472" y="5807"/>
                  </a:cubicBezTo>
                  <a:cubicBezTo>
                    <a:pt x="4798" y="5981"/>
                    <a:pt x="5164" y="5931"/>
                    <a:pt x="5491" y="5784"/>
                  </a:cubicBezTo>
                  <a:cubicBezTo>
                    <a:pt x="5812" y="5643"/>
                    <a:pt x="6105" y="5435"/>
                    <a:pt x="6448" y="5334"/>
                  </a:cubicBezTo>
                  <a:cubicBezTo>
                    <a:pt x="6640" y="5283"/>
                    <a:pt x="6837" y="5277"/>
                    <a:pt x="7028" y="5339"/>
                  </a:cubicBezTo>
                  <a:cubicBezTo>
                    <a:pt x="7259" y="5412"/>
                    <a:pt x="7468" y="5548"/>
                    <a:pt x="7704" y="5610"/>
                  </a:cubicBezTo>
                  <a:cubicBezTo>
                    <a:pt x="8098" y="5722"/>
                    <a:pt x="8538" y="5604"/>
                    <a:pt x="8819" y="5300"/>
                  </a:cubicBezTo>
                  <a:cubicBezTo>
                    <a:pt x="9050" y="5046"/>
                    <a:pt x="9135" y="4692"/>
                    <a:pt x="9073" y="4359"/>
                  </a:cubicBezTo>
                  <a:cubicBezTo>
                    <a:pt x="9090" y="4033"/>
                    <a:pt x="9011" y="3706"/>
                    <a:pt x="8847" y="3419"/>
                  </a:cubicBezTo>
                  <a:cubicBezTo>
                    <a:pt x="8617" y="3030"/>
                    <a:pt x="8228" y="2743"/>
                    <a:pt x="7789" y="2631"/>
                  </a:cubicBezTo>
                  <a:cubicBezTo>
                    <a:pt x="7338" y="2512"/>
                    <a:pt x="6826" y="2631"/>
                    <a:pt x="6403" y="2394"/>
                  </a:cubicBezTo>
                  <a:cubicBezTo>
                    <a:pt x="6026" y="2180"/>
                    <a:pt x="5818" y="1763"/>
                    <a:pt x="5559" y="1437"/>
                  </a:cubicBezTo>
                  <a:cubicBezTo>
                    <a:pt x="5311" y="1127"/>
                    <a:pt x="5001" y="890"/>
                    <a:pt x="4584" y="902"/>
                  </a:cubicBezTo>
                  <a:cubicBezTo>
                    <a:pt x="4207" y="913"/>
                    <a:pt x="3858" y="1093"/>
                    <a:pt x="3481" y="1144"/>
                  </a:cubicBezTo>
                  <a:cubicBezTo>
                    <a:pt x="3278" y="1172"/>
                    <a:pt x="3081" y="1149"/>
                    <a:pt x="2901" y="1054"/>
                  </a:cubicBezTo>
                  <a:cubicBezTo>
                    <a:pt x="2687" y="947"/>
                    <a:pt x="2512" y="761"/>
                    <a:pt x="2343" y="598"/>
                  </a:cubicBezTo>
                  <a:cubicBezTo>
                    <a:pt x="2028" y="288"/>
                    <a:pt x="1690" y="1"/>
                    <a:pt x="1217" y="12"/>
                  </a:cubicBezTo>
                  <a:cubicBezTo>
                    <a:pt x="817" y="17"/>
                    <a:pt x="423" y="220"/>
                    <a:pt x="214" y="575"/>
                  </a:cubicBezTo>
                  <a:cubicBezTo>
                    <a:pt x="17" y="919"/>
                    <a:pt x="0" y="1363"/>
                    <a:pt x="175" y="1718"/>
                  </a:cubicBezTo>
                  <a:cubicBezTo>
                    <a:pt x="282" y="1932"/>
                    <a:pt x="456" y="2079"/>
                    <a:pt x="620" y="2248"/>
                  </a:cubicBezTo>
                  <a:cubicBezTo>
                    <a:pt x="766" y="2400"/>
                    <a:pt x="868" y="2569"/>
                    <a:pt x="896" y="2783"/>
                  </a:cubicBezTo>
                  <a:cubicBezTo>
                    <a:pt x="952" y="3154"/>
                    <a:pt x="856" y="3554"/>
                    <a:pt x="1014" y="3903"/>
                  </a:cubicBezTo>
                  <a:cubicBezTo>
                    <a:pt x="1217" y="4354"/>
                    <a:pt x="1746" y="4466"/>
                    <a:pt x="2191" y="4489"/>
                  </a:cubicBezTo>
                  <a:cubicBezTo>
                    <a:pt x="2433" y="4495"/>
                    <a:pt x="2675" y="4495"/>
                    <a:pt x="2912" y="4551"/>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559714" y="2045546"/>
              <a:ext cx="1118708" cy="605851"/>
            </a:xfrm>
            <a:custGeom>
              <a:avLst/>
              <a:gdLst/>
              <a:ahLst/>
              <a:cxnLst/>
              <a:rect l="l" t="t" r="r" b="b"/>
              <a:pathLst>
                <a:path w="8060" h="4365" extrusionOk="0">
                  <a:moveTo>
                    <a:pt x="654" y="1943"/>
                  </a:moveTo>
                  <a:lnTo>
                    <a:pt x="1341" y="1482"/>
                  </a:lnTo>
                  <a:cubicBezTo>
                    <a:pt x="1245" y="1482"/>
                    <a:pt x="1155" y="1482"/>
                    <a:pt x="1060" y="1470"/>
                  </a:cubicBezTo>
                  <a:cubicBezTo>
                    <a:pt x="744" y="1431"/>
                    <a:pt x="457" y="1284"/>
                    <a:pt x="266" y="1020"/>
                  </a:cubicBezTo>
                  <a:cubicBezTo>
                    <a:pt x="80" y="766"/>
                    <a:pt x="1" y="428"/>
                    <a:pt x="74" y="119"/>
                  </a:cubicBezTo>
                  <a:cubicBezTo>
                    <a:pt x="74" y="107"/>
                    <a:pt x="80" y="102"/>
                    <a:pt x="85" y="91"/>
                  </a:cubicBezTo>
                  <a:cubicBezTo>
                    <a:pt x="91" y="79"/>
                    <a:pt x="91" y="74"/>
                    <a:pt x="97" y="62"/>
                  </a:cubicBezTo>
                  <a:cubicBezTo>
                    <a:pt x="136" y="0"/>
                    <a:pt x="209" y="17"/>
                    <a:pt x="243" y="62"/>
                  </a:cubicBezTo>
                  <a:cubicBezTo>
                    <a:pt x="266" y="79"/>
                    <a:pt x="277" y="102"/>
                    <a:pt x="271" y="141"/>
                  </a:cubicBezTo>
                  <a:cubicBezTo>
                    <a:pt x="271" y="141"/>
                    <a:pt x="271" y="141"/>
                    <a:pt x="271" y="141"/>
                  </a:cubicBezTo>
                  <a:lnTo>
                    <a:pt x="271" y="141"/>
                  </a:lnTo>
                  <a:cubicBezTo>
                    <a:pt x="204" y="434"/>
                    <a:pt x="277" y="744"/>
                    <a:pt x="474" y="969"/>
                  </a:cubicBezTo>
                  <a:cubicBezTo>
                    <a:pt x="671" y="1200"/>
                    <a:pt x="958" y="1273"/>
                    <a:pt x="1251" y="1284"/>
                  </a:cubicBezTo>
                  <a:cubicBezTo>
                    <a:pt x="1347" y="1290"/>
                    <a:pt x="1443" y="1284"/>
                    <a:pt x="1538" y="1284"/>
                  </a:cubicBezTo>
                  <a:cubicBezTo>
                    <a:pt x="1426" y="1099"/>
                    <a:pt x="1307" y="907"/>
                    <a:pt x="1195" y="721"/>
                  </a:cubicBezTo>
                  <a:cubicBezTo>
                    <a:pt x="1127" y="614"/>
                    <a:pt x="1279" y="496"/>
                    <a:pt x="1347" y="603"/>
                  </a:cubicBezTo>
                  <a:lnTo>
                    <a:pt x="1764" y="1273"/>
                  </a:lnTo>
                  <a:cubicBezTo>
                    <a:pt x="2152" y="1251"/>
                    <a:pt x="2535" y="1239"/>
                    <a:pt x="2884" y="1448"/>
                  </a:cubicBezTo>
                  <a:cubicBezTo>
                    <a:pt x="3109" y="1583"/>
                    <a:pt x="3278" y="1774"/>
                    <a:pt x="3430" y="1977"/>
                  </a:cubicBezTo>
                  <a:cubicBezTo>
                    <a:pt x="3419" y="1910"/>
                    <a:pt x="3408" y="1842"/>
                    <a:pt x="3402" y="1780"/>
                  </a:cubicBezTo>
                  <a:cubicBezTo>
                    <a:pt x="3369" y="1560"/>
                    <a:pt x="3335" y="1341"/>
                    <a:pt x="3301" y="1121"/>
                  </a:cubicBezTo>
                  <a:cubicBezTo>
                    <a:pt x="3284" y="992"/>
                    <a:pt x="3476" y="969"/>
                    <a:pt x="3498" y="1093"/>
                  </a:cubicBezTo>
                  <a:cubicBezTo>
                    <a:pt x="3532" y="1341"/>
                    <a:pt x="3571" y="1589"/>
                    <a:pt x="3611" y="1836"/>
                  </a:cubicBezTo>
                  <a:cubicBezTo>
                    <a:pt x="3628" y="1960"/>
                    <a:pt x="3656" y="2079"/>
                    <a:pt x="3661" y="2202"/>
                  </a:cubicBezTo>
                  <a:cubicBezTo>
                    <a:pt x="3667" y="2231"/>
                    <a:pt x="3661" y="2259"/>
                    <a:pt x="3656" y="2287"/>
                  </a:cubicBezTo>
                  <a:cubicBezTo>
                    <a:pt x="3802" y="2495"/>
                    <a:pt x="3954" y="2692"/>
                    <a:pt x="4151" y="2850"/>
                  </a:cubicBezTo>
                  <a:cubicBezTo>
                    <a:pt x="4484" y="3115"/>
                    <a:pt x="4895" y="3194"/>
                    <a:pt x="5311" y="3216"/>
                  </a:cubicBezTo>
                  <a:cubicBezTo>
                    <a:pt x="5126" y="2816"/>
                    <a:pt x="4934" y="2416"/>
                    <a:pt x="4748" y="2017"/>
                  </a:cubicBezTo>
                  <a:cubicBezTo>
                    <a:pt x="4692" y="1904"/>
                    <a:pt x="4878" y="1825"/>
                    <a:pt x="4928" y="1943"/>
                  </a:cubicBezTo>
                  <a:cubicBezTo>
                    <a:pt x="5131" y="2366"/>
                    <a:pt x="5334" y="2794"/>
                    <a:pt x="5531" y="3222"/>
                  </a:cubicBezTo>
                  <a:cubicBezTo>
                    <a:pt x="5768" y="3227"/>
                    <a:pt x="6004" y="3222"/>
                    <a:pt x="6229" y="3227"/>
                  </a:cubicBezTo>
                  <a:cubicBezTo>
                    <a:pt x="6432" y="3233"/>
                    <a:pt x="6640" y="3256"/>
                    <a:pt x="6843" y="3301"/>
                  </a:cubicBezTo>
                  <a:lnTo>
                    <a:pt x="6483" y="2709"/>
                  </a:lnTo>
                  <a:cubicBezTo>
                    <a:pt x="6415" y="2602"/>
                    <a:pt x="6573" y="2478"/>
                    <a:pt x="6640" y="2585"/>
                  </a:cubicBezTo>
                  <a:cubicBezTo>
                    <a:pt x="6798" y="2850"/>
                    <a:pt x="6961" y="3115"/>
                    <a:pt x="7119" y="3379"/>
                  </a:cubicBezTo>
                  <a:cubicBezTo>
                    <a:pt x="7513" y="3515"/>
                    <a:pt x="7851" y="3757"/>
                    <a:pt x="8015" y="4168"/>
                  </a:cubicBezTo>
                  <a:cubicBezTo>
                    <a:pt x="8060" y="4286"/>
                    <a:pt x="7879" y="4365"/>
                    <a:pt x="7834" y="4247"/>
                  </a:cubicBezTo>
                  <a:cubicBezTo>
                    <a:pt x="7694" y="3898"/>
                    <a:pt x="7423" y="3695"/>
                    <a:pt x="7097" y="3577"/>
                  </a:cubicBezTo>
                  <a:cubicBezTo>
                    <a:pt x="6759" y="3751"/>
                    <a:pt x="6415" y="3931"/>
                    <a:pt x="6077" y="4106"/>
                  </a:cubicBezTo>
                  <a:cubicBezTo>
                    <a:pt x="5965" y="4168"/>
                    <a:pt x="5886" y="3982"/>
                    <a:pt x="5998" y="3926"/>
                  </a:cubicBezTo>
                  <a:cubicBezTo>
                    <a:pt x="6274" y="3785"/>
                    <a:pt x="6550" y="3638"/>
                    <a:pt x="6821" y="3498"/>
                  </a:cubicBezTo>
                  <a:cubicBezTo>
                    <a:pt x="6579" y="3441"/>
                    <a:pt x="6331" y="3424"/>
                    <a:pt x="6100" y="3419"/>
                  </a:cubicBezTo>
                  <a:cubicBezTo>
                    <a:pt x="5897" y="3419"/>
                    <a:pt x="5694" y="3419"/>
                    <a:pt x="5492" y="3413"/>
                  </a:cubicBezTo>
                  <a:cubicBezTo>
                    <a:pt x="4996" y="3605"/>
                    <a:pt x="4506" y="3791"/>
                    <a:pt x="4016" y="3976"/>
                  </a:cubicBezTo>
                  <a:cubicBezTo>
                    <a:pt x="3898" y="4021"/>
                    <a:pt x="3819" y="3841"/>
                    <a:pt x="3937" y="3796"/>
                  </a:cubicBezTo>
                  <a:cubicBezTo>
                    <a:pt x="4298" y="3661"/>
                    <a:pt x="4658" y="3520"/>
                    <a:pt x="5019" y="3385"/>
                  </a:cubicBezTo>
                  <a:cubicBezTo>
                    <a:pt x="4669" y="3340"/>
                    <a:pt x="4337" y="3244"/>
                    <a:pt x="4050" y="3019"/>
                  </a:cubicBezTo>
                  <a:cubicBezTo>
                    <a:pt x="3836" y="2856"/>
                    <a:pt x="3678" y="2642"/>
                    <a:pt x="3521" y="2422"/>
                  </a:cubicBezTo>
                  <a:cubicBezTo>
                    <a:pt x="3430" y="2456"/>
                    <a:pt x="3329" y="2450"/>
                    <a:pt x="3233" y="2456"/>
                  </a:cubicBezTo>
                  <a:lnTo>
                    <a:pt x="2856" y="2484"/>
                  </a:lnTo>
                  <a:cubicBezTo>
                    <a:pt x="2597" y="2501"/>
                    <a:pt x="2338" y="2518"/>
                    <a:pt x="2079" y="2535"/>
                  </a:cubicBezTo>
                  <a:cubicBezTo>
                    <a:pt x="1955" y="2540"/>
                    <a:pt x="1927" y="2343"/>
                    <a:pt x="2051" y="2338"/>
                  </a:cubicBezTo>
                  <a:cubicBezTo>
                    <a:pt x="2484" y="2309"/>
                    <a:pt x="2918" y="2281"/>
                    <a:pt x="3352" y="2253"/>
                  </a:cubicBezTo>
                  <a:cubicBezTo>
                    <a:pt x="3363" y="2253"/>
                    <a:pt x="3380" y="2253"/>
                    <a:pt x="3397" y="2253"/>
                  </a:cubicBezTo>
                  <a:cubicBezTo>
                    <a:pt x="3222" y="2000"/>
                    <a:pt x="3031" y="1763"/>
                    <a:pt x="2766" y="1605"/>
                  </a:cubicBezTo>
                  <a:cubicBezTo>
                    <a:pt x="2451" y="1420"/>
                    <a:pt x="2085" y="1437"/>
                    <a:pt x="1724" y="1459"/>
                  </a:cubicBezTo>
                  <a:cubicBezTo>
                    <a:pt x="1409" y="1673"/>
                    <a:pt x="1093" y="1887"/>
                    <a:pt x="778" y="2101"/>
                  </a:cubicBezTo>
                  <a:cubicBezTo>
                    <a:pt x="671" y="2174"/>
                    <a:pt x="553" y="2017"/>
                    <a:pt x="654" y="19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1246892" y="1958799"/>
              <a:ext cx="2947644" cy="2107363"/>
            </a:xfrm>
            <a:custGeom>
              <a:avLst/>
              <a:gdLst/>
              <a:ahLst/>
              <a:cxnLst/>
              <a:rect l="l" t="t" r="r" b="b"/>
              <a:pathLst>
                <a:path w="21237" h="15183" extrusionOk="0">
                  <a:moveTo>
                    <a:pt x="21237" y="15183"/>
                  </a:moveTo>
                  <a:lnTo>
                    <a:pt x="0" y="15183"/>
                  </a:lnTo>
                  <a:lnTo>
                    <a:pt x="0" y="0"/>
                  </a:lnTo>
                  <a:lnTo>
                    <a:pt x="21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1320315" y="1959631"/>
              <a:ext cx="2874219" cy="2106530"/>
            </a:xfrm>
            <a:custGeom>
              <a:avLst/>
              <a:gdLst/>
              <a:ahLst/>
              <a:cxnLst/>
              <a:rect l="l" t="t" r="r" b="b"/>
              <a:pathLst>
                <a:path w="20708" h="15177" extrusionOk="0">
                  <a:moveTo>
                    <a:pt x="20708" y="15177"/>
                  </a:moveTo>
                  <a:lnTo>
                    <a:pt x="0" y="15177"/>
                  </a:lnTo>
                  <a:lnTo>
                    <a:pt x="0" y="0"/>
                  </a:lnTo>
                  <a:lnTo>
                    <a:pt x="20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112840" y="4066005"/>
              <a:ext cx="1727613" cy="515355"/>
            </a:xfrm>
            <a:custGeom>
              <a:avLst/>
              <a:gdLst/>
              <a:ahLst/>
              <a:cxnLst/>
              <a:rect l="l" t="t" r="r" b="b"/>
              <a:pathLst>
                <a:path w="12447" h="3713" extrusionOk="0">
                  <a:moveTo>
                    <a:pt x="1043" y="1"/>
                  </a:moveTo>
                  <a:cubicBezTo>
                    <a:pt x="1043" y="1"/>
                    <a:pt x="1" y="575"/>
                    <a:pt x="1" y="3712"/>
                  </a:cubicBezTo>
                  <a:lnTo>
                    <a:pt x="12446" y="3712"/>
                  </a:lnTo>
                  <a:lnTo>
                    <a:pt x="12446" y="2800"/>
                  </a:lnTo>
                  <a:lnTo>
                    <a:pt x="5666" y="2800"/>
                  </a:lnTo>
                  <a:cubicBezTo>
                    <a:pt x="5666" y="2800"/>
                    <a:pt x="5469" y="1448"/>
                    <a:pt x="6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28524" y="4066005"/>
              <a:ext cx="885667" cy="287866"/>
            </a:xfrm>
            <a:custGeom>
              <a:avLst/>
              <a:gdLst/>
              <a:ahLst/>
              <a:cxnLst/>
              <a:rect l="l" t="t" r="r" b="b"/>
              <a:pathLst>
                <a:path w="6381" h="2074" extrusionOk="0">
                  <a:moveTo>
                    <a:pt x="6381" y="1"/>
                  </a:moveTo>
                  <a:lnTo>
                    <a:pt x="0" y="2073"/>
                  </a:lnTo>
                  <a:cubicBezTo>
                    <a:pt x="0" y="2073"/>
                    <a:pt x="192" y="536"/>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15199" y="4454496"/>
              <a:ext cx="1725254" cy="36087"/>
            </a:xfrm>
            <a:custGeom>
              <a:avLst/>
              <a:gdLst/>
              <a:ahLst/>
              <a:cxnLst/>
              <a:rect l="l" t="t" r="r" b="b"/>
              <a:pathLst>
                <a:path w="12430" h="260" extrusionOk="0">
                  <a:moveTo>
                    <a:pt x="1" y="260"/>
                  </a:moveTo>
                  <a:lnTo>
                    <a:pt x="12429" y="260"/>
                  </a:lnTo>
                  <a:lnTo>
                    <a:pt x="12429"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664692" y="1979063"/>
              <a:ext cx="78282" cy="77588"/>
            </a:xfrm>
            <a:custGeom>
              <a:avLst/>
              <a:gdLst/>
              <a:ahLst/>
              <a:cxnLst/>
              <a:rect l="l" t="t" r="r" b="b"/>
              <a:pathLst>
                <a:path w="564" h="559" extrusionOk="0">
                  <a:moveTo>
                    <a:pt x="564" y="282"/>
                  </a:moveTo>
                  <a:cubicBezTo>
                    <a:pt x="564" y="434"/>
                    <a:pt x="440" y="558"/>
                    <a:pt x="282" y="558"/>
                  </a:cubicBezTo>
                  <a:cubicBezTo>
                    <a:pt x="130" y="558"/>
                    <a:pt x="1" y="434"/>
                    <a:pt x="1" y="282"/>
                  </a:cubicBezTo>
                  <a:cubicBezTo>
                    <a:pt x="1" y="125"/>
                    <a:pt x="130" y="1"/>
                    <a:pt x="282" y="1"/>
                  </a:cubicBezTo>
                  <a:cubicBezTo>
                    <a:pt x="440" y="1"/>
                    <a:pt x="564" y="125"/>
                    <a:pt x="564" y="282"/>
                  </a:cubicBezTo>
                  <a:close/>
                </a:path>
              </a:pathLst>
            </a:custGeom>
            <a:solidFill>
              <a:srgbClr val="8E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1481319" y="2258182"/>
              <a:ext cx="583227" cy="518270"/>
            </a:xfrm>
            <a:custGeom>
              <a:avLst/>
              <a:gdLst/>
              <a:ahLst/>
              <a:cxnLst/>
              <a:rect l="l" t="t" r="r" b="b"/>
              <a:pathLst>
                <a:path w="4202" h="3734" extrusionOk="0">
                  <a:moveTo>
                    <a:pt x="4202" y="0"/>
                  </a:moveTo>
                  <a:lnTo>
                    <a:pt x="4202" y="3734"/>
                  </a:lnTo>
                  <a:lnTo>
                    <a:pt x="0" y="3734"/>
                  </a:lnTo>
                  <a:lnTo>
                    <a:pt x="0" y="648"/>
                  </a:lnTo>
                  <a:lnTo>
                    <a:pt x="1639" y="648"/>
                  </a:lnTo>
                  <a:lnTo>
                    <a:pt x="1791" y="0"/>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1481319" y="2347984"/>
              <a:ext cx="645825" cy="428468"/>
            </a:xfrm>
            <a:custGeom>
              <a:avLst/>
              <a:gdLst/>
              <a:ahLst/>
              <a:cxnLst/>
              <a:rect l="l" t="t" r="r" b="b"/>
              <a:pathLst>
                <a:path w="4653" h="3087" extrusionOk="0">
                  <a:moveTo>
                    <a:pt x="4202" y="3087"/>
                  </a:moveTo>
                  <a:lnTo>
                    <a:pt x="0" y="3087"/>
                  </a:lnTo>
                  <a:lnTo>
                    <a:pt x="451" y="1"/>
                  </a:lnTo>
                  <a:lnTo>
                    <a:pt x="4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481319" y="2831134"/>
              <a:ext cx="583227" cy="518270"/>
            </a:xfrm>
            <a:custGeom>
              <a:avLst/>
              <a:gdLst/>
              <a:ahLst/>
              <a:cxnLst/>
              <a:rect l="l" t="t" r="r" b="b"/>
              <a:pathLst>
                <a:path w="4202" h="3734" extrusionOk="0">
                  <a:moveTo>
                    <a:pt x="4202" y="0"/>
                  </a:moveTo>
                  <a:lnTo>
                    <a:pt x="4202" y="3734"/>
                  </a:lnTo>
                  <a:lnTo>
                    <a:pt x="0" y="3734"/>
                  </a:lnTo>
                  <a:lnTo>
                    <a:pt x="0" y="648"/>
                  </a:lnTo>
                  <a:lnTo>
                    <a:pt x="1639" y="648"/>
                  </a:lnTo>
                  <a:lnTo>
                    <a:pt x="1791" y="0"/>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481319" y="2920935"/>
              <a:ext cx="645825" cy="428468"/>
            </a:xfrm>
            <a:custGeom>
              <a:avLst/>
              <a:gdLst/>
              <a:ahLst/>
              <a:cxnLst/>
              <a:rect l="l" t="t" r="r" b="b"/>
              <a:pathLst>
                <a:path w="4653" h="3087" extrusionOk="0">
                  <a:moveTo>
                    <a:pt x="4202" y="3087"/>
                  </a:moveTo>
                  <a:lnTo>
                    <a:pt x="0" y="3087"/>
                  </a:lnTo>
                  <a:lnTo>
                    <a:pt x="451" y="1"/>
                  </a:lnTo>
                  <a:lnTo>
                    <a:pt x="4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500056" y="3424350"/>
              <a:ext cx="583227" cy="518409"/>
            </a:xfrm>
            <a:custGeom>
              <a:avLst/>
              <a:gdLst/>
              <a:ahLst/>
              <a:cxnLst/>
              <a:rect l="l" t="t" r="r" b="b"/>
              <a:pathLst>
                <a:path w="4202" h="3735" extrusionOk="0">
                  <a:moveTo>
                    <a:pt x="4202" y="1"/>
                  </a:moveTo>
                  <a:lnTo>
                    <a:pt x="4202" y="3734"/>
                  </a:lnTo>
                  <a:lnTo>
                    <a:pt x="1" y="3734"/>
                  </a:lnTo>
                  <a:lnTo>
                    <a:pt x="1" y="648"/>
                  </a:lnTo>
                  <a:lnTo>
                    <a:pt x="1634" y="648"/>
                  </a:lnTo>
                  <a:lnTo>
                    <a:pt x="1791" y="1"/>
                  </a:lnTo>
                  <a:close/>
                </a:path>
              </a:pathLst>
            </a:custGeom>
            <a:solidFill>
              <a:srgbClr val="DFA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500056" y="3514290"/>
              <a:ext cx="645825" cy="428468"/>
            </a:xfrm>
            <a:custGeom>
              <a:avLst/>
              <a:gdLst/>
              <a:ahLst/>
              <a:cxnLst/>
              <a:rect l="l" t="t" r="r" b="b"/>
              <a:pathLst>
                <a:path w="4653" h="3087" extrusionOk="0">
                  <a:moveTo>
                    <a:pt x="4202" y="3086"/>
                  </a:moveTo>
                  <a:lnTo>
                    <a:pt x="1" y="3086"/>
                  </a:lnTo>
                  <a:lnTo>
                    <a:pt x="451" y="0"/>
                  </a:lnTo>
                  <a:lnTo>
                    <a:pt x="46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382520" y="3358699"/>
              <a:ext cx="356571" cy="530068"/>
            </a:xfrm>
            <a:custGeom>
              <a:avLst/>
              <a:gdLst/>
              <a:ahLst/>
              <a:cxnLst/>
              <a:rect l="l" t="t" r="r" b="b"/>
              <a:pathLst>
                <a:path w="2569" h="3819" extrusionOk="0">
                  <a:moveTo>
                    <a:pt x="2569" y="3819"/>
                  </a:moveTo>
                  <a:lnTo>
                    <a:pt x="1" y="3819"/>
                  </a:lnTo>
                  <a:lnTo>
                    <a:pt x="1" y="0"/>
                  </a:lnTo>
                  <a:lnTo>
                    <a:pt x="25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414582"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456082" y="3295408"/>
              <a:ext cx="357265" cy="530901"/>
            </a:xfrm>
            <a:custGeom>
              <a:avLst/>
              <a:gdLst/>
              <a:ahLst/>
              <a:cxnLst/>
              <a:rect l="l" t="t" r="r" b="b"/>
              <a:pathLst>
                <a:path w="2574" h="3825" extrusionOk="0">
                  <a:moveTo>
                    <a:pt x="2574" y="3824"/>
                  </a:moveTo>
                  <a:lnTo>
                    <a:pt x="0" y="3824"/>
                  </a:lnTo>
                  <a:lnTo>
                    <a:pt x="0" y="0"/>
                  </a:lnTo>
                  <a:lnTo>
                    <a:pt x="25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494251" y="3385209"/>
              <a:ext cx="285507" cy="25955"/>
            </a:xfrm>
            <a:custGeom>
              <a:avLst/>
              <a:gdLst/>
              <a:ahLst/>
              <a:cxnLst/>
              <a:rect l="l" t="t" r="r" b="b"/>
              <a:pathLst>
                <a:path w="2057" h="187" extrusionOk="0">
                  <a:moveTo>
                    <a:pt x="1921" y="1"/>
                  </a:moveTo>
                  <a:lnTo>
                    <a:pt x="119" y="1"/>
                  </a:lnTo>
                  <a:cubicBezTo>
                    <a:pt x="1" y="1"/>
                    <a:pt x="18" y="187"/>
                    <a:pt x="136" y="187"/>
                  </a:cubicBezTo>
                  <a:lnTo>
                    <a:pt x="1938" y="187"/>
                  </a:lnTo>
                  <a:cubicBezTo>
                    <a:pt x="2056" y="187"/>
                    <a:pt x="2040"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494251" y="3454885"/>
              <a:ext cx="285507" cy="25816"/>
            </a:xfrm>
            <a:custGeom>
              <a:avLst/>
              <a:gdLst/>
              <a:ahLst/>
              <a:cxnLst/>
              <a:rect l="l" t="t" r="r" b="b"/>
              <a:pathLst>
                <a:path w="2057" h="186" extrusionOk="0">
                  <a:moveTo>
                    <a:pt x="1921" y="0"/>
                  </a:moveTo>
                  <a:lnTo>
                    <a:pt x="119" y="0"/>
                  </a:lnTo>
                  <a:cubicBezTo>
                    <a:pt x="1" y="0"/>
                    <a:pt x="18" y="186"/>
                    <a:pt x="136" y="186"/>
                  </a:cubicBezTo>
                  <a:lnTo>
                    <a:pt x="1938" y="186"/>
                  </a:lnTo>
                  <a:cubicBezTo>
                    <a:pt x="2056" y="186"/>
                    <a:pt x="2040"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494251" y="3523589"/>
              <a:ext cx="285507" cy="25955"/>
            </a:xfrm>
            <a:custGeom>
              <a:avLst/>
              <a:gdLst/>
              <a:ahLst/>
              <a:cxnLst/>
              <a:rect l="l" t="t" r="r" b="b"/>
              <a:pathLst>
                <a:path w="2057" h="187" extrusionOk="0">
                  <a:moveTo>
                    <a:pt x="1921" y="1"/>
                  </a:moveTo>
                  <a:lnTo>
                    <a:pt x="119" y="1"/>
                  </a:lnTo>
                  <a:cubicBezTo>
                    <a:pt x="1" y="1"/>
                    <a:pt x="18" y="187"/>
                    <a:pt x="136" y="187"/>
                  </a:cubicBezTo>
                  <a:lnTo>
                    <a:pt x="1938" y="187"/>
                  </a:lnTo>
                  <a:cubicBezTo>
                    <a:pt x="2056" y="187"/>
                    <a:pt x="2040"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494251" y="3593126"/>
              <a:ext cx="285507" cy="25955"/>
            </a:xfrm>
            <a:custGeom>
              <a:avLst/>
              <a:gdLst/>
              <a:ahLst/>
              <a:cxnLst/>
              <a:rect l="l" t="t" r="r" b="b"/>
              <a:pathLst>
                <a:path w="2057" h="187" extrusionOk="0">
                  <a:moveTo>
                    <a:pt x="1921" y="1"/>
                  </a:moveTo>
                  <a:lnTo>
                    <a:pt x="119" y="1"/>
                  </a:lnTo>
                  <a:cubicBezTo>
                    <a:pt x="1" y="1"/>
                    <a:pt x="18" y="187"/>
                    <a:pt x="136" y="187"/>
                  </a:cubicBezTo>
                  <a:lnTo>
                    <a:pt x="1938" y="187"/>
                  </a:lnTo>
                  <a:cubicBezTo>
                    <a:pt x="2056" y="187"/>
                    <a:pt x="2040"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95916" y="3652531"/>
              <a:ext cx="286201" cy="25955"/>
            </a:xfrm>
            <a:custGeom>
              <a:avLst/>
              <a:gdLst/>
              <a:ahLst/>
              <a:cxnLst/>
              <a:rect l="l" t="t" r="r" b="b"/>
              <a:pathLst>
                <a:path w="2062" h="187" extrusionOk="0">
                  <a:moveTo>
                    <a:pt x="1921" y="1"/>
                  </a:moveTo>
                  <a:lnTo>
                    <a:pt x="124" y="1"/>
                  </a:lnTo>
                  <a:cubicBezTo>
                    <a:pt x="0" y="1"/>
                    <a:pt x="17" y="187"/>
                    <a:pt x="135" y="187"/>
                  </a:cubicBezTo>
                  <a:lnTo>
                    <a:pt x="1937" y="187"/>
                  </a:lnTo>
                  <a:cubicBezTo>
                    <a:pt x="2061" y="187"/>
                    <a:pt x="2044"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5215" y="3722207"/>
              <a:ext cx="286201" cy="25816"/>
            </a:xfrm>
            <a:custGeom>
              <a:avLst/>
              <a:gdLst/>
              <a:ahLst/>
              <a:cxnLst/>
              <a:rect l="l" t="t" r="r" b="b"/>
              <a:pathLst>
                <a:path w="2062" h="186" extrusionOk="0">
                  <a:moveTo>
                    <a:pt x="1921" y="0"/>
                  </a:moveTo>
                  <a:lnTo>
                    <a:pt x="125" y="0"/>
                  </a:lnTo>
                  <a:cubicBezTo>
                    <a:pt x="1" y="0"/>
                    <a:pt x="18" y="186"/>
                    <a:pt x="142" y="186"/>
                  </a:cubicBezTo>
                  <a:lnTo>
                    <a:pt x="1938" y="186"/>
                  </a:lnTo>
                  <a:cubicBezTo>
                    <a:pt x="2062" y="186"/>
                    <a:pt x="2045"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15"/>
            <p:cNvGrpSpPr/>
            <p:nvPr/>
          </p:nvGrpSpPr>
          <p:grpSpPr>
            <a:xfrm>
              <a:off x="2935899" y="3295408"/>
              <a:ext cx="430827" cy="593359"/>
              <a:chOff x="2935899" y="3295408"/>
              <a:chExt cx="430827" cy="593359"/>
            </a:xfrm>
          </p:grpSpPr>
          <p:sp>
            <p:nvSpPr>
              <p:cNvPr id="94" name="Google Shape;94;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10155" y="3295408"/>
                <a:ext cx="356571" cy="530901"/>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049295" y="3652531"/>
                <a:ext cx="286201"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059427" y="3722207"/>
                <a:ext cx="285507"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5"/>
            <p:cNvSpPr/>
            <p:nvPr/>
          </p:nvSpPr>
          <p:spPr>
            <a:xfrm>
              <a:off x="2377801" y="2741194"/>
              <a:ext cx="357404" cy="530901"/>
            </a:xfrm>
            <a:custGeom>
              <a:avLst/>
              <a:gdLst/>
              <a:ahLst/>
              <a:cxnLst/>
              <a:rect l="l" t="t" r="r" b="b"/>
              <a:pathLst>
                <a:path w="2575" h="3825" extrusionOk="0">
                  <a:moveTo>
                    <a:pt x="2574" y="3824"/>
                  </a:moveTo>
                  <a:lnTo>
                    <a:pt x="1" y="3824"/>
                  </a:lnTo>
                  <a:lnTo>
                    <a:pt x="1" y="1"/>
                  </a:lnTo>
                  <a:lnTo>
                    <a:pt x="2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489670" y="2767843"/>
              <a:ext cx="285368" cy="25816"/>
            </a:xfrm>
            <a:custGeom>
              <a:avLst/>
              <a:gdLst/>
              <a:ahLst/>
              <a:cxnLst/>
              <a:rect l="l" t="t" r="r" b="b"/>
              <a:pathLst>
                <a:path w="2056" h="186" extrusionOk="0">
                  <a:moveTo>
                    <a:pt x="1921" y="0"/>
                  </a:moveTo>
                  <a:lnTo>
                    <a:pt x="118" y="0"/>
                  </a:lnTo>
                  <a:cubicBezTo>
                    <a:pt x="0" y="0"/>
                    <a:pt x="17" y="186"/>
                    <a:pt x="135" y="186"/>
                  </a:cubicBezTo>
                  <a:lnTo>
                    <a:pt x="1937"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489670" y="2837380"/>
              <a:ext cx="285368" cy="25955"/>
            </a:xfrm>
            <a:custGeom>
              <a:avLst/>
              <a:gdLst/>
              <a:ahLst/>
              <a:cxnLst/>
              <a:rect l="l" t="t" r="r" b="b"/>
              <a:pathLst>
                <a:path w="2056" h="187" extrusionOk="0">
                  <a:moveTo>
                    <a:pt x="1921" y="0"/>
                  </a:moveTo>
                  <a:lnTo>
                    <a:pt x="118" y="0"/>
                  </a:lnTo>
                  <a:cubicBezTo>
                    <a:pt x="0" y="0"/>
                    <a:pt x="17" y="186"/>
                    <a:pt x="135" y="186"/>
                  </a:cubicBezTo>
                  <a:lnTo>
                    <a:pt x="1937"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489670" y="2906084"/>
              <a:ext cx="285368" cy="26788"/>
            </a:xfrm>
            <a:custGeom>
              <a:avLst/>
              <a:gdLst/>
              <a:ahLst/>
              <a:cxnLst/>
              <a:rect l="l" t="t" r="r" b="b"/>
              <a:pathLst>
                <a:path w="2056" h="193" extrusionOk="0">
                  <a:moveTo>
                    <a:pt x="1921" y="1"/>
                  </a:moveTo>
                  <a:lnTo>
                    <a:pt x="118" y="1"/>
                  </a:lnTo>
                  <a:cubicBezTo>
                    <a:pt x="0" y="1"/>
                    <a:pt x="17" y="192"/>
                    <a:pt x="135" y="192"/>
                  </a:cubicBezTo>
                  <a:lnTo>
                    <a:pt x="1937" y="192"/>
                  </a:lnTo>
                  <a:cubicBezTo>
                    <a:pt x="2056" y="192"/>
                    <a:pt x="2039" y="1"/>
                    <a:pt x="1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489670" y="2975760"/>
              <a:ext cx="285368" cy="25816"/>
            </a:xfrm>
            <a:custGeom>
              <a:avLst/>
              <a:gdLst/>
              <a:ahLst/>
              <a:cxnLst/>
              <a:rect l="l" t="t" r="r" b="b"/>
              <a:pathLst>
                <a:path w="2056" h="186" extrusionOk="0">
                  <a:moveTo>
                    <a:pt x="1921" y="0"/>
                  </a:moveTo>
                  <a:lnTo>
                    <a:pt x="118" y="0"/>
                  </a:lnTo>
                  <a:cubicBezTo>
                    <a:pt x="0" y="0"/>
                    <a:pt x="17" y="186"/>
                    <a:pt x="135" y="186"/>
                  </a:cubicBezTo>
                  <a:lnTo>
                    <a:pt x="1937"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491197" y="3035165"/>
              <a:ext cx="286201" cy="25816"/>
            </a:xfrm>
            <a:custGeom>
              <a:avLst/>
              <a:gdLst/>
              <a:ahLst/>
              <a:cxnLst/>
              <a:rect l="l" t="t" r="r" b="b"/>
              <a:pathLst>
                <a:path w="2062" h="186" extrusionOk="0">
                  <a:moveTo>
                    <a:pt x="1921" y="0"/>
                  </a:moveTo>
                  <a:lnTo>
                    <a:pt x="124" y="0"/>
                  </a:lnTo>
                  <a:cubicBezTo>
                    <a:pt x="0" y="0"/>
                    <a:pt x="17" y="186"/>
                    <a:pt x="141" y="186"/>
                  </a:cubicBezTo>
                  <a:lnTo>
                    <a:pt x="1938" y="186"/>
                  </a:lnTo>
                  <a:cubicBezTo>
                    <a:pt x="2062" y="186"/>
                    <a:pt x="2045"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500635" y="3104702"/>
              <a:ext cx="286201" cy="25955"/>
            </a:xfrm>
            <a:custGeom>
              <a:avLst/>
              <a:gdLst/>
              <a:ahLst/>
              <a:cxnLst/>
              <a:rect l="l" t="t" r="r" b="b"/>
              <a:pathLst>
                <a:path w="2062" h="187" extrusionOk="0">
                  <a:moveTo>
                    <a:pt x="1926" y="0"/>
                  </a:moveTo>
                  <a:lnTo>
                    <a:pt x="124" y="0"/>
                  </a:lnTo>
                  <a:cubicBezTo>
                    <a:pt x="0" y="0"/>
                    <a:pt x="17" y="186"/>
                    <a:pt x="141" y="186"/>
                  </a:cubicBezTo>
                  <a:lnTo>
                    <a:pt x="1943" y="186"/>
                  </a:lnTo>
                  <a:cubicBezTo>
                    <a:pt x="2061" y="186"/>
                    <a:pt x="2044"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5"/>
            <p:cNvGrpSpPr/>
            <p:nvPr/>
          </p:nvGrpSpPr>
          <p:grpSpPr>
            <a:xfrm>
              <a:off x="2935899" y="2682208"/>
              <a:ext cx="430827" cy="593359"/>
              <a:chOff x="2935899" y="3295408"/>
              <a:chExt cx="430827" cy="593359"/>
            </a:xfrm>
          </p:grpSpPr>
          <p:sp>
            <p:nvSpPr>
              <p:cNvPr id="117" name="Google Shape;117;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010155" y="3295408"/>
                <a:ext cx="356571" cy="530900"/>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049295" y="3652531"/>
                <a:ext cx="286200"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059427" y="3722207"/>
                <a:ext cx="285506"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15"/>
            <p:cNvGrpSpPr/>
            <p:nvPr/>
          </p:nvGrpSpPr>
          <p:grpSpPr>
            <a:xfrm>
              <a:off x="3493999" y="2682208"/>
              <a:ext cx="430827" cy="593359"/>
              <a:chOff x="2935899" y="3295408"/>
              <a:chExt cx="430827" cy="593359"/>
            </a:xfrm>
          </p:grpSpPr>
          <p:sp>
            <p:nvSpPr>
              <p:cNvPr id="127" name="Google Shape;127;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010155" y="3295408"/>
                <a:ext cx="356571" cy="530900"/>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049295" y="3652531"/>
                <a:ext cx="286200"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3059427" y="3722207"/>
                <a:ext cx="285506"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5"/>
            <p:cNvGrpSpPr/>
            <p:nvPr/>
          </p:nvGrpSpPr>
          <p:grpSpPr>
            <a:xfrm>
              <a:off x="3493999" y="3295408"/>
              <a:ext cx="430827" cy="593359"/>
              <a:chOff x="2935899" y="3295408"/>
              <a:chExt cx="430827" cy="593359"/>
            </a:xfrm>
          </p:grpSpPr>
          <p:sp>
            <p:nvSpPr>
              <p:cNvPr id="137" name="Google Shape;137;p15"/>
              <p:cNvSpPr/>
              <p:nvPr/>
            </p:nvSpPr>
            <p:spPr>
              <a:xfrm>
                <a:off x="2935899" y="3358699"/>
                <a:ext cx="357404" cy="530068"/>
              </a:xfrm>
              <a:custGeom>
                <a:avLst/>
                <a:gdLst/>
                <a:ahLst/>
                <a:cxnLst/>
                <a:rect l="l" t="t" r="r" b="b"/>
                <a:pathLst>
                  <a:path w="2575" h="3819" extrusionOk="0">
                    <a:moveTo>
                      <a:pt x="2574" y="3819"/>
                    </a:moveTo>
                    <a:lnTo>
                      <a:pt x="1" y="3819"/>
                    </a:lnTo>
                    <a:lnTo>
                      <a:pt x="1" y="0"/>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967961" y="3330523"/>
                <a:ext cx="357404" cy="530068"/>
              </a:xfrm>
              <a:custGeom>
                <a:avLst/>
                <a:gdLst/>
                <a:ahLst/>
                <a:cxnLst/>
                <a:rect l="l" t="t" r="r" b="b"/>
                <a:pathLst>
                  <a:path w="2575" h="3819" extrusionOk="0">
                    <a:moveTo>
                      <a:pt x="2574" y="3819"/>
                    </a:moveTo>
                    <a:lnTo>
                      <a:pt x="1" y="3819"/>
                    </a:lnTo>
                    <a:lnTo>
                      <a:pt x="1" y="1"/>
                    </a:lnTo>
                    <a:lnTo>
                      <a:pt x="257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010155" y="3295408"/>
                <a:ext cx="356571" cy="530900"/>
              </a:xfrm>
              <a:custGeom>
                <a:avLst/>
                <a:gdLst/>
                <a:ahLst/>
                <a:cxnLst/>
                <a:rect l="l" t="t" r="r" b="b"/>
                <a:pathLst>
                  <a:path w="2569" h="3825" extrusionOk="0">
                    <a:moveTo>
                      <a:pt x="2569" y="3824"/>
                    </a:moveTo>
                    <a:lnTo>
                      <a:pt x="1" y="3824"/>
                    </a:lnTo>
                    <a:lnTo>
                      <a:pt x="1" y="0"/>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047768" y="338520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047768" y="3454885"/>
                <a:ext cx="285368" cy="25816"/>
              </a:xfrm>
              <a:custGeom>
                <a:avLst/>
                <a:gdLst/>
                <a:ahLst/>
                <a:cxnLst/>
                <a:rect l="l" t="t" r="r" b="b"/>
                <a:pathLst>
                  <a:path w="2056" h="186" extrusionOk="0">
                    <a:moveTo>
                      <a:pt x="1920" y="0"/>
                    </a:moveTo>
                    <a:lnTo>
                      <a:pt x="118" y="0"/>
                    </a:lnTo>
                    <a:cubicBezTo>
                      <a:pt x="0" y="0"/>
                      <a:pt x="17" y="186"/>
                      <a:pt x="135" y="186"/>
                    </a:cubicBezTo>
                    <a:lnTo>
                      <a:pt x="1937" y="186"/>
                    </a:lnTo>
                    <a:cubicBezTo>
                      <a:pt x="2056" y="186"/>
                      <a:pt x="2039" y="0"/>
                      <a:pt x="1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047768" y="3523589"/>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3047768" y="3593126"/>
                <a:ext cx="285368" cy="25955"/>
              </a:xfrm>
              <a:custGeom>
                <a:avLst/>
                <a:gdLst/>
                <a:ahLst/>
                <a:cxnLst/>
                <a:rect l="l" t="t" r="r" b="b"/>
                <a:pathLst>
                  <a:path w="2056" h="187" extrusionOk="0">
                    <a:moveTo>
                      <a:pt x="1920" y="1"/>
                    </a:moveTo>
                    <a:lnTo>
                      <a:pt x="118" y="1"/>
                    </a:lnTo>
                    <a:cubicBezTo>
                      <a:pt x="0" y="1"/>
                      <a:pt x="17" y="187"/>
                      <a:pt x="135" y="187"/>
                    </a:cubicBezTo>
                    <a:lnTo>
                      <a:pt x="1937" y="187"/>
                    </a:lnTo>
                    <a:cubicBezTo>
                      <a:pt x="2056" y="187"/>
                      <a:pt x="2039" y="1"/>
                      <a:pt x="1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049295" y="3652531"/>
                <a:ext cx="286200" cy="25955"/>
              </a:xfrm>
              <a:custGeom>
                <a:avLst/>
                <a:gdLst/>
                <a:ahLst/>
                <a:cxnLst/>
                <a:rect l="l" t="t" r="r" b="b"/>
                <a:pathLst>
                  <a:path w="2062" h="187" extrusionOk="0">
                    <a:moveTo>
                      <a:pt x="1926" y="1"/>
                    </a:moveTo>
                    <a:lnTo>
                      <a:pt x="124" y="1"/>
                    </a:lnTo>
                    <a:cubicBezTo>
                      <a:pt x="0" y="1"/>
                      <a:pt x="17" y="187"/>
                      <a:pt x="141" y="187"/>
                    </a:cubicBezTo>
                    <a:lnTo>
                      <a:pt x="1938" y="187"/>
                    </a:lnTo>
                    <a:cubicBezTo>
                      <a:pt x="2061" y="187"/>
                      <a:pt x="204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059427" y="3722207"/>
                <a:ext cx="285506" cy="25816"/>
              </a:xfrm>
              <a:custGeom>
                <a:avLst/>
                <a:gdLst/>
                <a:ahLst/>
                <a:cxnLst/>
                <a:rect l="l" t="t" r="r" b="b"/>
                <a:pathLst>
                  <a:path w="2057" h="186" extrusionOk="0">
                    <a:moveTo>
                      <a:pt x="1921" y="0"/>
                    </a:moveTo>
                    <a:lnTo>
                      <a:pt x="119" y="0"/>
                    </a:lnTo>
                    <a:cubicBezTo>
                      <a:pt x="1" y="0"/>
                      <a:pt x="17" y="186"/>
                      <a:pt x="136" y="186"/>
                    </a:cubicBezTo>
                    <a:lnTo>
                      <a:pt x="1938" y="186"/>
                    </a:lnTo>
                    <a:cubicBezTo>
                      <a:pt x="2056" y="186"/>
                      <a:pt x="2039" y="0"/>
                      <a:pt x="1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5"/>
            <p:cNvSpPr/>
            <p:nvPr/>
          </p:nvSpPr>
          <p:spPr>
            <a:xfrm>
              <a:off x="1370282" y="2072889"/>
              <a:ext cx="2774286" cy="1931646"/>
            </a:xfrm>
            <a:custGeom>
              <a:avLst/>
              <a:gdLst/>
              <a:ahLst/>
              <a:cxnLst/>
              <a:rect l="l" t="t" r="r" b="b"/>
              <a:pathLst>
                <a:path w="19988" h="13917" extrusionOk="0">
                  <a:moveTo>
                    <a:pt x="19987" y="13916"/>
                  </a:moveTo>
                  <a:lnTo>
                    <a:pt x="1" y="13916"/>
                  </a:lnTo>
                  <a:lnTo>
                    <a:pt x="1" y="1"/>
                  </a:lnTo>
                  <a:lnTo>
                    <a:pt x="199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a:extLst>
              <a:ext uri="{FF2B5EF4-FFF2-40B4-BE49-F238E27FC236}">
                <a16:creationId xmlns:a16="http://schemas.microsoft.com/office/drawing/2014/main" id="{1C4BF409-FA56-7045-9308-93D19FF26E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pic>
        <p:nvPicPr>
          <p:cNvPr id="146" name="Google Shape;130;p2" descr="Icon&#10;&#10;Description automatically generated">
            <a:extLst>
              <a:ext uri="{FF2B5EF4-FFF2-40B4-BE49-F238E27FC236}">
                <a16:creationId xmlns:a16="http://schemas.microsoft.com/office/drawing/2014/main" id="{F78F0C15-7B83-5245-B214-F85D7B4C3683}"/>
              </a:ext>
            </a:extLst>
          </p:cNvPr>
          <p:cNvPicPr preferRelativeResize="0"/>
          <p:nvPr/>
        </p:nvPicPr>
        <p:blipFill rotWithShape="1">
          <a:blip r:embed="rId3">
            <a:alphaModFix/>
          </a:blip>
          <a:srcRect/>
          <a:stretch/>
        </p:blipFill>
        <p:spPr>
          <a:xfrm>
            <a:off x="1838549" y="2035811"/>
            <a:ext cx="1639296" cy="15090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Considerations</a:t>
            </a:r>
            <a:endParaRPr sz="2400"/>
          </a:p>
        </p:txBody>
      </p:sp>
      <p:sp>
        <p:nvSpPr>
          <p:cNvPr id="3" name="Slide Number Placeholder 2">
            <a:extLst>
              <a:ext uri="{FF2B5EF4-FFF2-40B4-BE49-F238E27FC236}">
                <a16:creationId xmlns:a16="http://schemas.microsoft.com/office/drawing/2014/main" id="{7A74B10D-8948-7E4E-9A9A-806559E74F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pSp>
        <p:nvGrpSpPr>
          <p:cNvPr id="52" name="Group 51">
            <a:extLst>
              <a:ext uri="{FF2B5EF4-FFF2-40B4-BE49-F238E27FC236}">
                <a16:creationId xmlns:a16="http://schemas.microsoft.com/office/drawing/2014/main" id="{D4480A1A-8A37-CB40-9955-C739B4A04121}"/>
              </a:ext>
            </a:extLst>
          </p:cNvPr>
          <p:cNvGrpSpPr/>
          <p:nvPr/>
        </p:nvGrpSpPr>
        <p:grpSpPr>
          <a:xfrm>
            <a:off x="583673" y="1057578"/>
            <a:ext cx="3988327" cy="1032311"/>
            <a:chOff x="3375105" y="1123631"/>
            <a:chExt cx="4957200" cy="1032311"/>
          </a:xfrm>
        </p:grpSpPr>
        <p:sp>
          <p:nvSpPr>
            <p:cNvPr id="53" name="Google Shape;1556;p44">
              <a:extLst>
                <a:ext uri="{FF2B5EF4-FFF2-40B4-BE49-F238E27FC236}">
                  <a16:creationId xmlns:a16="http://schemas.microsoft.com/office/drawing/2014/main" id="{5B545824-ABB0-DF4F-A3BB-9825278100C8}"/>
                </a:ext>
              </a:extLst>
            </p:cNvPr>
            <p:cNvSpPr/>
            <p:nvPr/>
          </p:nvSpPr>
          <p:spPr>
            <a:xfrm>
              <a:off x="3375105" y="1123631"/>
              <a:ext cx="4957200" cy="1032311"/>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9;p19">
              <a:extLst>
                <a:ext uri="{FF2B5EF4-FFF2-40B4-BE49-F238E27FC236}">
                  <a16:creationId xmlns:a16="http://schemas.microsoft.com/office/drawing/2014/main" id="{321097B8-A81F-0A4F-93CF-41C5C313D9AF}"/>
                </a:ext>
              </a:extLst>
            </p:cNvPr>
            <p:cNvSpPr txBox="1"/>
            <p:nvPr/>
          </p:nvSpPr>
          <p:spPr>
            <a:xfrm>
              <a:off x="3411435" y="1148643"/>
              <a:ext cx="3121359" cy="348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600" b="1">
                  <a:solidFill>
                    <a:schemeClr val="dk1"/>
                  </a:solidFill>
                  <a:latin typeface="Fira Sans Extra Condensed"/>
                  <a:sym typeface="Fira Sans Extra Condensed"/>
                </a:rPr>
                <a:t>Branding</a:t>
              </a:r>
              <a:endParaRPr lang="en-US">
                <a:solidFill>
                  <a:schemeClr val="dk1"/>
                </a:solidFill>
              </a:endParaRPr>
            </a:p>
          </p:txBody>
        </p:sp>
        <p:sp>
          <p:nvSpPr>
            <p:cNvPr id="55" name="Google Shape;520;p19">
              <a:extLst>
                <a:ext uri="{FF2B5EF4-FFF2-40B4-BE49-F238E27FC236}">
                  <a16:creationId xmlns:a16="http://schemas.microsoft.com/office/drawing/2014/main" id="{F62F752F-B5EB-7448-A1F8-C36A4718A027}"/>
                </a:ext>
              </a:extLst>
            </p:cNvPr>
            <p:cNvSpPr txBox="1"/>
            <p:nvPr/>
          </p:nvSpPr>
          <p:spPr>
            <a:xfrm>
              <a:off x="3411677" y="1366707"/>
              <a:ext cx="4914968" cy="492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Roboto"/>
                  <a:ea typeface="Roboto"/>
                  <a:sym typeface="Roboto"/>
                </a:rPr>
                <a:t>Original product contains products across all categories, but we limit our data to facial brands under Sephora’s makeup and skincare categories</a:t>
              </a:r>
              <a:endParaRPr lang="en-US">
                <a:solidFill>
                  <a:schemeClr val="dk1"/>
                </a:solidFill>
              </a:endParaRPr>
            </a:p>
          </p:txBody>
        </p:sp>
      </p:grpSp>
      <p:grpSp>
        <p:nvGrpSpPr>
          <p:cNvPr id="68" name="Group 67">
            <a:extLst>
              <a:ext uri="{FF2B5EF4-FFF2-40B4-BE49-F238E27FC236}">
                <a16:creationId xmlns:a16="http://schemas.microsoft.com/office/drawing/2014/main" id="{54C0FEFC-1E87-BB4E-B4A4-6908DE4B1DF9}"/>
              </a:ext>
            </a:extLst>
          </p:cNvPr>
          <p:cNvGrpSpPr/>
          <p:nvPr/>
        </p:nvGrpSpPr>
        <p:grpSpPr>
          <a:xfrm>
            <a:off x="4782706" y="906365"/>
            <a:ext cx="3988327" cy="1861594"/>
            <a:chOff x="3375105" y="1048395"/>
            <a:chExt cx="4957200" cy="926233"/>
          </a:xfrm>
        </p:grpSpPr>
        <p:sp>
          <p:nvSpPr>
            <p:cNvPr id="69" name="Google Shape;1556;p44">
              <a:extLst>
                <a:ext uri="{FF2B5EF4-FFF2-40B4-BE49-F238E27FC236}">
                  <a16:creationId xmlns:a16="http://schemas.microsoft.com/office/drawing/2014/main" id="{EB9119C0-6D27-BC4D-BC25-48F4FA7CCAE7}"/>
                </a:ext>
              </a:extLst>
            </p:cNvPr>
            <p:cNvSpPr/>
            <p:nvPr/>
          </p:nvSpPr>
          <p:spPr>
            <a:xfrm>
              <a:off x="3375105" y="1123631"/>
              <a:ext cx="4957200" cy="850997"/>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9;p19">
              <a:extLst>
                <a:ext uri="{FF2B5EF4-FFF2-40B4-BE49-F238E27FC236}">
                  <a16:creationId xmlns:a16="http://schemas.microsoft.com/office/drawing/2014/main" id="{04CFFA6B-6B60-FB46-BEF9-46EC7EEE3B36}"/>
                </a:ext>
              </a:extLst>
            </p:cNvPr>
            <p:cNvSpPr txBox="1"/>
            <p:nvPr/>
          </p:nvSpPr>
          <p:spPr>
            <a:xfrm>
              <a:off x="3405777" y="1048395"/>
              <a:ext cx="3764881" cy="348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600" b="1">
                  <a:solidFill>
                    <a:schemeClr val="dk1"/>
                  </a:solidFill>
                  <a:latin typeface="Fira Sans Extra Condensed"/>
                  <a:sym typeface="Fira Sans Extra Condensed"/>
                </a:rPr>
                <a:t>Product Reviews</a:t>
              </a:r>
              <a:endParaRPr lang="en-US">
                <a:solidFill>
                  <a:schemeClr val="dk1"/>
                </a:solidFill>
              </a:endParaRPr>
            </a:p>
          </p:txBody>
        </p:sp>
        <p:sp>
          <p:nvSpPr>
            <p:cNvPr id="71" name="Google Shape;520;p19">
              <a:extLst>
                <a:ext uri="{FF2B5EF4-FFF2-40B4-BE49-F238E27FC236}">
                  <a16:creationId xmlns:a16="http://schemas.microsoft.com/office/drawing/2014/main" id="{D83380A3-6A14-F448-86CA-C606F605AAD0}"/>
                </a:ext>
              </a:extLst>
            </p:cNvPr>
            <p:cNvSpPr txBox="1"/>
            <p:nvPr/>
          </p:nvSpPr>
          <p:spPr>
            <a:xfrm>
              <a:off x="3436612" y="1282898"/>
              <a:ext cx="4822866" cy="4926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Roboto"/>
                  <a:ea typeface="Roboto"/>
                  <a:sym typeface="Roboto"/>
                </a:rPr>
                <a:t>The reviews have too many attributes that are sparsely populated due to the difference between product categories, making it hard to create table columns in SQL for it</a:t>
              </a:r>
            </a:p>
            <a:p>
              <a:endParaRPr lang="en-US" sz="1200">
                <a:solidFill>
                  <a:schemeClr val="dk1"/>
                </a:solidFill>
                <a:latin typeface="Roboto"/>
                <a:ea typeface="Roboto"/>
                <a:sym typeface="Roboto"/>
              </a:endParaRPr>
            </a:p>
            <a:p>
              <a:r>
                <a:rPr lang="en-US" sz="1200">
                  <a:solidFill>
                    <a:schemeClr val="dk1"/>
                  </a:solidFill>
                  <a:latin typeface="Roboto"/>
                  <a:ea typeface="Roboto"/>
                  <a:sym typeface="Roboto"/>
                </a:rPr>
                <a:t>Thus, using NoSQL and store as key value pairs is what we decided to do</a:t>
              </a:r>
            </a:p>
          </p:txBody>
        </p:sp>
      </p:grpSp>
      <p:grpSp>
        <p:nvGrpSpPr>
          <p:cNvPr id="84" name="Group 83">
            <a:extLst>
              <a:ext uri="{FF2B5EF4-FFF2-40B4-BE49-F238E27FC236}">
                <a16:creationId xmlns:a16="http://schemas.microsoft.com/office/drawing/2014/main" id="{70549EE6-1CF2-4944-96BE-DAB3D580DC02}"/>
              </a:ext>
            </a:extLst>
          </p:cNvPr>
          <p:cNvGrpSpPr/>
          <p:nvPr/>
        </p:nvGrpSpPr>
        <p:grpSpPr>
          <a:xfrm>
            <a:off x="583673" y="2197040"/>
            <a:ext cx="3988327" cy="954023"/>
            <a:chOff x="3375105" y="1123631"/>
            <a:chExt cx="4957200" cy="954023"/>
          </a:xfrm>
        </p:grpSpPr>
        <p:sp>
          <p:nvSpPr>
            <p:cNvPr id="85" name="Google Shape;1556;p44">
              <a:extLst>
                <a:ext uri="{FF2B5EF4-FFF2-40B4-BE49-F238E27FC236}">
                  <a16:creationId xmlns:a16="http://schemas.microsoft.com/office/drawing/2014/main" id="{E7211A11-0F42-3645-A7A9-6DB635FE8627}"/>
                </a:ext>
              </a:extLst>
            </p:cNvPr>
            <p:cNvSpPr/>
            <p:nvPr/>
          </p:nvSpPr>
          <p:spPr>
            <a:xfrm>
              <a:off x="3375105" y="1123631"/>
              <a:ext cx="4957200" cy="954023"/>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19;p19">
              <a:extLst>
                <a:ext uri="{FF2B5EF4-FFF2-40B4-BE49-F238E27FC236}">
                  <a16:creationId xmlns:a16="http://schemas.microsoft.com/office/drawing/2014/main" id="{11451FD2-A22D-4249-8AB9-7B4BBA78916C}"/>
                </a:ext>
              </a:extLst>
            </p:cNvPr>
            <p:cNvSpPr txBox="1"/>
            <p:nvPr/>
          </p:nvSpPr>
          <p:spPr>
            <a:xfrm>
              <a:off x="3411435" y="1148643"/>
              <a:ext cx="3121359" cy="348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600" b="1">
                  <a:solidFill>
                    <a:schemeClr val="dk1"/>
                  </a:solidFill>
                  <a:latin typeface="Fira Sans Extra Condensed"/>
                  <a:sym typeface="Fira Sans Extra Condensed"/>
                </a:rPr>
                <a:t>Outliers &amp; Anomalies</a:t>
              </a:r>
              <a:endParaRPr lang="en-US">
                <a:solidFill>
                  <a:schemeClr val="dk1"/>
                </a:solidFill>
              </a:endParaRPr>
            </a:p>
          </p:txBody>
        </p:sp>
        <p:sp>
          <p:nvSpPr>
            <p:cNvPr id="87" name="Google Shape;520;p19">
              <a:extLst>
                <a:ext uri="{FF2B5EF4-FFF2-40B4-BE49-F238E27FC236}">
                  <a16:creationId xmlns:a16="http://schemas.microsoft.com/office/drawing/2014/main" id="{CBC705B1-9011-914B-953E-446EB6ED18F0}"/>
                </a:ext>
              </a:extLst>
            </p:cNvPr>
            <p:cNvSpPr txBox="1"/>
            <p:nvPr/>
          </p:nvSpPr>
          <p:spPr>
            <a:xfrm>
              <a:off x="3411678" y="1366707"/>
              <a:ext cx="4822866" cy="492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Roboto"/>
                  <a:ea typeface="Roboto"/>
                  <a:sym typeface="Roboto"/>
                </a:rPr>
                <a:t>Tweet location data contains non-location data</a:t>
              </a:r>
            </a:p>
            <a:p>
              <a:r>
                <a:rPr lang="en" sz="1200">
                  <a:solidFill>
                    <a:schemeClr val="dk1"/>
                  </a:solidFill>
                  <a:latin typeface="Roboto"/>
                  <a:ea typeface="Roboto"/>
                  <a:sym typeface="Roboto"/>
                </a:rPr>
                <a:t>Intensive clustering and replacing with NULL if no-location can be derived from</a:t>
              </a:r>
              <a:endParaRPr lang="en-US">
                <a:solidFill>
                  <a:schemeClr val="dk1"/>
                </a:solidFill>
              </a:endParaRPr>
            </a:p>
          </p:txBody>
        </p:sp>
      </p:grpSp>
      <p:grpSp>
        <p:nvGrpSpPr>
          <p:cNvPr id="32" name="Group 31">
            <a:extLst>
              <a:ext uri="{FF2B5EF4-FFF2-40B4-BE49-F238E27FC236}">
                <a16:creationId xmlns:a16="http://schemas.microsoft.com/office/drawing/2014/main" id="{3FF274C1-65E3-9446-94BE-90BCE007E0EE}"/>
              </a:ext>
            </a:extLst>
          </p:cNvPr>
          <p:cNvGrpSpPr/>
          <p:nvPr/>
        </p:nvGrpSpPr>
        <p:grpSpPr>
          <a:xfrm>
            <a:off x="588226" y="3258214"/>
            <a:ext cx="3988327" cy="765611"/>
            <a:chOff x="3375105" y="1123631"/>
            <a:chExt cx="4957200" cy="765611"/>
          </a:xfrm>
        </p:grpSpPr>
        <p:sp>
          <p:nvSpPr>
            <p:cNvPr id="33" name="Google Shape;1556;p44">
              <a:extLst>
                <a:ext uri="{FF2B5EF4-FFF2-40B4-BE49-F238E27FC236}">
                  <a16:creationId xmlns:a16="http://schemas.microsoft.com/office/drawing/2014/main" id="{FA261479-8C57-6445-ABBE-9399A9FB7933}"/>
                </a:ext>
              </a:extLst>
            </p:cNvPr>
            <p:cNvSpPr/>
            <p:nvPr/>
          </p:nvSpPr>
          <p:spPr>
            <a:xfrm>
              <a:off x="3375105" y="1123631"/>
              <a:ext cx="4957200" cy="765611"/>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19;p19">
              <a:extLst>
                <a:ext uri="{FF2B5EF4-FFF2-40B4-BE49-F238E27FC236}">
                  <a16:creationId xmlns:a16="http://schemas.microsoft.com/office/drawing/2014/main" id="{7B39BE94-E6EF-9841-B08C-9E9FB2B6835C}"/>
                </a:ext>
              </a:extLst>
            </p:cNvPr>
            <p:cNvSpPr txBox="1"/>
            <p:nvPr/>
          </p:nvSpPr>
          <p:spPr>
            <a:xfrm>
              <a:off x="3411435" y="1148643"/>
              <a:ext cx="3121359" cy="348600"/>
            </a:xfrm>
            <a:prstGeom prst="rect">
              <a:avLst/>
            </a:prstGeom>
            <a:noFill/>
            <a:ln>
              <a:noFill/>
            </a:ln>
          </p:spPr>
          <p:txBody>
            <a:bodyPr spcFirstLastPara="1" wrap="square" lIns="91425" tIns="91425" rIns="91425" bIns="91425" anchor="ctr" anchorCtr="0">
              <a:noAutofit/>
            </a:bodyPr>
            <a:lstStyle/>
            <a:p>
              <a:r>
                <a:rPr lang="en-US" sz="1600" b="1">
                  <a:solidFill>
                    <a:schemeClr val="dk1"/>
                  </a:solidFill>
                  <a:latin typeface="Fira Sans Extra Condensed"/>
                  <a:ea typeface="Fira Sans Extra Condensed"/>
                  <a:cs typeface="Fira Sans Extra Condensed"/>
                  <a:sym typeface="Fira Sans Extra Condensed"/>
                </a:rPr>
                <a:t>Ingredients</a:t>
              </a:r>
              <a:endParaRPr lang="en-US" sz="1800" b="1">
                <a:solidFill>
                  <a:schemeClr val="dk1"/>
                </a:solidFill>
                <a:latin typeface="Fira Sans Extra Condensed"/>
                <a:ea typeface="Fira Sans Extra Condensed"/>
                <a:cs typeface="Fira Sans Extra Condensed"/>
                <a:sym typeface="Fira Sans Extra Condensed"/>
              </a:endParaRPr>
            </a:p>
          </p:txBody>
        </p:sp>
        <p:sp>
          <p:nvSpPr>
            <p:cNvPr id="35" name="Google Shape;520;p19">
              <a:extLst>
                <a:ext uri="{FF2B5EF4-FFF2-40B4-BE49-F238E27FC236}">
                  <a16:creationId xmlns:a16="http://schemas.microsoft.com/office/drawing/2014/main" id="{DA2AF7C4-00FA-6946-B59A-CC551CE7FE55}"/>
                </a:ext>
              </a:extLst>
            </p:cNvPr>
            <p:cNvSpPr txBox="1"/>
            <p:nvPr/>
          </p:nvSpPr>
          <p:spPr>
            <a:xfrm>
              <a:off x="3411678" y="1366707"/>
              <a:ext cx="4822866" cy="4926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Roboto"/>
                  <a:ea typeface="Roboto"/>
                </a:rPr>
                <a:t>Intermediary lookup table linking harmful ingredients to the product’ ingredient </a:t>
              </a:r>
            </a:p>
          </p:txBody>
        </p:sp>
      </p:grpSp>
      <p:grpSp>
        <p:nvGrpSpPr>
          <p:cNvPr id="36" name="Group 35">
            <a:extLst>
              <a:ext uri="{FF2B5EF4-FFF2-40B4-BE49-F238E27FC236}">
                <a16:creationId xmlns:a16="http://schemas.microsoft.com/office/drawing/2014/main" id="{C1AE7419-D80D-4B47-9A85-34061156D5C9}"/>
              </a:ext>
            </a:extLst>
          </p:cNvPr>
          <p:cNvGrpSpPr/>
          <p:nvPr/>
        </p:nvGrpSpPr>
        <p:grpSpPr>
          <a:xfrm>
            <a:off x="583673" y="4130976"/>
            <a:ext cx="3988327" cy="893273"/>
            <a:chOff x="3375105" y="1123631"/>
            <a:chExt cx="4957200" cy="893273"/>
          </a:xfrm>
        </p:grpSpPr>
        <p:sp>
          <p:nvSpPr>
            <p:cNvPr id="37" name="Google Shape;1556;p44">
              <a:extLst>
                <a:ext uri="{FF2B5EF4-FFF2-40B4-BE49-F238E27FC236}">
                  <a16:creationId xmlns:a16="http://schemas.microsoft.com/office/drawing/2014/main" id="{45C09558-AF5A-8F42-9F41-E57181417F4F}"/>
                </a:ext>
              </a:extLst>
            </p:cNvPr>
            <p:cNvSpPr/>
            <p:nvPr/>
          </p:nvSpPr>
          <p:spPr>
            <a:xfrm>
              <a:off x="3375105" y="1123631"/>
              <a:ext cx="4957200" cy="893273"/>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9;p19">
              <a:extLst>
                <a:ext uri="{FF2B5EF4-FFF2-40B4-BE49-F238E27FC236}">
                  <a16:creationId xmlns:a16="http://schemas.microsoft.com/office/drawing/2014/main" id="{494CE1F7-027D-4B4C-ADC0-5AAD9F5BCA93}"/>
                </a:ext>
              </a:extLst>
            </p:cNvPr>
            <p:cNvSpPr txBox="1"/>
            <p:nvPr/>
          </p:nvSpPr>
          <p:spPr>
            <a:xfrm>
              <a:off x="3411435" y="1148643"/>
              <a:ext cx="3121359" cy="3486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Extra Condensed"/>
                  <a:sym typeface="Fira Sans Extra Condensed"/>
                </a:rPr>
                <a:t>Dealing With NAs</a:t>
              </a:r>
              <a:endParaRPr lang="en-US" sz="1600">
                <a:solidFill>
                  <a:schemeClr val="dk1"/>
                </a:solidFill>
              </a:endParaRPr>
            </a:p>
          </p:txBody>
        </p:sp>
        <p:sp>
          <p:nvSpPr>
            <p:cNvPr id="39" name="Google Shape;520;p19">
              <a:extLst>
                <a:ext uri="{FF2B5EF4-FFF2-40B4-BE49-F238E27FC236}">
                  <a16:creationId xmlns:a16="http://schemas.microsoft.com/office/drawing/2014/main" id="{DB9ADF0F-D8B8-F04D-AD58-873A1AF6ADBB}"/>
                </a:ext>
              </a:extLst>
            </p:cNvPr>
            <p:cNvSpPr txBox="1"/>
            <p:nvPr/>
          </p:nvSpPr>
          <p:spPr>
            <a:xfrm>
              <a:off x="3411678" y="1366707"/>
              <a:ext cx="4822866" cy="4926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Roboto"/>
                  <a:ea typeface="Roboto"/>
                  <a:sym typeface="Roboto"/>
                </a:rPr>
                <a:t>MySQL Workbench recognizes NULL instead of empty string so removed unused columns and filled </a:t>
              </a:r>
              <a:r>
                <a:rPr lang="en-US" sz="1200" err="1">
                  <a:solidFill>
                    <a:schemeClr val="dk1"/>
                  </a:solidFill>
                  <a:latin typeface="Roboto"/>
                  <a:ea typeface="Roboto"/>
                  <a:sym typeface="Roboto"/>
                </a:rPr>
                <a:t>NaNs</a:t>
              </a:r>
              <a:r>
                <a:rPr lang="en-US" sz="1200">
                  <a:solidFill>
                    <a:schemeClr val="dk1"/>
                  </a:solidFill>
                  <a:latin typeface="Roboto"/>
                  <a:ea typeface="Roboto"/>
                  <a:sym typeface="Roboto"/>
                </a:rPr>
                <a:t> as NULL</a:t>
              </a:r>
            </a:p>
          </p:txBody>
        </p:sp>
      </p:grpSp>
      <p:grpSp>
        <p:nvGrpSpPr>
          <p:cNvPr id="40" name="Group 39">
            <a:extLst>
              <a:ext uri="{FF2B5EF4-FFF2-40B4-BE49-F238E27FC236}">
                <a16:creationId xmlns:a16="http://schemas.microsoft.com/office/drawing/2014/main" id="{317856FA-FBC3-FB44-8315-5A36727C9FE4}"/>
              </a:ext>
            </a:extLst>
          </p:cNvPr>
          <p:cNvGrpSpPr/>
          <p:nvPr/>
        </p:nvGrpSpPr>
        <p:grpSpPr>
          <a:xfrm>
            <a:off x="4782706" y="2875109"/>
            <a:ext cx="3988327" cy="765611"/>
            <a:chOff x="3375105" y="1123631"/>
            <a:chExt cx="4957200" cy="765611"/>
          </a:xfrm>
        </p:grpSpPr>
        <p:sp>
          <p:nvSpPr>
            <p:cNvPr id="41" name="Google Shape;1556;p44">
              <a:extLst>
                <a:ext uri="{FF2B5EF4-FFF2-40B4-BE49-F238E27FC236}">
                  <a16:creationId xmlns:a16="http://schemas.microsoft.com/office/drawing/2014/main" id="{77E8EFA5-C48C-F741-A513-780926403BA4}"/>
                </a:ext>
              </a:extLst>
            </p:cNvPr>
            <p:cNvSpPr/>
            <p:nvPr/>
          </p:nvSpPr>
          <p:spPr>
            <a:xfrm>
              <a:off x="3375105" y="1123631"/>
              <a:ext cx="4957200" cy="765611"/>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9;p19">
              <a:extLst>
                <a:ext uri="{FF2B5EF4-FFF2-40B4-BE49-F238E27FC236}">
                  <a16:creationId xmlns:a16="http://schemas.microsoft.com/office/drawing/2014/main" id="{8BC94F2E-5EFF-224E-87D8-089CB71E628B}"/>
                </a:ext>
              </a:extLst>
            </p:cNvPr>
            <p:cNvSpPr txBox="1"/>
            <p:nvPr/>
          </p:nvSpPr>
          <p:spPr>
            <a:xfrm>
              <a:off x="3411435" y="1148643"/>
              <a:ext cx="3121359" cy="348600"/>
            </a:xfrm>
            <a:prstGeom prst="rect">
              <a:avLst/>
            </a:prstGeom>
            <a:noFill/>
            <a:ln>
              <a:noFill/>
            </a:ln>
          </p:spPr>
          <p:txBody>
            <a:bodyPr spcFirstLastPara="1" wrap="square" lIns="91425" tIns="91425" rIns="91425" bIns="91425" anchor="ctr" anchorCtr="0">
              <a:noAutofit/>
            </a:bodyPr>
            <a:lstStyle/>
            <a:p>
              <a:r>
                <a:rPr lang="en-US" sz="1600" b="1">
                  <a:solidFill>
                    <a:schemeClr val="dk1"/>
                  </a:solidFill>
                  <a:latin typeface="Fira Sans Extra Condensed"/>
                  <a:ea typeface="Fira Sans Extra Condensed"/>
                  <a:cs typeface="Fira Sans Extra Condensed"/>
                  <a:sym typeface="Fira Sans Extra Condensed"/>
                </a:rPr>
                <a:t>Data Naming Convention </a:t>
              </a:r>
              <a:endParaRPr lang="en-US" sz="1800" b="1">
                <a:solidFill>
                  <a:schemeClr val="dk1"/>
                </a:solidFill>
                <a:latin typeface="Fira Sans Extra Condensed"/>
                <a:ea typeface="Fira Sans Extra Condensed"/>
                <a:cs typeface="Fira Sans Extra Condensed"/>
                <a:sym typeface="Fira Sans Extra Condensed"/>
              </a:endParaRPr>
            </a:p>
          </p:txBody>
        </p:sp>
        <p:sp>
          <p:nvSpPr>
            <p:cNvPr id="43" name="Google Shape;520;p19">
              <a:extLst>
                <a:ext uri="{FF2B5EF4-FFF2-40B4-BE49-F238E27FC236}">
                  <a16:creationId xmlns:a16="http://schemas.microsoft.com/office/drawing/2014/main" id="{83B40B35-7EC1-AD44-808D-36441F7D0BE8}"/>
                </a:ext>
              </a:extLst>
            </p:cNvPr>
            <p:cNvSpPr txBox="1"/>
            <p:nvPr/>
          </p:nvSpPr>
          <p:spPr>
            <a:xfrm>
              <a:off x="3411678" y="1366707"/>
              <a:ext cx="4822866" cy="4926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Roboto"/>
                  <a:ea typeface="Roboto"/>
                </a:rPr>
                <a:t>Standardize the format for names across entities and attributes (snake case) </a:t>
              </a:r>
            </a:p>
          </p:txBody>
        </p:sp>
      </p:grpSp>
      <p:grpSp>
        <p:nvGrpSpPr>
          <p:cNvPr id="44" name="Group 43">
            <a:extLst>
              <a:ext uri="{FF2B5EF4-FFF2-40B4-BE49-F238E27FC236}">
                <a16:creationId xmlns:a16="http://schemas.microsoft.com/office/drawing/2014/main" id="{05FEFB46-4DB0-764A-A45B-E0DDE588E234}"/>
              </a:ext>
            </a:extLst>
          </p:cNvPr>
          <p:cNvGrpSpPr/>
          <p:nvPr/>
        </p:nvGrpSpPr>
        <p:grpSpPr>
          <a:xfrm>
            <a:off x="4778153" y="3747871"/>
            <a:ext cx="3988327" cy="765611"/>
            <a:chOff x="3375105" y="1123631"/>
            <a:chExt cx="4957200" cy="765611"/>
          </a:xfrm>
        </p:grpSpPr>
        <p:sp>
          <p:nvSpPr>
            <p:cNvPr id="45" name="Google Shape;1556;p44">
              <a:extLst>
                <a:ext uri="{FF2B5EF4-FFF2-40B4-BE49-F238E27FC236}">
                  <a16:creationId xmlns:a16="http://schemas.microsoft.com/office/drawing/2014/main" id="{D83C56F2-3039-6C41-ACFF-173F2A0662BA}"/>
                </a:ext>
              </a:extLst>
            </p:cNvPr>
            <p:cNvSpPr/>
            <p:nvPr/>
          </p:nvSpPr>
          <p:spPr>
            <a:xfrm>
              <a:off x="3375105" y="1123631"/>
              <a:ext cx="4957200" cy="765611"/>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9;p19">
              <a:extLst>
                <a:ext uri="{FF2B5EF4-FFF2-40B4-BE49-F238E27FC236}">
                  <a16:creationId xmlns:a16="http://schemas.microsoft.com/office/drawing/2014/main" id="{95AFB742-8AFF-374E-AE0E-AE47D5D1030F}"/>
                </a:ext>
              </a:extLst>
            </p:cNvPr>
            <p:cNvSpPr txBox="1"/>
            <p:nvPr/>
          </p:nvSpPr>
          <p:spPr>
            <a:xfrm>
              <a:off x="3411435" y="1148643"/>
              <a:ext cx="3121359" cy="3486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Extra Condensed"/>
                  <a:sym typeface="Fira Sans Extra Condensed"/>
                </a:rPr>
                <a:t>Normalization </a:t>
              </a:r>
              <a:endParaRPr lang="en-US" sz="1600">
                <a:solidFill>
                  <a:schemeClr val="dk1"/>
                </a:solidFill>
              </a:endParaRPr>
            </a:p>
          </p:txBody>
        </p:sp>
        <p:sp>
          <p:nvSpPr>
            <p:cNvPr id="47" name="Google Shape;520;p19">
              <a:extLst>
                <a:ext uri="{FF2B5EF4-FFF2-40B4-BE49-F238E27FC236}">
                  <a16:creationId xmlns:a16="http://schemas.microsoft.com/office/drawing/2014/main" id="{173BBE2D-25EE-9A4C-A40D-D76E778C2DA2}"/>
                </a:ext>
              </a:extLst>
            </p:cNvPr>
            <p:cNvSpPr txBox="1"/>
            <p:nvPr/>
          </p:nvSpPr>
          <p:spPr>
            <a:xfrm>
              <a:off x="3411678" y="1366707"/>
              <a:ext cx="4822866" cy="4926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Roboto"/>
                  <a:ea typeface="Roboto"/>
                  <a:sym typeface="Roboto"/>
                </a:rPr>
                <a:t>Using brand id across the tables, referring to the brand table to normalize</a:t>
              </a:r>
            </a:p>
          </p:txBody>
        </p:sp>
      </p:grpSp>
    </p:spTree>
    <p:extLst>
      <p:ext uri="{BB962C8B-B14F-4D97-AF65-F5344CB8AC3E}">
        <p14:creationId xmlns:p14="http://schemas.microsoft.com/office/powerpoint/2010/main" val="2107336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BAD3-A278-CE4F-80AA-F2067DBEC486}"/>
              </a:ext>
            </a:extLst>
          </p:cNvPr>
          <p:cNvSpPr>
            <a:spLocks noGrp="1"/>
          </p:cNvSpPr>
          <p:nvPr>
            <p:ph type="title"/>
          </p:nvPr>
        </p:nvSpPr>
        <p:spPr/>
        <p:txBody>
          <a:bodyPr/>
          <a:lstStyle/>
          <a:p>
            <a:r>
              <a:rPr lang="en-US"/>
              <a:t>Data Collection: Selenium Attempt</a:t>
            </a:r>
          </a:p>
        </p:txBody>
      </p:sp>
      <p:sp>
        <p:nvSpPr>
          <p:cNvPr id="3" name="Slide Number Placeholder 2">
            <a:extLst>
              <a:ext uri="{FF2B5EF4-FFF2-40B4-BE49-F238E27FC236}">
                <a16:creationId xmlns:a16="http://schemas.microsoft.com/office/drawing/2014/main" id="{E0C00D13-C7C6-3A42-AD3B-B9927DEB5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dirty="0" smtClean="0"/>
              <a:t>11</a:t>
            </a:fld>
            <a:endParaRPr lang="en"/>
          </a:p>
        </p:txBody>
      </p:sp>
      <p:pic>
        <p:nvPicPr>
          <p:cNvPr id="3076" name="Picture 4" descr="https://lh4.googleusercontent.com/EXKbS7Z6O_2CdaqP3oQyTcyI0m48s441qVeKdN09UGU0GDwYqEDk_zLh38JYaL3PLPgVI9J1kODMtyprvgH3r96UYP7zAe24eaI_cQWlrnb_j1xoPUTFflM8PAScDhqMXg">
            <a:extLst>
              <a:ext uri="{FF2B5EF4-FFF2-40B4-BE49-F238E27FC236}">
                <a16:creationId xmlns:a16="http://schemas.microsoft.com/office/drawing/2014/main" id="{97EFEFB2-5587-C248-8341-48B4615F50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5"/>
          <a:stretch/>
        </p:blipFill>
        <p:spPr bwMode="auto">
          <a:xfrm>
            <a:off x="122841" y="1594947"/>
            <a:ext cx="5154395" cy="29155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https://lh4.googleusercontent.com/KV1kzIf6BqM35Uq_oRYBN-X_SYxSMFoP4X2vCYUyhvd3nUl6H9h2dxdwc4CSLmRvcZI4y5uwGYsgWuq-u9l015BiRHAdmXU4JLLj89iitMOdNYpmW5xjwarMz3MyViA51A">
            <a:extLst>
              <a:ext uri="{FF2B5EF4-FFF2-40B4-BE49-F238E27FC236}">
                <a16:creationId xmlns:a16="http://schemas.microsoft.com/office/drawing/2014/main" id="{D1E6F29D-4E64-184A-908C-CBF8EEA5A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867" y="981462"/>
            <a:ext cx="3754716" cy="21613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0Lpmsy80JzYt7TL5XfGOfpxvX3on0KJmwQtj8IIXryWgC7B1CbYdeg4QQK9JzHthd9UDbP24fal53yY864p7CYeQ2QZDIHqeHH_sWd25VAuDNuHfxDyVALfy7I0A2EpboA">
            <a:extLst>
              <a:ext uri="{FF2B5EF4-FFF2-40B4-BE49-F238E27FC236}">
                <a16:creationId xmlns:a16="http://schemas.microsoft.com/office/drawing/2014/main" id="{1B25648D-9AAC-E648-A0BA-5E977BFA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17" y="981461"/>
            <a:ext cx="2886946" cy="60625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833;p28">
            <a:extLst>
              <a:ext uri="{FF2B5EF4-FFF2-40B4-BE49-F238E27FC236}">
                <a16:creationId xmlns:a16="http://schemas.microsoft.com/office/drawing/2014/main" id="{A7117B44-E283-B54D-871E-44539B2963EA}"/>
              </a:ext>
            </a:extLst>
          </p:cNvPr>
          <p:cNvSpPr txBox="1"/>
          <p:nvPr/>
        </p:nvSpPr>
        <p:spPr>
          <a:xfrm>
            <a:off x="5554857" y="3560054"/>
            <a:ext cx="3473985" cy="566700"/>
          </a:xfrm>
          <a:prstGeom prst="rect">
            <a:avLst/>
          </a:prstGeom>
          <a:noFill/>
          <a:ln>
            <a:noFill/>
          </a:ln>
        </p:spPr>
        <p:txBody>
          <a:bodyPr spcFirstLastPara="1" wrap="square" lIns="91425" tIns="91425" rIns="91425" bIns="91425" anchor="t" anchorCtr="0">
            <a:noAutofit/>
          </a:bodyPr>
          <a:lstStyle/>
          <a:p>
            <a:endParaRPr lang="en-US" sz="1200">
              <a:latin typeface="Roboto"/>
            </a:endParaRPr>
          </a:p>
          <a:p>
            <a:pPr marL="171450" indent="-171450">
              <a:buFont typeface="Arial" panose="020B0604020202020204" pitchFamily="34" charset="0"/>
              <a:buChar char="•"/>
            </a:pPr>
            <a:r>
              <a:rPr lang="en-US" sz="1200">
                <a:latin typeface="Roboto"/>
              </a:rPr>
              <a:t>Due to JavaScript components on Sephora, BS4 was not able to properly parse the page</a:t>
            </a:r>
          </a:p>
          <a:p>
            <a:pPr marL="171450" indent="-171450">
              <a:buFont typeface="Arial" panose="020B0604020202020204" pitchFamily="34" charset="0"/>
              <a:buChar char="•"/>
            </a:pPr>
            <a:r>
              <a:rPr lang="en-US" sz="1200">
                <a:latin typeface="Roboto"/>
              </a:rPr>
              <a:t>Used Selenium to emulate a browser and execute JavaScript</a:t>
            </a:r>
          </a:p>
          <a:p>
            <a:pPr marL="171450" indent="-171450">
              <a:buFont typeface="Arial" panose="020B0604020202020204" pitchFamily="34" charset="0"/>
              <a:buChar char="•"/>
            </a:pPr>
            <a:r>
              <a:rPr lang="en-US" sz="1200">
                <a:latin typeface="Roboto"/>
              </a:rPr>
              <a:t>Problems arose due to delayed page execution</a:t>
            </a:r>
          </a:p>
        </p:txBody>
      </p:sp>
      <p:sp>
        <p:nvSpPr>
          <p:cNvPr id="16" name="Google Shape;834;p28">
            <a:extLst>
              <a:ext uri="{FF2B5EF4-FFF2-40B4-BE49-F238E27FC236}">
                <a16:creationId xmlns:a16="http://schemas.microsoft.com/office/drawing/2014/main" id="{BCE5F13B-07A0-2B49-BA1C-D11428090F61}"/>
              </a:ext>
            </a:extLst>
          </p:cNvPr>
          <p:cNvSpPr txBox="1"/>
          <p:nvPr/>
        </p:nvSpPr>
        <p:spPr>
          <a:xfrm>
            <a:off x="5554856" y="3364795"/>
            <a:ext cx="3639799"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Selenium was considered initially as a substitute to BS4 to scrape Sephora</a:t>
            </a:r>
            <a:endParaRPr sz="1800" b="1">
              <a:solidFill>
                <a:schemeClr val="accent1"/>
              </a:solidFill>
              <a:latin typeface="Fira Sans Extra Condensed"/>
              <a:ea typeface="Fira Sans Extra Condensed"/>
              <a:cs typeface="Fira Sans Extra Condensed"/>
              <a:sym typeface="Fira Sans Extra Condensed"/>
            </a:endParaRPr>
          </a:p>
        </p:txBody>
      </p:sp>
      <p:cxnSp>
        <p:nvCxnSpPr>
          <p:cNvPr id="17" name="Google Shape;835;p28">
            <a:extLst>
              <a:ext uri="{FF2B5EF4-FFF2-40B4-BE49-F238E27FC236}">
                <a16:creationId xmlns:a16="http://schemas.microsoft.com/office/drawing/2014/main" id="{69CD884A-41F0-7947-A4C9-844693DF21DE}"/>
              </a:ext>
            </a:extLst>
          </p:cNvPr>
          <p:cNvCxnSpPr>
            <a:cxnSpLocks/>
            <a:stCxn id="16" idx="1"/>
          </p:cNvCxnSpPr>
          <p:nvPr/>
        </p:nvCxnSpPr>
        <p:spPr>
          <a:xfrm flipH="1">
            <a:off x="5277236" y="3469045"/>
            <a:ext cx="277620" cy="0"/>
          </a:xfrm>
          <a:prstGeom prst="straightConnector1">
            <a:avLst/>
          </a:prstGeom>
          <a:noFill/>
          <a:ln w="19050" cap="flat" cmpd="sng">
            <a:solidFill>
              <a:schemeClr val="accent1"/>
            </a:solidFill>
            <a:prstDash val="solid"/>
            <a:round/>
            <a:headEnd type="triangle" w="med" len="med"/>
            <a:tailEnd type="none" w="med" len="med"/>
          </a:ln>
        </p:spPr>
      </p:cxnSp>
    </p:spTree>
    <p:extLst>
      <p:ext uri="{BB962C8B-B14F-4D97-AF65-F5344CB8AC3E}">
        <p14:creationId xmlns:p14="http://schemas.microsoft.com/office/powerpoint/2010/main" val="334548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BAD3-A278-CE4F-80AA-F2067DBEC486}"/>
              </a:ext>
            </a:extLst>
          </p:cNvPr>
          <p:cNvSpPr>
            <a:spLocks noGrp="1"/>
          </p:cNvSpPr>
          <p:nvPr>
            <p:ph type="title"/>
          </p:nvPr>
        </p:nvSpPr>
        <p:spPr/>
        <p:txBody>
          <a:bodyPr/>
          <a:lstStyle/>
          <a:p>
            <a:r>
              <a:rPr lang="en-US"/>
              <a:t>Data Collection: XHR Requests To Scrape Sephora Data</a:t>
            </a:r>
          </a:p>
        </p:txBody>
      </p:sp>
      <p:pic>
        <p:nvPicPr>
          <p:cNvPr id="4" name="Picture 4" descr="Graphical user interface&#10;&#10;Description automatically generated">
            <a:extLst>
              <a:ext uri="{FF2B5EF4-FFF2-40B4-BE49-F238E27FC236}">
                <a16:creationId xmlns:a16="http://schemas.microsoft.com/office/drawing/2014/main" id="{E0AD38A0-BC9A-4894-8637-B6974CF99DAA}"/>
              </a:ext>
            </a:extLst>
          </p:cNvPr>
          <p:cNvPicPr>
            <a:picLocks noChangeAspect="1"/>
          </p:cNvPicPr>
          <p:nvPr/>
        </p:nvPicPr>
        <p:blipFill>
          <a:blip r:embed="rId2"/>
          <a:stretch>
            <a:fillRect/>
          </a:stretch>
        </p:blipFill>
        <p:spPr>
          <a:xfrm>
            <a:off x="47933" y="978175"/>
            <a:ext cx="4717664" cy="2412259"/>
          </a:xfrm>
          <a:prstGeom prst="rect">
            <a:avLst/>
          </a:prstGeom>
        </p:spPr>
      </p:pic>
      <p:pic>
        <p:nvPicPr>
          <p:cNvPr id="5" name="Picture 5" descr="Text&#10;&#10;Description automatically generated">
            <a:extLst>
              <a:ext uri="{FF2B5EF4-FFF2-40B4-BE49-F238E27FC236}">
                <a16:creationId xmlns:a16="http://schemas.microsoft.com/office/drawing/2014/main" id="{6F2046CA-ABE9-4BF9-9E4C-A98B38E6CF73}"/>
              </a:ext>
            </a:extLst>
          </p:cNvPr>
          <p:cNvPicPr>
            <a:picLocks noChangeAspect="1"/>
          </p:cNvPicPr>
          <p:nvPr/>
        </p:nvPicPr>
        <p:blipFill>
          <a:blip r:embed="rId3"/>
          <a:stretch>
            <a:fillRect/>
          </a:stretch>
        </p:blipFill>
        <p:spPr>
          <a:xfrm>
            <a:off x="4861917" y="2930925"/>
            <a:ext cx="3969159" cy="2212575"/>
          </a:xfrm>
          <a:prstGeom prst="rect">
            <a:avLst/>
          </a:prstGeom>
        </p:spPr>
      </p:pic>
      <p:pic>
        <p:nvPicPr>
          <p:cNvPr id="6" name="Picture 34" descr="New Bazaarvoice Media Solutions Extends Platform to Enhance">
            <a:extLst>
              <a:ext uri="{FF2B5EF4-FFF2-40B4-BE49-F238E27FC236}">
                <a16:creationId xmlns:a16="http://schemas.microsoft.com/office/drawing/2014/main" id="{94CC9960-30BE-45E3-ADC9-0F5BC3BC4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2965" y="4348348"/>
            <a:ext cx="769378" cy="6235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Text&#10;&#10;Description automatically generated">
            <a:extLst>
              <a:ext uri="{FF2B5EF4-FFF2-40B4-BE49-F238E27FC236}">
                <a16:creationId xmlns:a16="http://schemas.microsoft.com/office/drawing/2014/main" id="{8F63634F-26E5-4104-8CFD-CB2A46761CCA}"/>
              </a:ext>
            </a:extLst>
          </p:cNvPr>
          <p:cNvPicPr>
            <a:picLocks noChangeAspect="1"/>
          </p:cNvPicPr>
          <p:nvPr/>
        </p:nvPicPr>
        <p:blipFill>
          <a:blip r:embed="rId5"/>
          <a:stretch>
            <a:fillRect/>
          </a:stretch>
        </p:blipFill>
        <p:spPr>
          <a:xfrm>
            <a:off x="4880857" y="824495"/>
            <a:ext cx="3886199" cy="2412258"/>
          </a:xfrm>
          <a:prstGeom prst="rect">
            <a:avLst/>
          </a:prstGeom>
        </p:spPr>
      </p:pic>
      <p:sp>
        <p:nvSpPr>
          <p:cNvPr id="11" name="Google Shape;833;p28">
            <a:extLst>
              <a:ext uri="{FF2B5EF4-FFF2-40B4-BE49-F238E27FC236}">
                <a16:creationId xmlns:a16="http://schemas.microsoft.com/office/drawing/2014/main" id="{91F38133-7981-FA4F-8FD5-A1EE74D9587C}"/>
              </a:ext>
            </a:extLst>
          </p:cNvPr>
          <p:cNvSpPr txBox="1"/>
          <p:nvPr/>
        </p:nvSpPr>
        <p:spPr>
          <a:xfrm>
            <a:off x="47818" y="3790865"/>
            <a:ext cx="4594790" cy="566700"/>
          </a:xfrm>
          <a:prstGeom prst="rect">
            <a:avLst/>
          </a:prstGeom>
          <a:noFill/>
          <a:ln>
            <a:noFill/>
          </a:ln>
        </p:spPr>
        <p:txBody>
          <a:bodyPr spcFirstLastPara="1" wrap="square" lIns="91425" tIns="91425" rIns="91425" bIns="91425" anchor="t" anchorCtr="0">
            <a:noAutofit/>
          </a:bodyPr>
          <a:lstStyle/>
          <a:p>
            <a:endParaRPr lang="en-US" sz="1200">
              <a:latin typeface="Roboto"/>
            </a:endParaRPr>
          </a:p>
          <a:p>
            <a:pPr marL="171450" indent="-171450">
              <a:buFont typeface="Arial" panose="020B0604020202020204" pitchFamily="34" charset="0"/>
              <a:buChar char="•"/>
            </a:pPr>
            <a:r>
              <a:rPr lang="en-US" sz="1200">
                <a:latin typeface="Roboto"/>
              </a:rPr>
              <a:t>Since scraping with both BS4 and Selenium did not work, we turned to XHR requests</a:t>
            </a:r>
          </a:p>
          <a:p>
            <a:pPr marL="171450" indent="-171450">
              <a:buFont typeface="Arial" panose="020B0604020202020204" pitchFamily="34" charset="0"/>
              <a:buChar char="•"/>
            </a:pPr>
            <a:r>
              <a:rPr lang="en-US" sz="1200">
                <a:latin typeface="Roboto"/>
              </a:rPr>
              <a:t>This turned to our advantage since the XHR API was generally cleaner, more complete product listing (website removed old products) and contains reviewer metadata</a:t>
            </a:r>
          </a:p>
        </p:txBody>
      </p:sp>
      <p:sp>
        <p:nvSpPr>
          <p:cNvPr id="12" name="Google Shape;834;p28">
            <a:extLst>
              <a:ext uri="{FF2B5EF4-FFF2-40B4-BE49-F238E27FC236}">
                <a16:creationId xmlns:a16="http://schemas.microsoft.com/office/drawing/2014/main" id="{E16CE558-365C-B543-8DBF-9B51AD23F1F7}"/>
              </a:ext>
            </a:extLst>
          </p:cNvPr>
          <p:cNvSpPr txBox="1"/>
          <p:nvPr/>
        </p:nvSpPr>
        <p:spPr>
          <a:xfrm>
            <a:off x="47817" y="3595606"/>
            <a:ext cx="4814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XHR provided a better solution to scrape Sephora product reviews over BS4 &amp; Selenium</a:t>
            </a:r>
            <a:endParaRPr sz="1800" b="1">
              <a:solidFill>
                <a:schemeClr val="accent1"/>
              </a:solidFill>
              <a:latin typeface="Fira Sans Extra Condensed"/>
              <a:ea typeface="Fira Sans Extra Condensed"/>
              <a:cs typeface="Fira Sans Extra Condensed"/>
              <a:sym typeface="Fira Sans Extra Condensed"/>
            </a:endParaRPr>
          </a:p>
        </p:txBody>
      </p:sp>
      <p:sp>
        <p:nvSpPr>
          <p:cNvPr id="10" name="Slide Number Placeholder 2">
            <a:extLst>
              <a:ext uri="{FF2B5EF4-FFF2-40B4-BE49-F238E27FC236}">
                <a16:creationId xmlns:a16="http://schemas.microsoft.com/office/drawing/2014/main" id="{76CD616A-4F99-6044-ABCA-009B2D6E5EAA}"/>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55946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E604-2100-3A40-A237-82AFB112D512}"/>
              </a:ext>
            </a:extLst>
          </p:cNvPr>
          <p:cNvSpPr>
            <a:spLocks noGrp="1"/>
          </p:cNvSpPr>
          <p:nvPr>
            <p:ph type="title"/>
          </p:nvPr>
        </p:nvSpPr>
        <p:spPr/>
        <p:txBody>
          <a:bodyPr/>
          <a:lstStyle/>
          <a:p>
            <a:r>
              <a:rPr lang="en-US"/>
              <a:t>Data Collection: </a:t>
            </a:r>
            <a:r>
              <a:rPr lang="en-US" err="1"/>
              <a:t>Tweepy</a:t>
            </a:r>
            <a:r>
              <a:rPr lang="en-US"/>
              <a:t> </a:t>
            </a:r>
            <a:r>
              <a:rPr lang="en-US" err="1"/>
              <a:t>Api</a:t>
            </a:r>
            <a:endParaRPr lang="en-US"/>
          </a:p>
        </p:txBody>
      </p:sp>
      <p:sp>
        <p:nvSpPr>
          <p:cNvPr id="3" name="Slide Number Placeholder 2">
            <a:extLst>
              <a:ext uri="{FF2B5EF4-FFF2-40B4-BE49-F238E27FC236}">
                <a16:creationId xmlns:a16="http://schemas.microsoft.com/office/drawing/2014/main" id="{030BC1BA-7B4E-F24D-912A-94E869498F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pSp>
        <p:nvGrpSpPr>
          <p:cNvPr id="8" name="Group 7">
            <a:extLst>
              <a:ext uri="{FF2B5EF4-FFF2-40B4-BE49-F238E27FC236}">
                <a16:creationId xmlns:a16="http://schemas.microsoft.com/office/drawing/2014/main" id="{F0CECFFB-E95E-8F40-8086-A7A0FE3632F5}"/>
              </a:ext>
            </a:extLst>
          </p:cNvPr>
          <p:cNvGrpSpPr/>
          <p:nvPr/>
        </p:nvGrpSpPr>
        <p:grpSpPr>
          <a:xfrm>
            <a:off x="238206" y="1040888"/>
            <a:ext cx="6101122" cy="2416925"/>
            <a:chOff x="107577" y="925629"/>
            <a:chExt cx="9167052" cy="3549740"/>
          </a:xfrm>
        </p:grpSpPr>
        <p:pic>
          <p:nvPicPr>
            <p:cNvPr id="5" name="Picture 4">
              <a:extLst>
                <a:ext uri="{FF2B5EF4-FFF2-40B4-BE49-F238E27FC236}">
                  <a16:creationId xmlns:a16="http://schemas.microsoft.com/office/drawing/2014/main" id="{3489F086-F16A-2E40-9007-98D8B7A255FA}"/>
                </a:ext>
              </a:extLst>
            </p:cNvPr>
            <p:cNvPicPr>
              <a:picLocks noChangeAspect="1"/>
            </p:cNvPicPr>
            <p:nvPr/>
          </p:nvPicPr>
          <p:blipFill>
            <a:blip r:embed="rId2"/>
            <a:stretch>
              <a:fillRect/>
            </a:stretch>
          </p:blipFill>
          <p:spPr>
            <a:xfrm>
              <a:off x="107577" y="925629"/>
              <a:ext cx="9144000" cy="1017767"/>
            </a:xfrm>
            <a:prstGeom prst="rect">
              <a:avLst/>
            </a:prstGeom>
          </p:spPr>
        </p:pic>
        <p:pic>
          <p:nvPicPr>
            <p:cNvPr id="7" name="Picture 6" descr="Text&#10;&#10;Description automatically generated">
              <a:extLst>
                <a:ext uri="{FF2B5EF4-FFF2-40B4-BE49-F238E27FC236}">
                  <a16:creationId xmlns:a16="http://schemas.microsoft.com/office/drawing/2014/main" id="{7CE65758-AD60-AF45-8D16-BD0A7BF121D0}"/>
                </a:ext>
              </a:extLst>
            </p:cNvPr>
            <p:cNvPicPr>
              <a:picLocks noChangeAspect="1"/>
            </p:cNvPicPr>
            <p:nvPr/>
          </p:nvPicPr>
          <p:blipFill>
            <a:blip r:embed="rId3"/>
            <a:stretch>
              <a:fillRect/>
            </a:stretch>
          </p:blipFill>
          <p:spPr>
            <a:xfrm>
              <a:off x="130629" y="1924841"/>
              <a:ext cx="9144000" cy="2550528"/>
            </a:xfrm>
            <a:prstGeom prst="rect">
              <a:avLst/>
            </a:prstGeom>
          </p:spPr>
        </p:pic>
      </p:grpSp>
      <p:pic>
        <p:nvPicPr>
          <p:cNvPr id="10" name="Picture 9" descr="Table&#10;&#10;Description automatically generated">
            <a:extLst>
              <a:ext uri="{FF2B5EF4-FFF2-40B4-BE49-F238E27FC236}">
                <a16:creationId xmlns:a16="http://schemas.microsoft.com/office/drawing/2014/main" id="{3EFD7C4C-3310-8F4D-94FA-74936447E652}"/>
              </a:ext>
            </a:extLst>
          </p:cNvPr>
          <p:cNvPicPr>
            <a:picLocks noChangeAspect="1"/>
          </p:cNvPicPr>
          <p:nvPr/>
        </p:nvPicPr>
        <p:blipFill rotWithShape="1">
          <a:blip r:embed="rId4"/>
          <a:srcRect b="40163"/>
          <a:stretch/>
        </p:blipFill>
        <p:spPr>
          <a:xfrm>
            <a:off x="261219" y="3457813"/>
            <a:ext cx="6070438" cy="1529125"/>
          </a:xfrm>
          <a:prstGeom prst="rect">
            <a:avLst/>
          </a:prstGeom>
        </p:spPr>
      </p:pic>
      <p:pic>
        <p:nvPicPr>
          <p:cNvPr id="3074" name="Picture 2" descr="How to set up an obscenely easy, AI-API-using tweetbot in Python | by Marek  K. Cichy | Medium">
            <a:extLst>
              <a:ext uri="{FF2B5EF4-FFF2-40B4-BE49-F238E27FC236}">
                <a16:creationId xmlns:a16="http://schemas.microsoft.com/office/drawing/2014/main" id="{543CC680-C96D-3345-B4E6-808AC81A3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354" y="1135562"/>
            <a:ext cx="1723397" cy="49098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833;p28">
            <a:extLst>
              <a:ext uri="{FF2B5EF4-FFF2-40B4-BE49-F238E27FC236}">
                <a16:creationId xmlns:a16="http://schemas.microsoft.com/office/drawing/2014/main" id="{0ED6D425-51EE-624A-924F-A5002507A470}"/>
              </a:ext>
            </a:extLst>
          </p:cNvPr>
          <p:cNvSpPr txBox="1"/>
          <p:nvPr/>
        </p:nvSpPr>
        <p:spPr>
          <a:xfrm>
            <a:off x="6354671" y="1707984"/>
            <a:ext cx="2821237" cy="566700"/>
          </a:xfrm>
          <a:prstGeom prst="rect">
            <a:avLst/>
          </a:prstGeom>
          <a:noFill/>
          <a:ln>
            <a:noFill/>
          </a:ln>
        </p:spPr>
        <p:txBody>
          <a:bodyPr spcFirstLastPara="1" wrap="square" lIns="91425" tIns="91425" rIns="91425" bIns="91425" anchor="t" anchorCtr="0">
            <a:noAutofit/>
          </a:bodyPr>
          <a:lstStyle/>
          <a:p>
            <a:endParaRPr lang="en-US" sz="1200"/>
          </a:p>
          <a:p>
            <a:pPr marL="171450" indent="-171450">
              <a:buFont typeface="Arial" panose="020B0604020202020204" pitchFamily="34" charset="0"/>
              <a:buChar char="•"/>
            </a:pPr>
            <a:r>
              <a:rPr lang="en-US" sz="1200"/>
              <a:t>Tweeter developer account created to use the free-tier </a:t>
            </a:r>
            <a:r>
              <a:rPr lang="en-US" sz="1200" err="1"/>
              <a:t>api</a:t>
            </a:r>
            <a:r>
              <a:rPr lang="en-US" sz="1200"/>
              <a:t> calls to scrape tweet data per brand (brand, </a:t>
            </a:r>
            <a:r>
              <a:rPr lang="en-US" sz="1200" err="1"/>
              <a:t>tweet_id</a:t>
            </a:r>
            <a:r>
              <a:rPr lang="en-US" sz="1200"/>
              <a:t>, </a:t>
            </a:r>
            <a:r>
              <a:rPr lang="en-US" sz="1200" err="1"/>
              <a:t>tweet_date</a:t>
            </a:r>
            <a:r>
              <a:rPr lang="en-US" sz="1200"/>
              <a:t>, </a:t>
            </a:r>
            <a:r>
              <a:rPr lang="en-US" sz="1200" err="1"/>
              <a:t>follower_count</a:t>
            </a:r>
            <a:r>
              <a:rPr lang="en-US" sz="1200"/>
              <a:t>, retweets, location, </a:t>
            </a:r>
            <a:r>
              <a:rPr lang="en-US" sz="1200" err="1"/>
              <a:t>tweet_text</a:t>
            </a:r>
            <a:r>
              <a:rPr lang="en-US" sz="1200"/>
              <a:t>)</a:t>
            </a:r>
          </a:p>
          <a:p>
            <a:pPr marL="171450" indent="-171450">
              <a:buFont typeface="Arial" panose="020B0604020202020204" pitchFamily="34" charset="0"/>
              <a:buChar char="•"/>
            </a:pPr>
            <a:r>
              <a:rPr lang="en-US" sz="1200"/>
              <a:t>Iterate over brand names in brands table and append collected tweets to </a:t>
            </a:r>
            <a:r>
              <a:rPr lang="en-US" sz="1200" err="1"/>
              <a:t>dataframe</a:t>
            </a:r>
            <a:r>
              <a:rPr lang="en-US" sz="1200"/>
              <a:t> using Pandas</a:t>
            </a:r>
          </a:p>
          <a:p>
            <a:pPr marL="171450" indent="-171450">
              <a:buFont typeface="Arial" panose="020B0604020202020204" pitchFamily="34" charset="0"/>
              <a:buChar char="•"/>
            </a:pPr>
            <a:r>
              <a:rPr lang="en-US" sz="1200"/>
              <a:t>For 186 brands, avg 110 tweets per brand were collected but number of tweets varied per brand, which could result in diminishing the value of analysis</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endParaRPr lang="en-US" sz="1200"/>
          </a:p>
        </p:txBody>
      </p:sp>
      <p:sp>
        <p:nvSpPr>
          <p:cNvPr id="13" name="Google Shape;834;p28">
            <a:extLst>
              <a:ext uri="{FF2B5EF4-FFF2-40B4-BE49-F238E27FC236}">
                <a16:creationId xmlns:a16="http://schemas.microsoft.com/office/drawing/2014/main" id="{DCBFC5E9-8347-5640-9339-8BDD9ED4F4FD}"/>
              </a:ext>
            </a:extLst>
          </p:cNvPr>
          <p:cNvSpPr txBox="1"/>
          <p:nvPr/>
        </p:nvSpPr>
        <p:spPr>
          <a:xfrm>
            <a:off x="6354670" y="1512725"/>
            <a:ext cx="2955895"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err="1">
                <a:solidFill>
                  <a:schemeClr val="accent1"/>
                </a:solidFill>
                <a:latin typeface="Fira Sans Extra Condensed"/>
                <a:ea typeface="Fira Sans Extra Condensed"/>
                <a:cs typeface="Fira Sans Extra Condensed"/>
                <a:sym typeface="Fira Sans Extra Condensed"/>
              </a:rPr>
              <a:t>Tweepy</a:t>
            </a:r>
            <a:r>
              <a:rPr lang="en-GB" sz="1800" b="1">
                <a:solidFill>
                  <a:schemeClr val="accent1"/>
                </a:solidFill>
                <a:latin typeface="Fira Sans Extra Condensed"/>
                <a:ea typeface="Fira Sans Extra Condensed"/>
                <a:cs typeface="Fira Sans Extra Condensed"/>
                <a:sym typeface="Fira Sans Extra Condensed"/>
              </a:rPr>
              <a:t> </a:t>
            </a:r>
            <a:r>
              <a:rPr lang="en-GB" sz="1800" b="1" err="1">
                <a:solidFill>
                  <a:schemeClr val="accent1"/>
                </a:solidFill>
                <a:latin typeface="Fira Sans Extra Condensed"/>
                <a:ea typeface="Fira Sans Extra Condensed"/>
                <a:cs typeface="Fira Sans Extra Condensed"/>
                <a:sym typeface="Fira Sans Extra Condensed"/>
              </a:rPr>
              <a:t>Api</a:t>
            </a:r>
            <a:r>
              <a:rPr lang="en-GB" sz="1800" b="1">
                <a:solidFill>
                  <a:schemeClr val="accent1"/>
                </a:solidFill>
                <a:latin typeface="Fira Sans Extra Condensed"/>
                <a:ea typeface="Fira Sans Extra Condensed"/>
                <a:cs typeface="Fira Sans Extra Condensed"/>
                <a:sym typeface="Fira Sans Extra Condensed"/>
              </a:rPr>
              <a:t> helped collect tweets with brand name hashtag (</a:t>
            </a:r>
            <a:r>
              <a:rPr lang="en-GB" sz="1800" b="1" err="1">
                <a:solidFill>
                  <a:schemeClr val="accent1"/>
                </a:solidFill>
                <a:latin typeface="Fira Sans Extra Condensed"/>
                <a:ea typeface="Fira Sans Extra Condensed"/>
                <a:cs typeface="Fira Sans Extra Condensed"/>
                <a:sym typeface="Fira Sans Extra Condensed"/>
              </a:rPr>
              <a:t>ie</a:t>
            </a:r>
            <a:r>
              <a:rPr lang="en-GB" sz="1800" b="1">
                <a:solidFill>
                  <a:schemeClr val="accent1"/>
                </a:solidFill>
                <a:latin typeface="Fira Sans Extra Condensed"/>
                <a:ea typeface="Fira Sans Extra Condensed"/>
                <a:cs typeface="Fira Sans Extra Condensed"/>
                <a:sym typeface="Fira Sans Extra Condensed"/>
              </a:rPr>
              <a:t>. #AERIN)</a:t>
            </a:r>
          </a:p>
          <a:p>
            <a:pPr marL="0" lvl="0" indent="0" algn="l" rtl="0">
              <a:spcBef>
                <a:spcPts val="0"/>
              </a:spcBef>
              <a:spcAft>
                <a:spcPts val="0"/>
              </a:spcAft>
              <a:buNone/>
            </a:pPr>
            <a:endParaRPr lang="en-US" sz="1800" b="1">
              <a:solidFill>
                <a:schemeClr val="accent1"/>
              </a:solidFill>
              <a:latin typeface="Fira Sans Extra Condensed"/>
              <a:ea typeface="Fira Sans Extra Condensed"/>
              <a:cs typeface="Fira Sans Extra Condensed"/>
              <a:sym typeface="Fira Sans Extra Condensed"/>
            </a:endParaRPr>
          </a:p>
        </p:txBody>
      </p:sp>
      <p:cxnSp>
        <p:nvCxnSpPr>
          <p:cNvPr id="14" name="Google Shape;835;p28">
            <a:extLst>
              <a:ext uri="{FF2B5EF4-FFF2-40B4-BE49-F238E27FC236}">
                <a16:creationId xmlns:a16="http://schemas.microsoft.com/office/drawing/2014/main" id="{A97D2AA5-4F7E-7C45-85EF-F3C72F8FE67F}"/>
              </a:ext>
            </a:extLst>
          </p:cNvPr>
          <p:cNvCxnSpPr>
            <a:cxnSpLocks/>
            <a:endCxn id="3074" idx="3"/>
          </p:cNvCxnSpPr>
          <p:nvPr/>
        </p:nvCxnSpPr>
        <p:spPr>
          <a:xfrm flipH="1" flipV="1">
            <a:off x="6231751" y="1381057"/>
            <a:ext cx="176734" cy="5398"/>
          </a:xfrm>
          <a:prstGeom prst="straightConnector1">
            <a:avLst/>
          </a:prstGeom>
          <a:noFill/>
          <a:ln w="19050" cap="flat" cmpd="sng">
            <a:solidFill>
              <a:schemeClr val="accent1"/>
            </a:solidFill>
            <a:prstDash val="solid"/>
            <a:round/>
            <a:headEnd type="triangle" w="med" len="med"/>
            <a:tailEnd type="none" w="med" len="med"/>
          </a:ln>
        </p:spPr>
      </p:cxnSp>
    </p:spTree>
    <p:extLst>
      <p:ext uri="{BB962C8B-B14F-4D97-AF65-F5344CB8AC3E}">
        <p14:creationId xmlns:p14="http://schemas.microsoft.com/office/powerpoint/2010/main" val="325906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E604-2100-3A40-A237-82AFB112D512}"/>
              </a:ext>
            </a:extLst>
          </p:cNvPr>
          <p:cNvSpPr>
            <a:spLocks noGrp="1"/>
          </p:cNvSpPr>
          <p:nvPr>
            <p:ph type="title"/>
          </p:nvPr>
        </p:nvSpPr>
        <p:spPr/>
        <p:txBody>
          <a:bodyPr/>
          <a:lstStyle/>
          <a:p>
            <a:r>
              <a:rPr lang="en-US"/>
              <a:t>Data Collection: Phantom Buster</a:t>
            </a:r>
          </a:p>
        </p:txBody>
      </p:sp>
      <p:sp>
        <p:nvSpPr>
          <p:cNvPr id="3" name="Slide Number Placeholder 2">
            <a:extLst>
              <a:ext uri="{FF2B5EF4-FFF2-40B4-BE49-F238E27FC236}">
                <a16:creationId xmlns:a16="http://schemas.microsoft.com/office/drawing/2014/main" id="{030BC1BA-7B4E-F24D-912A-94E869498F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2050" name="Picture 2" descr="Phantombuster: Srape Anything, automate everything | verdiventures">
            <a:extLst>
              <a:ext uri="{FF2B5EF4-FFF2-40B4-BE49-F238E27FC236}">
                <a16:creationId xmlns:a16="http://schemas.microsoft.com/office/drawing/2014/main" id="{8962ADBC-133A-3F46-8246-984778588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4" y="4020067"/>
            <a:ext cx="2545075" cy="8137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Graphical user interface, application&#10;&#10;Description automatically generated">
            <a:extLst>
              <a:ext uri="{FF2B5EF4-FFF2-40B4-BE49-F238E27FC236}">
                <a16:creationId xmlns:a16="http://schemas.microsoft.com/office/drawing/2014/main" id="{DD9D8E4D-36CB-4FE8-84BE-5F082B2BF0C6}"/>
              </a:ext>
            </a:extLst>
          </p:cNvPr>
          <p:cNvPicPr>
            <a:picLocks noChangeAspect="1"/>
          </p:cNvPicPr>
          <p:nvPr/>
        </p:nvPicPr>
        <p:blipFill>
          <a:blip r:embed="rId3"/>
          <a:stretch>
            <a:fillRect/>
          </a:stretch>
        </p:blipFill>
        <p:spPr>
          <a:xfrm>
            <a:off x="3665219" y="932128"/>
            <a:ext cx="2192441" cy="1639622"/>
          </a:xfrm>
          <a:prstGeom prst="rect">
            <a:avLst/>
          </a:prstGeom>
        </p:spPr>
      </p:pic>
      <p:pic>
        <p:nvPicPr>
          <p:cNvPr id="9" name="Picture 9" descr="Text, letter&#10;&#10;Description automatically generated">
            <a:extLst>
              <a:ext uri="{FF2B5EF4-FFF2-40B4-BE49-F238E27FC236}">
                <a16:creationId xmlns:a16="http://schemas.microsoft.com/office/drawing/2014/main" id="{CEB56958-373D-4764-A65B-67EE027D158D}"/>
              </a:ext>
            </a:extLst>
          </p:cNvPr>
          <p:cNvPicPr>
            <a:picLocks noChangeAspect="1"/>
          </p:cNvPicPr>
          <p:nvPr/>
        </p:nvPicPr>
        <p:blipFill>
          <a:blip r:embed="rId4"/>
          <a:stretch>
            <a:fillRect/>
          </a:stretch>
        </p:blipFill>
        <p:spPr>
          <a:xfrm>
            <a:off x="3665219" y="2717904"/>
            <a:ext cx="5241171" cy="2083582"/>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93211D74-A855-49C5-979A-12CDCF93230E}"/>
              </a:ext>
            </a:extLst>
          </p:cNvPr>
          <p:cNvPicPr>
            <a:picLocks noChangeAspect="1"/>
          </p:cNvPicPr>
          <p:nvPr/>
        </p:nvPicPr>
        <p:blipFill>
          <a:blip r:embed="rId5"/>
          <a:stretch>
            <a:fillRect/>
          </a:stretch>
        </p:blipFill>
        <p:spPr>
          <a:xfrm>
            <a:off x="6245321" y="932128"/>
            <a:ext cx="2441479" cy="1814069"/>
          </a:xfrm>
          <a:prstGeom prst="rect">
            <a:avLst/>
          </a:prstGeom>
        </p:spPr>
      </p:pic>
      <p:sp>
        <p:nvSpPr>
          <p:cNvPr id="11" name="Google Shape;833;p28">
            <a:extLst>
              <a:ext uri="{FF2B5EF4-FFF2-40B4-BE49-F238E27FC236}">
                <a16:creationId xmlns:a16="http://schemas.microsoft.com/office/drawing/2014/main" id="{F2935718-CEAD-5244-BC27-F8251520801D}"/>
              </a:ext>
            </a:extLst>
          </p:cNvPr>
          <p:cNvSpPr txBox="1"/>
          <p:nvPr/>
        </p:nvSpPr>
        <p:spPr>
          <a:xfrm>
            <a:off x="232914" y="1608674"/>
            <a:ext cx="2710280" cy="2506126"/>
          </a:xfrm>
          <a:prstGeom prst="rect">
            <a:avLst/>
          </a:prstGeom>
          <a:noFill/>
          <a:ln>
            <a:noFill/>
          </a:ln>
        </p:spPr>
        <p:txBody>
          <a:bodyPr spcFirstLastPara="1" wrap="square" lIns="91425" tIns="91425" rIns="91425" bIns="91425" anchor="t" anchorCtr="0">
            <a:noAutofit/>
          </a:bodyPr>
          <a:lstStyle/>
          <a:p>
            <a:endParaRPr lang="en-US" sz="1200"/>
          </a:p>
          <a:p>
            <a:pPr marL="171450" indent="-171450">
              <a:buFont typeface="Arial" panose="020B0604020202020204" pitchFamily="34" charset="0"/>
              <a:buChar char="•"/>
            </a:pPr>
            <a:r>
              <a:rPr lang="en-US" sz="1200"/>
              <a:t>Attempted to scrape data from Wikipedia, but not all brands are listed on Wikipedia </a:t>
            </a:r>
          </a:p>
          <a:p>
            <a:pPr marL="171450" indent="-171450">
              <a:buFont typeface="Arial" panose="020B0604020202020204" pitchFamily="34" charset="0"/>
              <a:buChar char="•"/>
            </a:pPr>
            <a:r>
              <a:rPr lang="en-US" sz="1200"/>
              <a:t>Discovered most brands have their company page on LinkedIn providing valuable information </a:t>
            </a:r>
          </a:p>
          <a:p>
            <a:pPr marL="171450" indent="-171450">
              <a:buFont typeface="Arial" panose="020B0604020202020204" pitchFamily="34" charset="0"/>
              <a:buChar char="•"/>
            </a:pPr>
            <a:r>
              <a:rPr lang="en-US" sz="1200"/>
              <a:t>Chose </a:t>
            </a:r>
            <a:r>
              <a:rPr lang="en-US" sz="1200" b="1"/>
              <a:t>Phantom Buster </a:t>
            </a:r>
            <a:r>
              <a:rPr lang="en-US" sz="1200"/>
              <a:t>to extract brand information automatically from LinkedIn</a:t>
            </a:r>
          </a:p>
          <a:p>
            <a:pPr marL="171450" indent="-171450">
              <a:buFont typeface="Arial" panose="020B0604020202020204" pitchFamily="34" charset="0"/>
              <a:buChar char="•"/>
            </a:pPr>
            <a:r>
              <a:rPr lang="en-US" sz="1200"/>
              <a:t>The extraction result is in JSON/CSV format</a:t>
            </a:r>
          </a:p>
        </p:txBody>
      </p:sp>
      <p:sp>
        <p:nvSpPr>
          <p:cNvPr id="12" name="Google Shape;834;p28">
            <a:extLst>
              <a:ext uri="{FF2B5EF4-FFF2-40B4-BE49-F238E27FC236}">
                <a16:creationId xmlns:a16="http://schemas.microsoft.com/office/drawing/2014/main" id="{05AFE77F-2EC7-EC43-84D3-14BDFCDE8015}"/>
              </a:ext>
            </a:extLst>
          </p:cNvPr>
          <p:cNvSpPr txBox="1"/>
          <p:nvPr/>
        </p:nvSpPr>
        <p:spPr>
          <a:xfrm>
            <a:off x="368199" y="1280219"/>
            <a:ext cx="2710280" cy="208500"/>
          </a:xfrm>
          <a:prstGeom prst="rect">
            <a:avLst/>
          </a:prstGeom>
          <a:noFill/>
          <a:ln>
            <a:noFill/>
          </a:ln>
        </p:spPr>
        <p:txBody>
          <a:bodyPr spcFirstLastPara="1" wrap="square" lIns="91425" tIns="91425" rIns="91425" bIns="91425" anchor="ctr" anchorCtr="0">
            <a:noAutofit/>
          </a:bodyPr>
          <a:lstStyle/>
          <a:p>
            <a:pPr lvl="0"/>
            <a:r>
              <a:rPr lang="en-GB" sz="1800" b="1">
                <a:solidFill>
                  <a:schemeClr val="accent1"/>
                </a:solidFill>
                <a:latin typeface="Fira Sans Extra Condensed"/>
                <a:ea typeface="Fira Sans Extra Condensed"/>
                <a:cs typeface="Fira Sans Extra Condensed"/>
                <a:sym typeface="Fira Sans Extra Condensed"/>
              </a:rPr>
              <a:t>Phantom Buster Was A</a:t>
            </a:r>
          </a:p>
          <a:p>
            <a:pPr lvl="0"/>
            <a:r>
              <a:rPr lang="en-GB" sz="1800" b="1">
                <a:solidFill>
                  <a:schemeClr val="accent1"/>
                </a:solidFill>
                <a:latin typeface="Fira Sans Extra Condensed"/>
                <a:ea typeface="Fira Sans Extra Condensed"/>
                <a:cs typeface="Fira Sans Extra Condensed"/>
                <a:sym typeface="Fira Sans Extra Condensed"/>
              </a:rPr>
              <a:t>Great Substitute to BS4 To Scrape Brand Data</a:t>
            </a:r>
            <a:endParaRPr lang="en-GB" sz="1800" b="1">
              <a:solidFill>
                <a:schemeClr val="accent1"/>
              </a:solidFill>
              <a:latin typeface="Fira Sans Extra Condensed"/>
              <a:ea typeface="Fira Sans Extra Condensed"/>
              <a:cs typeface="Fira Sans Extra Condensed"/>
            </a:endParaRPr>
          </a:p>
        </p:txBody>
      </p:sp>
      <p:cxnSp>
        <p:nvCxnSpPr>
          <p:cNvPr id="14" name="Google Shape;835;p28">
            <a:extLst>
              <a:ext uri="{FF2B5EF4-FFF2-40B4-BE49-F238E27FC236}">
                <a16:creationId xmlns:a16="http://schemas.microsoft.com/office/drawing/2014/main" id="{0088D514-1FF6-FE4B-AE4B-AFF9F7E74A64}"/>
              </a:ext>
            </a:extLst>
          </p:cNvPr>
          <p:cNvCxnSpPr>
            <a:cxnSpLocks/>
          </p:cNvCxnSpPr>
          <p:nvPr/>
        </p:nvCxnSpPr>
        <p:spPr>
          <a:xfrm flipH="1">
            <a:off x="1914881" y="3793972"/>
            <a:ext cx="1445539" cy="0"/>
          </a:xfrm>
          <a:prstGeom prst="straightConnector1">
            <a:avLst/>
          </a:prstGeom>
          <a:noFill/>
          <a:ln w="19050" cap="flat" cmpd="sng">
            <a:solidFill>
              <a:schemeClr val="accent1"/>
            </a:solidFill>
            <a:prstDash val="solid"/>
            <a:round/>
            <a:headEnd type="triangle" w="med" len="med"/>
            <a:tailEnd type="none" w="med" len="med"/>
          </a:ln>
        </p:spPr>
      </p:cxnSp>
    </p:spTree>
    <p:extLst>
      <p:ext uri="{BB962C8B-B14F-4D97-AF65-F5344CB8AC3E}">
        <p14:creationId xmlns:p14="http://schemas.microsoft.com/office/powerpoint/2010/main" val="103345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B508-33B3-FB40-8343-FB30C0D2D3D3}"/>
              </a:ext>
            </a:extLst>
          </p:cNvPr>
          <p:cNvSpPr>
            <a:spLocks noGrp="1"/>
          </p:cNvSpPr>
          <p:nvPr>
            <p:ph type="title"/>
          </p:nvPr>
        </p:nvSpPr>
        <p:spPr/>
        <p:txBody>
          <a:bodyPr/>
          <a:lstStyle/>
          <a:p>
            <a:r>
              <a:rPr lang="en-US"/>
              <a:t>Data Preparation: Data Cleanup</a:t>
            </a:r>
          </a:p>
        </p:txBody>
      </p:sp>
      <p:sp>
        <p:nvSpPr>
          <p:cNvPr id="3" name="Slide Number Placeholder 2">
            <a:extLst>
              <a:ext uri="{FF2B5EF4-FFF2-40B4-BE49-F238E27FC236}">
                <a16:creationId xmlns:a16="http://schemas.microsoft.com/office/drawing/2014/main" id="{C47D756D-9677-574A-8E5F-494AF8E51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5" descr="Graphical user interface, text, application, email&#10;&#10;Description automatically generated">
            <a:extLst>
              <a:ext uri="{FF2B5EF4-FFF2-40B4-BE49-F238E27FC236}">
                <a16:creationId xmlns:a16="http://schemas.microsoft.com/office/drawing/2014/main" id="{08904A24-845A-44ED-8C1A-31154F660407}"/>
              </a:ext>
            </a:extLst>
          </p:cNvPr>
          <p:cNvPicPr>
            <a:picLocks noChangeAspect="1"/>
          </p:cNvPicPr>
          <p:nvPr/>
        </p:nvPicPr>
        <p:blipFill rotWithShape="1">
          <a:blip r:embed="rId2"/>
          <a:srcRect l="3666" r="19155"/>
          <a:stretch/>
        </p:blipFill>
        <p:spPr>
          <a:xfrm>
            <a:off x="278223" y="1311291"/>
            <a:ext cx="3167641" cy="1702994"/>
          </a:xfrm>
          <a:prstGeom prst="rect">
            <a:avLst/>
          </a:prstGeom>
        </p:spPr>
      </p:pic>
      <p:pic>
        <p:nvPicPr>
          <p:cNvPr id="7" name="Picture 7" descr="Text&#10;&#10;Description automatically generated">
            <a:extLst>
              <a:ext uri="{FF2B5EF4-FFF2-40B4-BE49-F238E27FC236}">
                <a16:creationId xmlns:a16="http://schemas.microsoft.com/office/drawing/2014/main" id="{A638CFFF-1A11-4E4E-A0FE-69EC2766FA08}"/>
              </a:ext>
            </a:extLst>
          </p:cNvPr>
          <p:cNvPicPr>
            <a:picLocks noChangeAspect="1"/>
          </p:cNvPicPr>
          <p:nvPr/>
        </p:nvPicPr>
        <p:blipFill rotWithShape="1">
          <a:blip r:embed="rId3"/>
          <a:srcRect r="46866"/>
          <a:stretch/>
        </p:blipFill>
        <p:spPr>
          <a:xfrm>
            <a:off x="233835" y="3229286"/>
            <a:ext cx="2125163" cy="1852173"/>
          </a:xfrm>
          <a:prstGeom prst="rect">
            <a:avLst/>
          </a:prstGeom>
        </p:spPr>
      </p:pic>
      <p:pic>
        <p:nvPicPr>
          <p:cNvPr id="9" name="Picture 9" descr="Graphical user interface, text&#10;&#10;Description automatically generated">
            <a:extLst>
              <a:ext uri="{FF2B5EF4-FFF2-40B4-BE49-F238E27FC236}">
                <a16:creationId xmlns:a16="http://schemas.microsoft.com/office/drawing/2014/main" id="{22974798-D9BC-4D25-BDED-BECB50BBC995}"/>
              </a:ext>
            </a:extLst>
          </p:cNvPr>
          <p:cNvPicPr>
            <a:picLocks noChangeAspect="1"/>
          </p:cNvPicPr>
          <p:nvPr/>
        </p:nvPicPr>
        <p:blipFill rotWithShape="1">
          <a:blip r:embed="rId4"/>
          <a:srcRect l="4924"/>
          <a:stretch/>
        </p:blipFill>
        <p:spPr>
          <a:xfrm>
            <a:off x="3723712" y="1290098"/>
            <a:ext cx="4507809" cy="2563303"/>
          </a:xfrm>
          <a:prstGeom prst="rect">
            <a:avLst/>
          </a:prstGeom>
        </p:spPr>
      </p:pic>
      <p:sp>
        <p:nvSpPr>
          <p:cNvPr id="11" name="Google Shape;1306;p25">
            <a:extLst>
              <a:ext uri="{FF2B5EF4-FFF2-40B4-BE49-F238E27FC236}">
                <a16:creationId xmlns:a16="http://schemas.microsoft.com/office/drawing/2014/main" id="{72E3C329-F405-F547-813D-F3FA6E5C0B85}"/>
              </a:ext>
            </a:extLst>
          </p:cNvPr>
          <p:cNvSpPr/>
          <p:nvPr/>
        </p:nvSpPr>
        <p:spPr>
          <a:xfrm>
            <a:off x="278223" y="983100"/>
            <a:ext cx="1696574" cy="30158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Removing </a:t>
            </a:r>
            <a:r>
              <a:rPr lang="en" sz="1200" b="1" err="1">
                <a:solidFill>
                  <a:schemeClr val="lt1"/>
                </a:solidFill>
                <a:latin typeface="Fira Sans Extra Condensed"/>
                <a:ea typeface="Fira Sans Extra Condensed"/>
                <a:cs typeface="Fira Sans Extra Condensed"/>
                <a:sym typeface="Fira Sans Extra Condensed"/>
              </a:rPr>
              <a:t>NaN</a:t>
            </a:r>
            <a:endParaRPr sz="1200">
              <a:solidFill>
                <a:schemeClr val="lt1"/>
              </a:solidFill>
            </a:endParaRPr>
          </a:p>
        </p:txBody>
      </p:sp>
      <p:sp>
        <p:nvSpPr>
          <p:cNvPr id="12" name="Google Shape;1306;p25">
            <a:extLst>
              <a:ext uri="{FF2B5EF4-FFF2-40B4-BE49-F238E27FC236}">
                <a16:creationId xmlns:a16="http://schemas.microsoft.com/office/drawing/2014/main" id="{50C5E816-505A-2F47-A06B-0FF233F0E917}"/>
              </a:ext>
            </a:extLst>
          </p:cNvPr>
          <p:cNvSpPr/>
          <p:nvPr/>
        </p:nvSpPr>
        <p:spPr>
          <a:xfrm>
            <a:off x="233835" y="2863494"/>
            <a:ext cx="2125162" cy="30158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Removing Emojis From Tweets</a:t>
            </a:r>
            <a:endParaRPr sz="1200">
              <a:solidFill>
                <a:schemeClr val="lt1"/>
              </a:solidFill>
            </a:endParaRPr>
          </a:p>
        </p:txBody>
      </p:sp>
      <p:sp>
        <p:nvSpPr>
          <p:cNvPr id="13" name="Google Shape;1306;p25">
            <a:extLst>
              <a:ext uri="{FF2B5EF4-FFF2-40B4-BE49-F238E27FC236}">
                <a16:creationId xmlns:a16="http://schemas.microsoft.com/office/drawing/2014/main" id="{E902777F-C9EA-7543-86B2-996098BFA72B}"/>
              </a:ext>
            </a:extLst>
          </p:cNvPr>
          <p:cNvSpPr/>
          <p:nvPr/>
        </p:nvSpPr>
        <p:spPr>
          <a:xfrm>
            <a:off x="3723712" y="983099"/>
            <a:ext cx="1870263" cy="30158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cs typeface="Fira Sans Extra Condensed"/>
                <a:sym typeface="Fira Sans Extra Condensed"/>
              </a:rPr>
              <a:t>REGEX To Clean Tweet Text</a:t>
            </a:r>
            <a:endParaRPr sz="1200">
              <a:solidFill>
                <a:schemeClr val="lt1"/>
              </a:solidFill>
            </a:endParaRPr>
          </a:p>
        </p:txBody>
      </p:sp>
      <p:sp>
        <p:nvSpPr>
          <p:cNvPr id="10" name="Google Shape;1353;p39">
            <a:extLst>
              <a:ext uri="{FF2B5EF4-FFF2-40B4-BE49-F238E27FC236}">
                <a16:creationId xmlns:a16="http://schemas.microsoft.com/office/drawing/2014/main" id="{48A08BDD-D56E-114E-A372-EF1BB834205B}"/>
              </a:ext>
            </a:extLst>
          </p:cNvPr>
          <p:cNvSpPr/>
          <p:nvPr/>
        </p:nvSpPr>
        <p:spPr>
          <a:xfrm>
            <a:off x="3723712" y="3945467"/>
            <a:ext cx="4507809" cy="999066"/>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3;p28">
            <a:extLst>
              <a:ext uri="{FF2B5EF4-FFF2-40B4-BE49-F238E27FC236}">
                <a16:creationId xmlns:a16="http://schemas.microsoft.com/office/drawing/2014/main" id="{29AF306A-8196-5D4E-92D4-785380DC2FA0}"/>
              </a:ext>
            </a:extLst>
          </p:cNvPr>
          <p:cNvSpPr txBox="1"/>
          <p:nvPr/>
        </p:nvSpPr>
        <p:spPr>
          <a:xfrm>
            <a:off x="3786793" y="3766146"/>
            <a:ext cx="4444728" cy="566700"/>
          </a:xfrm>
          <a:prstGeom prst="rect">
            <a:avLst/>
          </a:prstGeom>
          <a:noFill/>
          <a:ln>
            <a:noFill/>
          </a:ln>
        </p:spPr>
        <p:txBody>
          <a:bodyPr spcFirstLastPara="1" wrap="square" lIns="91425" tIns="91425" rIns="91425" bIns="91425" anchor="t" anchorCtr="0">
            <a:noAutofit/>
          </a:bodyPr>
          <a:lstStyle/>
          <a:p>
            <a:endParaRPr lang="en-US" sz="1200"/>
          </a:p>
          <a:p>
            <a:pPr marL="228600" indent="-228600">
              <a:buAutoNum type="arabicPeriod"/>
            </a:pPr>
            <a:r>
              <a:rPr lang="en-US" sz="1200" b="1">
                <a:latin typeface="Roboto" panose="02000000000000000000" pitchFamily="2" charset="0"/>
                <a:ea typeface="Roboto" panose="02000000000000000000" pitchFamily="2" charset="0"/>
              </a:rPr>
              <a:t>REGEX: </a:t>
            </a:r>
            <a:r>
              <a:rPr lang="en-US" sz="1200">
                <a:latin typeface="Roboto" panose="02000000000000000000" pitchFamily="2" charset="0"/>
                <a:ea typeface="Roboto" panose="02000000000000000000" pitchFamily="2" charset="0"/>
              </a:rPr>
              <a:t>Tweet text data includes </a:t>
            </a:r>
            <a:r>
              <a:rPr lang="en-US" sz="1200" i="1">
                <a:solidFill>
                  <a:schemeClr val="accent1"/>
                </a:solidFill>
                <a:latin typeface="Roboto" panose="02000000000000000000" pitchFamily="2" charset="0"/>
                <a:ea typeface="Roboto" panose="02000000000000000000" pitchFamily="2" charset="0"/>
              </a:rPr>
              <a:t>emoji, hashtag, numbers, links and </a:t>
            </a:r>
            <a:r>
              <a:rPr lang="en-US" sz="1200" i="1" err="1">
                <a:solidFill>
                  <a:schemeClr val="accent1"/>
                </a:solidFill>
                <a:latin typeface="Roboto" panose="02000000000000000000" pitchFamily="2" charset="0"/>
                <a:ea typeface="Roboto" panose="02000000000000000000" pitchFamily="2" charset="0"/>
              </a:rPr>
              <a:t>etc</a:t>
            </a:r>
            <a:r>
              <a:rPr lang="en-US" sz="1200" i="1">
                <a:solidFill>
                  <a:schemeClr val="accent1"/>
                </a:solidFill>
                <a:latin typeface="Roboto" panose="02000000000000000000" pitchFamily="2" charset="0"/>
                <a:ea typeface="Roboto" panose="02000000000000000000" pitchFamily="2" charset="0"/>
              </a:rPr>
              <a:t> </a:t>
            </a:r>
            <a:r>
              <a:rPr lang="en-US" sz="1200">
                <a:latin typeface="Roboto" panose="02000000000000000000" pitchFamily="2" charset="0"/>
                <a:ea typeface="Roboto" panose="02000000000000000000" pitchFamily="2" charset="0"/>
              </a:rPr>
              <a:t>so REGEX is used to clean up each text </a:t>
            </a:r>
          </a:p>
          <a:p>
            <a:pPr marL="228600" indent="-228600">
              <a:buFont typeface="Arial"/>
              <a:buAutoNum type="arabicPeriod"/>
            </a:pPr>
            <a:r>
              <a:rPr lang="en-US" sz="1200" b="1">
                <a:latin typeface="Roboto" panose="02000000000000000000" pitchFamily="2" charset="0"/>
                <a:ea typeface="Roboto" panose="02000000000000000000" pitchFamily="2" charset="0"/>
              </a:rPr>
              <a:t>NLTK:</a:t>
            </a:r>
            <a:r>
              <a:rPr lang="en-US" sz="1200">
                <a:latin typeface="Roboto" panose="02000000000000000000" pitchFamily="2" charset="0"/>
                <a:ea typeface="Roboto" panose="02000000000000000000" pitchFamily="2" charset="0"/>
              </a:rPr>
              <a:t> NLTK tokenizing by word was used to extract more meaningful and logical words from cleaned tweet texts</a:t>
            </a:r>
          </a:p>
        </p:txBody>
      </p:sp>
    </p:spTree>
    <p:extLst>
      <p:ext uri="{BB962C8B-B14F-4D97-AF65-F5344CB8AC3E}">
        <p14:creationId xmlns:p14="http://schemas.microsoft.com/office/powerpoint/2010/main" val="1124440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B508-33B3-FB40-8343-FB30C0D2D3D3}"/>
              </a:ext>
            </a:extLst>
          </p:cNvPr>
          <p:cNvSpPr>
            <a:spLocks noGrp="1"/>
          </p:cNvSpPr>
          <p:nvPr>
            <p:ph type="title"/>
          </p:nvPr>
        </p:nvSpPr>
        <p:spPr/>
        <p:txBody>
          <a:bodyPr/>
          <a:lstStyle/>
          <a:p>
            <a:r>
              <a:rPr lang="en-US"/>
              <a:t>Data Preparation: Data Cleanup Continued</a:t>
            </a:r>
          </a:p>
        </p:txBody>
      </p:sp>
      <p:sp>
        <p:nvSpPr>
          <p:cNvPr id="3" name="Slide Number Placeholder 2">
            <a:extLst>
              <a:ext uri="{FF2B5EF4-FFF2-40B4-BE49-F238E27FC236}">
                <a16:creationId xmlns:a16="http://schemas.microsoft.com/office/drawing/2014/main" id="{C47D756D-9677-574A-8E5F-494AF8E51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6" descr="Timeline&#10;&#10;Description automatically generated with low confidence">
            <a:extLst>
              <a:ext uri="{FF2B5EF4-FFF2-40B4-BE49-F238E27FC236}">
                <a16:creationId xmlns:a16="http://schemas.microsoft.com/office/drawing/2014/main" id="{8B714AAA-A008-4D84-B3A3-C2D746E1E8FD}"/>
              </a:ext>
            </a:extLst>
          </p:cNvPr>
          <p:cNvPicPr>
            <a:picLocks noChangeAspect="1"/>
          </p:cNvPicPr>
          <p:nvPr/>
        </p:nvPicPr>
        <p:blipFill>
          <a:blip r:embed="rId2"/>
          <a:stretch>
            <a:fillRect/>
          </a:stretch>
        </p:blipFill>
        <p:spPr>
          <a:xfrm>
            <a:off x="68855" y="1156374"/>
            <a:ext cx="5809874" cy="3129992"/>
          </a:xfrm>
          <a:prstGeom prst="rect">
            <a:avLst/>
          </a:prstGeom>
        </p:spPr>
      </p:pic>
      <p:grpSp>
        <p:nvGrpSpPr>
          <p:cNvPr id="5" name="Group 4">
            <a:extLst>
              <a:ext uri="{FF2B5EF4-FFF2-40B4-BE49-F238E27FC236}">
                <a16:creationId xmlns:a16="http://schemas.microsoft.com/office/drawing/2014/main" id="{4D41DC5A-96BC-3446-B229-BAF7606F2949}"/>
              </a:ext>
            </a:extLst>
          </p:cNvPr>
          <p:cNvGrpSpPr/>
          <p:nvPr/>
        </p:nvGrpSpPr>
        <p:grpSpPr>
          <a:xfrm>
            <a:off x="5752808" y="1387170"/>
            <a:ext cx="3214458" cy="761959"/>
            <a:chOff x="5752808" y="1387170"/>
            <a:chExt cx="3214458" cy="761959"/>
          </a:xfrm>
        </p:grpSpPr>
        <p:sp>
          <p:nvSpPr>
            <p:cNvPr id="9" name="Google Shape;833;p28">
              <a:extLst>
                <a:ext uri="{FF2B5EF4-FFF2-40B4-BE49-F238E27FC236}">
                  <a16:creationId xmlns:a16="http://schemas.microsoft.com/office/drawing/2014/main" id="{614FED0F-F0D3-1641-9C4A-269AE4EE4980}"/>
                </a:ext>
              </a:extLst>
            </p:cNvPr>
            <p:cNvSpPr txBox="1"/>
            <p:nvPr/>
          </p:nvSpPr>
          <p:spPr>
            <a:xfrm>
              <a:off x="6437184" y="1582429"/>
              <a:ext cx="2414823" cy="566700"/>
            </a:xfrm>
            <a:prstGeom prst="rect">
              <a:avLst/>
            </a:prstGeom>
            <a:noFill/>
            <a:ln>
              <a:noFill/>
            </a:ln>
          </p:spPr>
          <p:txBody>
            <a:bodyPr spcFirstLastPara="1" wrap="square" lIns="91425" tIns="91425" rIns="91425" bIns="91425" anchor="t" anchorCtr="0">
              <a:noAutofit/>
            </a:bodyPr>
            <a:lstStyle/>
            <a:p>
              <a:endParaRPr lang="en-US" sz="1200"/>
            </a:p>
            <a:p>
              <a:r>
                <a:rPr lang="en-US" sz="1200"/>
                <a:t>Removing unused columns and filling </a:t>
              </a:r>
              <a:r>
                <a:rPr lang="en-US" sz="1200" err="1"/>
                <a:t>NaNs</a:t>
              </a:r>
              <a:r>
                <a:rPr lang="en-US" sz="1200"/>
                <a:t> as NULL – MySQL </a:t>
              </a:r>
              <a:r>
                <a:rPr lang="en-US" sz="1200">
                  <a:latin typeface="Roboto"/>
                </a:rPr>
                <a:t>Workbench</a:t>
              </a:r>
              <a:r>
                <a:rPr lang="en-US" sz="1200"/>
                <a:t> recognizes NULL instead of empty string</a:t>
              </a:r>
            </a:p>
          </p:txBody>
        </p:sp>
        <p:sp>
          <p:nvSpPr>
            <p:cNvPr id="10" name="Google Shape;834;p28">
              <a:extLst>
                <a:ext uri="{FF2B5EF4-FFF2-40B4-BE49-F238E27FC236}">
                  <a16:creationId xmlns:a16="http://schemas.microsoft.com/office/drawing/2014/main" id="{5D7BA055-02F4-3743-BFAB-C426248661C4}"/>
                </a:ext>
              </a:extLst>
            </p:cNvPr>
            <p:cNvSpPr txBox="1"/>
            <p:nvPr/>
          </p:nvSpPr>
          <p:spPr>
            <a:xfrm>
              <a:off x="6437183" y="1387170"/>
              <a:ext cx="2530083"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Data Preparation For MySQL Workbench Import</a:t>
              </a:r>
              <a:endParaRPr sz="1800" b="1">
                <a:solidFill>
                  <a:schemeClr val="accent1"/>
                </a:solidFill>
                <a:latin typeface="Fira Sans Extra Condensed"/>
                <a:ea typeface="Fira Sans Extra Condensed"/>
                <a:cs typeface="Fira Sans Extra Condensed"/>
                <a:sym typeface="Fira Sans Extra Condensed"/>
              </a:endParaRPr>
            </a:p>
          </p:txBody>
        </p:sp>
        <p:cxnSp>
          <p:nvCxnSpPr>
            <p:cNvPr id="11" name="Google Shape;835;p28">
              <a:extLst>
                <a:ext uri="{FF2B5EF4-FFF2-40B4-BE49-F238E27FC236}">
                  <a16:creationId xmlns:a16="http://schemas.microsoft.com/office/drawing/2014/main" id="{D11E8706-E79B-7D41-85FD-BFCECD85F602}"/>
                </a:ext>
              </a:extLst>
            </p:cNvPr>
            <p:cNvCxnSpPr>
              <a:cxnSpLocks/>
              <a:stCxn id="10" idx="1"/>
            </p:cNvCxnSpPr>
            <p:nvPr/>
          </p:nvCxnSpPr>
          <p:spPr>
            <a:xfrm flipH="1">
              <a:off x="5752808" y="1491420"/>
              <a:ext cx="684375" cy="0"/>
            </a:xfrm>
            <a:prstGeom prst="straightConnector1">
              <a:avLst/>
            </a:prstGeom>
            <a:noFill/>
            <a:ln w="19050" cap="flat" cmpd="sng">
              <a:solidFill>
                <a:schemeClr val="accent1"/>
              </a:solidFill>
              <a:prstDash val="solid"/>
              <a:round/>
              <a:headEnd type="triangle" w="med" len="med"/>
              <a:tailEnd type="none" w="med" len="med"/>
            </a:ln>
          </p:spPr>
        </p:cxnSp>
      </p:grpSp>
      <p:pic>
        <p:nvPicPr>
          <p:cNvPr id="1026" name="Picture 2" descr="How to Import CSV to MySQL Workbench - Ubiq BI">
            <a:extLst>
              <a:ext uri="{FF2B5EF4-FFF2-40B4-BE49-F238E27FC236}">
                <a16:creationId xmlns:a16="http://schemas.microsoft.com/office/drawing/2014/main" id="{8FCF2F08-A08B-D942-AEF8-34E2F5CD3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733" y="2721369"/>
            <a:ext cx="2243667" cy="132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BAD3-A278-CE4F-80AA-F2067DBEC486}"/>
              </a:ext>
            </a:extLst>
          </p:cNvPr>
          <p:cNvSpPr>
            <a:spLocks noGrp="1"/>
          </p:cNvSpPr>
          <p:nvPr>
            <p:ph type="title"/>
          </p:nvPr>
        </p:nvSpPr>
        <p:spPr/>
        <p:txBody>
          <a:bodyPr/>
          <a:lstStyle/>
          <a:p>
            <a:r>
              <a:rPr lang="en-US"/>
              <a:t>Data Preparation: </a:t>
            </a:r>
            <a:r>
              <a:rPr lang="en-US" err="1"/>
              <a:t>OpenRefine</a:t>
            </a:r>
            <a:endParaRPr lang="en-US"/>
          </a:p>
        </p:txBody>
      </p:sp>
      <p:sp>
        <p:nvSpPr>
          <p:cNvPr id="3" name="Slide Number Placeholder 2">
            <a:extLst>
              <a:ext uri="{FF2B5EF4-FFF2-40B4-BE49-F238E27FC236}">
                <a16:creationId xmlns:a16="http://schemas.microsoft.com/office/drawing/2014/main" id="{E0C00D13-C7C6-3A42-AD3B-B9927DEB5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dirty="0" smtClean="0"/>
              <a:t>17</a:t>
            </a:fld>
            <a:endParaRPr lang="en"/>
          </a:p>
        </p:txBody>
      </p:sp>
      <p:pic>
        <p:nvPicPr>
          <p:cNvPr id="7" name="Picture 6">
            <a:extLst>
              <a:ext uri="{FF2B5EF4-FFF2-40B4-BE49-F238E27FC236}">
                <a16:creationId xmlns:a16="http://schemas.microsoft.com/office/drawing/2014/main" id="{EBFEA6BC-34C8-D84F-9DF2-5DF9AE9D911D}"/>
              </a:ext>
            </a:extLst>
          </p:cNvPr>
          <p:cNvPicPr>
            <a:picLocks noChangeAspect="1"/>
          </p:cNvPicPr>
          <p:nvPr/>
        </p:nvPicPr>
        <p:blipFill rotWithShape="1">
          <a:blip r:embed="rId3"/>
          <a:srcRect r="77856" b="16880"/>
          <a:stretch/>
        </p:blipFill>
        <p:spPr>
          <a:xfrm>
            <a:off x="0" y="938319"/>
            <a:ext cx="1675008" cy="3724898"/>
          </a:xfrm>
          <a:prstGeom prst="rect">
            <a:avLst/>
          </a:prstGeom>
        </p:spPr>
      </p:pic>
      <p:pic>
        <p:nvPicPr>
          <p:cNvPr id="5" name="Picture 4">
            <a:extLst>
              <a:ext uri="{FF2B5EF4-FFF2-40B4-BE49-F238E27FC236}">
                <a16:creationId xmlns:a16="http://schemas.microsoft.com/office/drawing/2014/main" id="{64D9B920-BD7F-E74E-A256-481AFCC8A288}"/>
              </a:ext>
            </a:extLst>
          </p:cNvPr>
          <p:cNvPicPr>
            <a:picLocks noChangeAspect="1"/>
          </p:cNvPicPr>
          <p:nvPr/>
        </p:nvPicPr>
        <p:blipFill rotWithShape="1">
          <a:blip r:embed="rId4"/>
          <a:srcRect l="2658" t="7980" r="22427" b="11111"/>
          <a:stretch/>
        </p:blipFill>
        <p:spPr>
          <a:xfrm>
            <a:off x="1490871" y="983100"/>
            <a:ext cx="4373469" cy="2881970"/>
          </a:xfrm>
          <a:prstGeom prst="rect">
            <a:avLst/>
          </a:prstGeom>
        </p:spPr>
      </p:pic>
      <p:grpSp>
        <p:nvGrpSpPr>
          <p:cNvPr id="13" name="Group 12">
            <a:extLst>
              <a:ext uri="{FF2B5EF4-FFF2-40B4-BE49-F238E27FC236}">
                <a16:creationId xmlns:a16="http://schemas.microsoft.com/office/drawing/2014/main" id="{E071C809-CBD9-5449-8716-2F9EB0770F7E}"/>
              </a:ext>
            </a:extLst>
          </p:cNvPr>
          <p:cNvGrpSpPr/>
          <p:nvPr/>
        </p:nvGrpSpPr>
        <p:grpSpPr>
          <a:xfrm>
            <a:off x="5864340" y="1174820"/>
            <a:ext cx="2882468" cy="761959"/>
            <a:chOff x="6084798" y="1387170"/>
            <a:chExt cx="2882468" cy="761959"/>
          </a:xfrm>
        </p:grpSpPr>
        <p:sp>
          <p:nvSpPr>
            <p:cNvPr id="14" name="Google Shape;833;p28">
              <a:extLst>
                <a:ext uri="{FF2B5EF4-FFF2-40B4-BE49-F238E27FC236}">
                  <a16:creationId xmlns:a16="http://schemas.microsoft.com/office/drawing/2014/main" id="{3079406D-1207-1146-8E53-00A568E927AE}"/>
                </a:ext>
              </a:extLst>
            </p:cNvPr>
            <p:cNvSpPr txBox="1"/>
            <p:nvPr/>
          </p:nvSpPr>
          <p:spPr>
            <a:xfrm>
              <a:off x="6437184" y="1582429"/>
              <a:ext cx="2414823" cy="566700"/>
            </a:xfrm>
            <a:prstGeom prst="rect">
              <a:avLst/>
            </a:prstGeom>
            <a:noFill/>
            <a:ln>
              <a:noFill/>
            </a:ln>
          </p:spPr>
          <p:txBody>
            <a:bodyPr spcFirstLastPara="1" wrap="square" lIns="91425" tIns="91425" rIns="91425" bIns="91425" anchor="t" anchorCtr="0">
              <a:noAutofit/>
            </a:bodyPr>
            <a:lstStyle/>
            <a:p>
              <a:endParaRPr lang="en-US" sz="1200">
                <a:latin typeface="Roboto"/>
              </a:endParaRPr>
            </a:p>
            <a:p>
              <a:r>
                <a:rPr lang="en-US" sz="1200">
                  <a:latin typeface="Roboto"/>
                </a:rPr>
                <a:t>Tweets’ location is not structured so cleaning up the users’ various input on location required heavy clustering that involved:</a:t>
              </a:r>
            </a:p>
            <a:p>
              <a:pPr marL="171450" indent="-171450">
                <a:buFont typeface="Arial" panose="020B0604020202020204" pitchFamily="34" charset="0"/>
                <a:buChar char="•"/>
              </a:pPr>
              <a:r>
                <a:rPr lang="en-US" sz="1200">
                  <a:latin typeface="Roboto"/>
                </a:rPr>
                <a:t>Key Collision Methods</a:t>
              </a:r>
            </a:p>
            <a:p>
              <a:pPr marL="171450" indent="-171450">
                <a:buFont typeface="Arial" panose="020B0604020202020204" pitchFamily="34" charset="0"/>
                <a:buChar char="•"/>
              </a:pPr>
              <a:r>
                <a:rPr lang="en-US" sz="1200">
                  <a:latin typeface="Roboto"/>
                </a:rPr>
                <a:t>Nearest Neighbor Methods</a:t>
              </a:r>
            </a:p>
            <a:p>
              <a:pPr marL="171450" indent="-171450">
                <a:buFont typeface="Arial" panose="020B0604020202020204" pitchFamily="34" charset="0"/>
                <a:buChar char="•"/>
              </a:pPr>
              <a:r>
                <a:rPr lang="en-US" sz="1200">
                  <a:latin typeface="Roboto"/>
                </a:rPr>
                <a:t>Fingerprinting</a:t>
              </a:r>
            </a:p>
            <a:p>
              <a:pPr marL="171450" indent="-171450">
                <a:buFont typeface="Arial" panose="020B0604020202020204" pitchFamily="34" charset="0"/>
                <a:buChar char="•"/>
              </a:pPr>
              <a:r>
                <a:rPr lang="en-US" sz="1200">
                  <a:latin typeface="Roboto"/>
                </a:rPr>
                <a:t>N-Gram Fingerprint</a:t>
              </a:r>
            </a:p>
            <a:p>
              <a:pPr marL="171450" indent="-171450">
                <a:buFont typeface="Arial" panose="020B0604020202020204" pitchFamily="34" charset="0"/>
                <a:buChar char="•"/>
              </a:pPr>
              <a:r>
                <a:rPr lang="en-US" sz="1200">
                  <a:latin typeface="Roboto"/>
                </a:rPr>
                <a:t>Phonetic Fingerprint (</a:t>
              </a:r>
              <a:r>
                <a:rPr lang="en-US" sz="1200" b="1">
                  <a:latin typeface="Roboto"/>
                </a:rPr>
                <a:t>metaphone3</a:t>
              </a:r>
              <a:r>
                <a:rPr lang="en-US" sz="1200">
                  <a:latin typeface="Roboto"/>
                </a:rPr>
                <a:t> was the most effective in finding and clustering data that was not appropriate as location) </a:t>
              </a:r>
            </a:p>
            <a:p>
              <a:pPr marL="171450" indent="-171450">
                <a:buFont typeface="Arial" panose="020B0604020202020204" pitchFamily="34" charset="0"/>
                <a:buChar char="•"/>
              </a:pPr>
              <a:endParaRPr lang="en-US" sz="1200">
                <a:latin typeface="Roboto"/>
              </a:endParaRPr>
            </a:p>
            <a:p>
              <a:pPr marL="171450" indent="-171450">
                <a:buFont typeface="Arial" panose="020B0604020202020204" pitchFamily="34" charset="0"/>
                <a:buChar char="•"/>
              </a:pPr>
              <a:r>
                <a:rPr lang="en-US" sz="1200">
                  <a:latin typeface="Roboto"/>
                </a:rPr>
                <a:t>For data that was not classified as location, “  ” was assigned.</a:t>
              </a:r>
            </a:p>
          </p:txBody>
        </p:sp>
        <p:sp>
          <p:nvSpPr>
            <p:cNvPr id="15" name="Google Shape;834;p28">
              <a:extLst>
                <a:ext uri="{FF2B5EF4-FFF2-40B4-BE49-F238E27FC236}">
                  <a16:creationId xmlns:a16="http://schemas.microsoft.com/office/drawing/2014/main" id="{ED6004B6-47C5-4F45-BF50-3AF8F49D3025}"/>
                </a:ext>
              </a:extLst>
            </p:cNvPr>
            <p:cNvSpPr txBox="1"/>
            <p:nvPr/>
          </p:nvSpPr>
          <p:spPr>
            <a:xfrm>
              <a:off x="6437183" y="1387170"/>
              <a:ext cx="2530083"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Clustering On Location Data From Tweets</a:t>
              </a:r>
              <a:endParaRPr sz="1800" b="1">
                <a:solidFill>
                  <a:schemeClr val="accent1"/>
                </a:solidFill>
                <a:latin typeface="Fira Sans Extra Condensed"/>
                <a:ea typeface="Fira Sans Extra Condensed"/>
                <a:cs typeface="Fira Sans Extra Condensed"/>
                <a:sym typeface="Fira Sans Extra Condensed"/>
              </a:endParaRPr>
            </a:p>
          </p:txBody>
        </p:sp>
        <p:cxnSp>
          <p:nvCxnSpPr>
            <p:cNvPr id="16" name="Google Shape;835;p28">
              <a:extLst>
                <a:ext uri="{FF2B5EF4-FFF2-40B4-BE49-F238E27FC236}">
                  <a16:creationId xmlns:a16="http://schemas.microsoft.com/office/drawing/2014/main" id="{E706C441-6212-434C-A098-99C5B920EACD}"/>
                </a:ext>
              </a:extLst>
            </p:cNvPr>
            <p:cNvCxnSpPr>
              <a:cxnSpLocks/>
              <a:stCxn id="15" idx="1"/>
            </p:cNvCxnSpPr>
            <p:nvPr/>
          </p:nvCxnSpPr>
          <p:spPr>
            <a:xfrm flipH="1">
              <a:off x="6084798" y="1491420"/>
              <a:ext cx="352385" cy="0"/>
            </a:xfrm>
            <a:prstGeom prst="straightConnector1">
              <a:avLst/>
            </a:prstGeom>
            <a:noFill/>
            <a:ln w="19050" cap="flat" cmpd="sng">
              <a:solidFill>
                <a:schemeClr val="accent1"/>
              </a:solidFill>
              <a:prstDash val="solid"/>
              <a:round/>
              <a:headEnd type="triangle" w="med" len="med"/>
              <a:tailEnd type="none" w="med" len="med"/>
            </a:ln>
          </p:spPr>
        </p:cxnSp>
      </p:grpSp>
      <p:pic>
        <p:nvPicPr>
          <p:cNvPr id="18" name="Picture 17" descr="Graphical user interface, application&#10;&#10;Description automatically generated">
            <a:extLst>
              <a:ext uri="{FF2B5EF4-FFF2-40B4-BE49-F238E27FC236}">
                <a16:creationId xmlns:a16="http://schemas.microsoft.com/office/drawing/2014/main" id="{4445530A-A57C-8C4F-B624-588C4384CA07}"/>
              </a:ext>
            </a:extLst>
          </p:cNvPr>
          <p:cNvPicPr>
            <a:picLocks noChangeAspect="1"/>
          </p:cNvPicPr>
          <p:nvPr/>
        </p:nvPicPr>
        <p:blipFill rotWithShape="1">
          <a:blip r:embed="rId5"/>
          <a:srcRect l="3171" t="11204" r="23798" b="39289"/>
          <a:stretch/>
        </p:blipFill>
        <p:spPr>
          <a:xfrm>
            <a:off x="1486328" y="3433026"/>
            <a:ext cx="4373469" cy="1710474"/>
          </a:xfrm>
          <a:prstGeom prst="rect">
            <a:avLst/>
          </a:prstGeom>
        </p:spPr>
      </p:pic>
    </p:spTree>
    <p:extLst>
      <p:ext uri="{BB962C8B-B14F-4D97-AF65-F5344CB8AC3E}">
        <p14:creationId xmlns:p14="http://schemas.microsoft.com/office/powerpoint/2010/main" val="4108049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E138FFBA-91C7-4261-AF25-8698D950CDE2}"/>
              </a:ext>
            </a:extLst>
          </p:cNvPr>
          <p:cNvPicPr>
            <a:picLocks noChangeAspect="1"/>
          </p:cNvPicPr>
          <p:nvPr/>
        </p:nvPicPr>
        <p:blipFill>
          <a:blip r:embed="rId3"/>
          <a:stretch>
            <a:fillRect/>
          </a:stretch>
        </p:blipFill>
        <p:spPr>
          <a:xfrm>
            <a:off x="51759" y="410148"/>
            <a:ext cx="5963321" cy="3203422"/>
          </a:xfrm>
          <a:prstGeom prst="rect">
            <a:avLst/>
          </a:prstGeom>
        </p:spPr>
      </p:pic>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Cloud Data Storage: GCP</a:t>
            </a:r>
            <a:endParaRPr lang="en-US" b="0"/>
          </a:p>
        </p:txBody>
      </p:sp>
      <p:sp>
        <p:nvSpPr>
          <p:cNvPr id="3" name="Slide Number Placeholder 2">
            <a:extLst>
              <a:ext uri="{FF2B5EF4-FFF2-40B4-BE49-F238E27FC236}">
                <a16:creationId xmlns:a16="http://schemas.microsoft.com/office/drawing/2014/main" id="{4950CEA2-A825-0441-A240-AD035FBBCE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9" name="Google Shape;1353;p39">
            <a:extLst>
              <a:ext uri="{FF2B5EF4-FFF2-40B4-BE49-F238E27FC236}">
                <a16:creationId xmlns:a16="http://schemas.microsoft.com/office/drawing/2014/main" id="{09E086EB-BDCE-6440-876C-B158CF9B2D62}"/>
              </a:ext>
            </a:extLst>
          </p:cNvPr>
          <p:cNvSpPr/>
          <p:nvPr/>
        </p:nvSpPr>
        <p:spPr>
          <a:xfrm>
            <a:off x="93960" y="3975789"/>
            <a:ext cx="4039263" cy="1016564"/>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6;p39">
            <a:extLst>
              <a:ext uri="{FF2B5EF4-FFF2-40B4-BE49-F238E27FC236}">
                <a16:creationId xmlns:a16="http://schemas.microsoft.com/office/drawing/2014/main" id="{BF68C1B4-21C4-824F-B36F-4D466C63DAFD}"/>
              </a:ext>
            </a:extLst>
          </p:cNvPr>
          <p:cNvSpPr txBox="1"/>
          <p:nvPr/>
        </p:nvSpPr>
        <p:spPr>
          <a:xfrm>
            <a:off x="164096" y="4158582"/>
            <a:ext cx="3937442" cy="757837"/>
          </a:xfrm>
          <a:prstGeom prst="rect">
            <a:avLst/>
          </a:prstGeom>
          <a:noFill/>
          <a:ln>
            <a:noFill/>
          </a:ln>
        </p:spPr>
        <p:txBody>
          <a:bodyPr spcFirstLastPara="1" wrap="square" lIns="91425" tIns="91425" rIns="91425" bIns="91425" anchor="ctr" anchorCtr="0">
            <a:noAutofit/>
          </a:bodyPr>
          <a:lstStyle/>
          <a:p>
            <a:pPr marL="171450" indent="-171450">
              <a:buChar char="•"/>
            </a:pPr>
            <a:r>
              <a:rPr lang="en-GB" sz="1100">
                <a:latin typeface="Roboto"/>
                <a:ea typeface="Roboto"/>
                <a:sym typeface="Roboto"/>
              </a:rPr>
              <a:t>To allow multiple remote collaborators, database is stored in the cloud, as provided by Google Cloud Platform</a:t>
            </a:r>
            <a:endParaRPr lang="en-US">
              <a:ea typeface="Roboto"/>
            </a:endParaRPr>
          </a:p>
          <a:p>
            <a:pPr marL="171450" indent="-171450">
              <a:buChar char="•"/>
            </a:pPr>
            <a:r>
              <a:rPr lang="en-GB" sz="1100">
                <a:latin typeface="Roboto"/>
                <a:ea typeface="Roboto"/>
              </a:rPr>
              <a:t>Raw Data is stored on GCP bucket (typo on bucket name)</a:t>
            </a:r>
          </a:p>
          <a:p>
            <a:pPr marL="171450" indent="-171450">
              <a:buChar char="•"/>
            </a:pPr>
            <a:r>
              <a:rPr lang="en-GB" sz="1100">
                <a:latin typeface="Roboto"/>
                <a:ea typeface="Roboto"/>
              </a:rPr>
              <a:t>MySQL Workbench was chosen as GUI tool</a:t>
            </a:r>
          </a:p>
        </p:txBody>
      </p:sp>
      <p:pic>
        <p:nvPicPr>
          <p:cNvPr id="7" name="Picture 10" descr="Graphical user interface&#10;&#10;Description automatically generated">
            <a:extLst>
              <a:ext uri="{FF2B5EF4-FFF2-40B4-BE49-F238E27FC236}">
                <a16:creationId xmlns:a16="http://schemas.microsoft.com/office/drawing/2014/main" id="{6AD2E205-8A61-496F-A3EB-F23CDDE9447D}"/>
              </a:ext>
            </a:extLst>
          </p:cNvPr>
          <p:cNvPicPr>
            <a:picLocks noChangeAspect="1"/>
          </p:cNvPicPr>
          <p:nvPr/>
        </p:nvPicPr>
        <p:blipFill>
          <a:blip r:embed="rId4"/>
          <a:stretch>
            <a:fillRect/>
          </a:stretch>
        </p:blipFill>
        <p:spPr>
          <a:xfrm>
            <a:off x="4182090" y="2356393"/>
            <a:ext cx="3185652" cy="2698277"/>
          </a:xfrm>
          <a:prstGeom prst="rect">
            <a:avLst/>
          </a:prstGeom>
        </p:spPr>
      </p:pic>
      <p:sp>
        <p:nvSpPr>
          <p:cNvPr id="8" name="Google Shape;1350;p39">
            <a:extLst>
              <a:ext uri="{FF2B5EF4-FFF2-40B4-BE49-F238E27FC236}">
                <a16:creationId xmlns:a16="http://schemas.microsoft.com/office/drawing/2014/main" id="{9D3DA63F-582B-604E-94A0-7E36FB769302}"/>
              </a:ext>
            </a:extLst>
          </p:cNvPr>
          <p:cNvSpPr/>
          <p:nvPr/>
        </p:nvSpPr>
        <p:spPr>
          <a:xfrm>
            <a:off x="130844" y="3683898"/>
            <a:ext cx="2499900" cy="426000"/>
          </a:xfrm>
          <a:prstGeom prst="rect">
            <a:avLst/>
          </a:prstGeom>
          <a:solidFill>
            <a:schemeClr val="accent1"/>
          </a:solidFill>
          <a:ln>
            <a:noFill/>
          </a:ln>
        </p:spPr>
        <p:txBody>
          <a:bodyPr spcFirstLastPara="1" wrap="square" lIns="91425" tIns="91425" rIns="91425" bIns="91425" anchor="ctr" anchorCtr="0">
            <a:noAutofit/>
          </a:bodyPr>
          <a:lstStyle/>
          <a:p>
            <a:pPr algn="ctr"/>
            <a:r>
              <a:rPr lang="en-GB" sz="1600" b="1">
                <a:solidFill>
                  <a:schemeClr val="lt1"/>
                </a:solidFill>
                <a:latin typeface="Fira Sans Extra Condensed"/>
                <a:sym typeface="Fira Sans Extra Condensed"/>
              </a:rPr>
              <a:t>MySQL Instance on GCP</a:t>
            </a:r>
            <a:endParaRPr lang="en-US"/>
          </a:p>
        </p:txBody>
      </p:sp>
      <p:pic>
        <p:nvPicPr>
          <p:cNvPr id="12" name="Picture 12" descr="Table&#10;&#10;Description automatically generated">
            <a:extLst>
              <a:ext uri="{FF2B5EF4-FFF2-40B4-BE49-F238E27FC236}">
                <a16:creationId xmlns:a16="http://schemas.microsoft.com/office/drawing/2014/main" id="{1B5EFF74-EB0A-4873-85DC-1FD500B359D2}"/>
              </a:ext>
            </a:extLst>
          </p:cNvPr>
          <p:cNvPicPr>
            <a:picLocks noChangeAspect="1"/>
          </p:cNvPicPr>
          <p:nvPr/>
        </p:nvPicPr>
        <p:blipFill>
          <a:blip r:embed="rId5"/>
          <a:stretch>
            <a:fillRect/>
          </a:stretch>
        </p:blipFill>
        <p:spPr>
          <a:xfrm>
            <a:off x="5647711" y="949272"/>
            <a:ext cx="3443748" cy="2696500"/>
          </a:xfrm>
          <a:prstGeom prst="rect">
            <a:avLst/>
          </a:prstGeom>
        </p:spPr>
      </p:pic>
    </p:spTree>
    <p:extLst>
      <p:ext uri="{BB962C8B-B14F-4D97-AF65-F5344CB8AC3E}">
        <p14:creationId xmlns:p14="http://schemas.microsoft.com/office/powerpoint/2010/main" val="1576590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SQL: EER Model</a:t>
            </a:r>
          </a:p>
        </p:txBody>
      </p:sp>
      <p:sp>
        <p:nvSpPr>
          <p:cNvPr id="3" name="Slide Number Placeholder 2">
            <a:extLst>
              <a:ext uri="{FF2B5EF4-FFF2-40B4-BE49-F238E27FC236}">
                <a16:creationId xmlns:a16="http://schemas.microsoft.com/office/drawing/2014/main" id="{5FE989EB-39DA-7949-9911-395E5DF48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Google Shape;1350;p39">
            <a:extLst>
              <a:ext uri="{FF2B5EF4-FFF2-40B4-BE49-F238E27FC236}">
                <a16:creationId xmlns:a16="http://schemas.microsoft.com/office/drawing/2014/main" id="{DC3EBA3D-E30E-D249-AA62-460B98BD5C33}"/>
              </a:ext>
            </a:extLst>
          </p:cNvPr>
          <p:cNvSpPr/>
          <p:nvPr/>
        </p:nvSpPr>
        <p:spPr>
          <a:xfrm>
            <a:off x="397204" y="1000379"/>
            <a:ext cx="2499900" cy="42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Fira Sans Extra Condensed"/>
                <a:cs typeface="Fira Sans Extra Condensed"/>
                <a:sym typeface="Fira Sans Extra Condensed"/>
              </a:rPr>
              <a:t>OLTP</a:t>
            </a:r>
            <a:endParaRPr/>
          </a:p>
        </p:txBody>
      </p:sp>
      <p:sp>
        <p:nvSpPr>
          <p:cNvPr id="6" name="Google Shape;1353;p39">
            <a:extLst>
              <a:ext uri="{FF2B5EF4-FFF2-40B4-BE49-F238E27FC236}">
                <a16:creationId xmlns:a16="http://schemas.microsoft.com/office/drawing/2014/main" id="{997C6E5C-836E-D142-AEE8-1CD15F3DB973}"/>
              </a:ext>
            </a:extLst>
          </p:cNvPr>
          <p:cNvSpPr/>
          <p:nvPr/>
        </p:nvSpPr>
        <p:spPr>
          <a:xfrm>
            <a:off x="397192" y="1568803"/>
            <a:ext cx="2499900" cy="3164297"/>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56;p39">
            <a:extLst>
              <a:ext uri="{FF2B5EF4-FFF2-40B4-BE49-F238E27FC236}">
                <a16:creationId xmlns:a16="http://schemas.microsoft.com/office/drawing/2014/main" id="{D3FFD0E1-E6F8-C542-A2CC-1D517D15349E}"/>
              </a:ext>
            </a:extLst>
          </p:cNvPr>
          <p:cNvSpPr txBox="1"/>
          <p:nvPr/>
        </p:nvSpPr>
        <p:spPr>
          <a:xfrm>
            <a:off x="545679" y="1627153"/>
            <a:ext cx="2149200" cy="3036063"/>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GB" sz="1100">
                <a:latin typeface="Roboto"/>
                <a:ea typeface="Roboto"/>
                <a:cs typeface="Roboto"/>
                <a:sym typeface="Roboto"/>
              </a:rPr>
              <a:t>There are 8 tables in the database</a:t>
            </a:r>
            <a:endParaRPr lang="en-GB" sz="1100">
              <a:latin typeface="Roboto"/>
              <a:ea typeface="Roboto"/>
              <a:cs typeface="Roboto"/>
            </a:endParaRPr>
          </a:p>
          <a:p>
            <a:pPr marL="171450" indent="-171450">
              <a:buFont typeface="Arial" panose="020B0604020202020204" pitchFamily="34" charset="0"/>
              <a:buChar char="•"/>
            </a:pPr>
            <a:r>
              <a:rPr lang="ja-JP" altLang="en-GB" sz="1100">
                <a:latin typeface="Roboto"/>
                <a:ea typeface="Roboto"/>
                <a:cs typeface="Roboto"/>
              </a:rPr>
              <a:t>After data collection and processing, import our data into MySQL Workbench and</a:t>
            </a:r>
            <a:r>
              <a:rPr lang="en-GB" altLang="ja-JP" sz="1100">
                <a:latin typeface="Roboto"/>
                <a:ea typeface="Roboto"/>
                <a:cs typeface="Roboto"/>
              </a:rPr>
              <a:t> perform</a:t>
            </a:r>
            <a:r>
              <a:rPr lang="ja-JP" altLang="en-GB" sz="1100">
                <a:latin typeface="Roboto"/>
                <a:ea typeface="Roboto"/>
                <a:cs typeface="Roboto"/>
              </a:rPr>
              <a:t> reverse enginnering to create the schema </a:t>
            </a:r>
          </a:p>
          <a:p>
            <a:pPr marL="171450" indent="-171450">
              <a:buFont typeface="Arial" panose="020B0604020202020204" pitchFamily="34" charset="0"/>
              <a:buChar char="•"/>
            </a:pPr>
            <a:r>
              <a:rPr lang="ja-JP" altLang="en-GB" sz="1100">
                <a:latin typeface="Roboto"/>
                <a:ea typeface="Roboto"/>
                <a:cs typeface="Roboto"/>
              </a:rPr>
              <a:t>Define attribute</a:t>
            </a:r>
            <a:r>
              <a:rPr lang="en-US" altLang="ja-JP" sz="1100">
                <a:latin typeface="Roboto"/>
                <a:ea typeface="Roboto"/>
                <a:cs typeface="Roboto"/>
              </a:rPr>
              <a:t>s</a:t>
            </a:r>
            <a:r>
              <a:rPr lang="ja-JP" altLang="en-GB" sz="1100">
                <a:latin typeface="Roboto"/>
                <a:ea typeface="Roboto"/>
                <a:cs typeface="Roboto"/>
              </a:rPr>
              <a:t> with approriate data type</a:t>
            </a:r>
          </a:p>
          <a:p>
            <a:pPr marL="171450" indent="-171450">
              <a:buFont typeface="Arial" panose="020B0604020202020204" pitchFamily="34" charset="0"/>
              <a:buChar char="•"/>
            </a:pPr>
            <a:r>
              <a:rPr lang="en-US" altLang="ja-JP" sz="1100">
                <a:latin typeface="Roboto"/>
                <a:ea typeface="Roboto"/>
                <a:cs typeface="Roboto"/>
              </a:rPr>
              <a:t>F</a:t>
            </a:r>
            <a:r>
              <a:rPr lang="ja-JP" altLang="en-GB" sz="1100">
                <a:latin typeface="Roboto"/>
                <a:ea typeface="Roboto"/>
                <a:cs typeface="Roboto"/>
              </a:rPr>
              <a:t>ollow standard naming convention for tables and attributes</a:t>
            </a:r>
          </a:p>
          <a:p>
            <a:pPr marL="171450" indent="-171450">
              <a:buFont typeface="Arial" panose="020B0604020202020204" pitchFamily="34" charset="0"/>
              <a:buChar char="•"/>
            </a:pPr>
            <a:r>
              <a:rPr lang="en-GB" sz="1100">
                <a:latin typeface="Roboto"/>
                <a:ea typeface="Roboto"/>
                <a:cs typeface="Roboto"/>
                <a:sym typeface="Roboto"/>
              </a:rPr>
              <a:t>Each table contains its unique key as primary key </a:t>
            </a:r>
            <a:endParaRPr lang="en-GB" sz="1100">
              <a:latin typeface="Roboto"/>
              <a:ea typeface="Roboto"/>
              <a:cs typeface="Roboto"/>
            </a:endParaRPr>
          </a:p>
        </p:txBody>
      </p:sp>
      <p:pic>
        <p:nvPicPr>
          <p:cNvPr id="4" name="Picture 7" descr="Timeline&#10;&#10;Description automatically generated">
            <a:extLst>
              <a:ext uri="{FF2B5EF4-FFF2-40B4-BE49-F238E27FC236}">
                <a16:creationId xmlns:a16="http://schemas.microsoft.com/office/drawing/2014/main" id="{3924A493-0AFE-4BD9-BB95-43B367BF8042}"/>
              </a:ext>
            </a:extLst>
          </p:cNvPr>
          <p:cNvPicPr>
            <a:picLocks noChangeAspect="1"/>
          </p:cNvPicPr>
          <p:nvPr/>
        </p:nvPicPr>
        <p:blipFill rotWithShape="1">
          <a:blip r:embed="rId3"/>
          <a:srcRect t="31713" r="159" b="128"/>
          <a:stretch/>
        </p:blipFill>
        <p:spPr>
          <a:xfrm>
            <a:off x="3366178" y="902360"/>
            <a:ext cx="4946313" cy="4190439"/>
          </a:xfrm>
          <a:prstGeom prst="rect">
            <a:avLst/>
          </a:prstGeom>
        </p:spPr>
      </p:pic>
    </p:spTree>
    <p:extLst>
      <p:ext uri="{BB962C8B-B14F-4D97-AF65-F5344CB8AC3E}">
        <p14:creationId xmlns:p14="http://schemas.microsoft.com/office/powerpoint/2010/main" val="393042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7C4F-D7C3-0A40-A47B-BFA14D44E1FE}"/>
              </a:ext>
            </a:extLst>
          </p:cNvPr>
          <p:cNvSpPr>
            <a:spLocks noGrp="1"/>
          </p:cNvSpPr>
          <p:nvPr>
            <p:ph type="title"/>
          </p:nvPr>
        </p:nvSpPr>
        <p:spPr/>
        <p:txBody>
          <a:bodyPr/>
          <a:lstStyle/>
          <a:p>
            <a:r>
              <a:rPr lang="en-US"/>
              <a:t>Agenda</a:t>
            </a:r>
          </a:p>
        </p:txBody>
      </p:sp>
      <p:sp>
        <p:nvSpPr>
          <p:cNvPr id="3" name="Slide Number Placeholder 2">
            <a:extLst>
              <a:ext uri="{FF2B5EF4-FFF2-40B4-BE49-F238E27FC236}">
                <a16:creationId xmlns:a16="http://schemas.microsoft.com/office/drawing/2014/main" id="{77313D0F-A130-7645-A26B-366E1E4762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pSp>
        <p:nvGrpSpPr>
          <p:cNvPr id="58" name="Google Shape;649;p27">
            <a:extLst>
              <a:ext uri="{FF2B5EF4-FFF2-40B4-BE49-F238E27FC236}">
                <a16:creationId xmlns:a16="http://schemas.microsoft.com/office/drawing/2014/main" id="{F5FD3024-C441-4A4F-9B7F-04FE2D101588}"/>
              </a:ext>
            </a:extLst>
          </p:cNvPr>
          <p:cNvGrpSpPr/>
          <p:nvPr/>
        </p:nvGrpSpPr>
        <p:grpSpPr>
          <a:xfrm>
            <a:off x="1718761" y="1141564"/>
            <a:ext cx="2472706" cy="625810"/>
            <a:chOff x="1586625" y="1271324"/>
            <a:chExt cx="2472706" cy="625810"/>
          </a:xfrm>
        </p:grpSpPr>
        <p:sp>
          <p:nvSpPr>
            <p:cNvPr id="60" name="Google Shape;651;p27">
              <a:extLst>
                <a:ext uri="{FF2B5EF4-FFF2-40B4-BE49-F238E27FC236}">
                  <a16:creationId xmlns:a16="http://schemas.microsoft.com/office/drawing/2014/main" id="{346B13BB-9F33-3742-AD71-71831D89414B}"/>
                </a:ext>
              </a:extLst>
            </p:cNvPr>
            <p:cNvSpPr/>
            <p:nvPr/>
          </p:nvSpPr>
          <p:spPr>
            <a:xfrm>
              <a:off x="1933201" y="1271324"/>
              <a:ext cx="2126130" cy="625810"/>
            </a:xfrm>
            <a:custGeom>
              <a:avLst/>
              <a:gdLst/>
              <a:ahLst/>
              <a:cxnLst/>
              <a:rect l="l" t="t" r="r" b="b"/>
              <a:pathLst>
                <a:path w="69950" h="32933" fill="none" extrusionOk="0">
                  <a:moveTo>
                    <a:pt x="0" y="5096"/>
                  </a:moveTo>
                  <a:lnTo>
                    <a:pt x="0" y="2000"/>
                  </a:lnTo>
                  <a:cubicBezTo>
                    <a:pt x="0" y="893"/>
                    <a:pt x="893" y="0"/>
                    <a:pt x="2001" y="0"/>
                  </a:cubicBezTo>
                  <a:lnTo>
                    <a:pt x="67949" y="0"/>
                  </a:lnTo>
                  <a:cubicBezTo>
                    <a:pt x="69057" y="0"/>
                    <a:pt x="69950" y="893"/>
                    <a:pt x="69950" y="2000"/>
                  </a:cubicBezTo>
                  <a:lnTo>
                    <a:pt x="69950" y="30944"/>
                  </a:lnTo>
                  <a:cubicBezTo>
                    <a:pt x="69950" y="32040"/>
                    <a:pt x="69057" y="32933"/>
                    <a:pt x="67949" y="32933"/>
                  </a:cubicBezTo>
                  <a:lnTo>
                    <a:pt x="45339" y="32933"/>
                  </a:lnTo>
                  <a:lnTo>
                    <a:pt x="45530" y="32933"/>
                  </a:lnTo>
                  <a:lnTo>
                    <a:pt x="2001" y="32933"/>
                  </a:lnTo>
                  <a:cubicBezTo>
                    <a:pt x="893" y="32933"/>
                    <a:pt x="0" y="32040"/>
                    <a:pt x="0" y="30944"/>
                  </a:cubicBezTo>
                  <a:lnTo>
                    <a:pt x="0" y="18121"/>
                  </a:lnTo>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53;p27">
              <a:extLst>
                <a:ext uri="{FF2B5EF4-FFF2-40B4-BE49-F238E27FC236}">
                  <a16:creationId xmlns:a16="http://schemas.microsoft.com/office/drawing/2014/main" id="{F01BF231-E976-504D-9B40-B2AFC3FAA099}"/>
                </a:ext>
              </a:extLst>
            </p:cNvPr>
            <p:cNvSpPr txBox="1"/>
            <p:nvPr/>
          </p:nvSpPr>
          <p:spPr>
            <a:xfrm>
              <a:off x="1586625" y="1333090"/>
              <a:ext cx="6765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2"/>
                  </a:solidFill>
                  <a:latin typeface="Fira Sans Extra Condensed Medium"/>
                  <a:ea typeface="Fira Sans Extra Condensed Medium"/>
                  <a:cs typeface="Fira Sans Extra Condensed Medium"/>
                  <a:sym typeface="Fira Sans Extra Condensed Medium"/>
                </a:rPr>
                <a:t>01</a:t>
              </a:r>
              <a:endParaRPr sz="2700">
                <a:solidFill>
                  <a:schemeClr val="accent2"/>
                </a:solidFill>
              </a:endParaRPr>
            </a:p>
          </p:txBody>
        </p:sp>
        <p:sp>
          <p:nvSpPr>
            <p:cNvPr id="66" name="Google Shape;660;p27">
              <a:extLst>
                <a:ext uri="{FF2B5EF4-FFF2-40B4-BE49-F238E27FC236}">
                  <a16:creationId xmlns:a16="http://schemas.microsoft.com/office/drawing/2014/main" id="{6BFE5D95-DD83-F24E-B2E3-841074DA4F05}"/>
                </a:ext>
              </a:extLst>
            </p:cNvPr>
            <p:cNvSpPr txBox="1"/>
            <p:nvPr/>
          </p:nvSpPr>
          <p:spPr>
            <a:xfrm>
              <a:off x="2174378" y="1404600"/>
              <a:ext cx="1796177" cy="365700"/>
            </a:xfrm>
            <a:prstGeom prst="rect">
              <a:avLst/>
            </a:prstGeom>
            <a:noFill/>
            <a:ln>
              <a:noFill/>
            </a:ln>
          </p:spPr>
          <p:txBody>
            <a:bodyPr spcFirstLastPara="1" wrap="square" lIns="91425" tIns="91425" rIns="91425" bIns="91425" anchor="ctr" anchorCtr="0">
              <a:noAutofit/>
            </a:bodyPr>
            <a:lstStyle/>
            <a:p>
              <a:pPr lvl="0">
                <a:buSzPts val="1100"/>
              </a:pPr>
              <a:r>
                <a:rPr lang="en-GB" sz="1500" b="1">
                  <a:solidFill>
                    <a:schemeClr val="accent1"/>
                  </a:solidFill>
                  <a:latin typeface="Fira Sans Extra Condensed"/>
                  <a:ea typeface="Fira Sans Extra Condensed"/>
                  <a:cs typeface="Fira Sans Extra Condensed"/>
                  <a:sym typeface="Fira Sans Extra Condensed"/>
                </a:rPr>
                <a:t>Team Introduction</a:t>
              </a:r>
            </a:p>
          </p:txBody>
        </p:sp>
      </p:grpSp>
      <p:grpSp>
        <p:nvGrpSpPr>
          <p:cNvPr id="70" name="Google Shape;649;p27">
            <a:extLst>
              <a:ext uri="{FF2B5EF4-FFF2-40B4-BE49-F238E27FC236}">
                <a16:creationId xmlns:a16="http://schemas.microsoft.com/office/drawing/2014/main" id="{C1CE2B54-2C12-7844-ABF1-9DF32576901E}"/>
              </a:ext>
            </a:extLst>
          </p:cNvPr>
          <p:cNvGrpSpPr/>
          <p:nvPr/>
        </p:nvGrpSpPr>
        <p:grpSpPr>
          <a:xfrm>
            <a:off x="1718761" y="1914410"/>
            <a:ext cx="2472706" cy="625810"/>
            <a:chOff x="1586625" y="1271324"/>
            <a:chExt cx="2472706" cy="625810"/>
          </a:xfrm>
        </p:grpSpPr>
        <p:sp>
          <p:nvSpPr>
            <p:cNvPr id="71" name="Google Shape;651;p27">
              <a:extLst>
                <a:ext uri="{FF2B5EF4-FFF2-40B4-BE49-F238E27FC236}">
                  <a16:creationId xmlns:a16="http://schemas.microsoft.com/office/drawing/2014/main" id="{51803544-A838-A843-B4B3-985E7952E792}"/>
                </a:ext>
              </a:extLst>
            </p:cNvPr>
            <p:cNvSpPr/>
            <p:nvPr/>
          </p:nvSpPr>
          <p:spPr>
            <a:xfrm>
              <a:off x="1933201" y="1271324"/>
              <a:ext cx="2126130" cy="625810"/>
            </a:xfrm>
            <a:custGeom>
              <a:avLst/>
              <a:gdLst/>
              <a:ahLst/>
              <a:cxnLst/>
              <a:rect l="l" t="t" r="r" b="b"/>
              <a:pathLst>
                <a:path w="69950" h="32933" fill="none" extrusionOk="0">
                  <a:moveTo>
                    <a:pt x="0" y="5096"/>
                  </a:moveTo>
                  <a:lnTo>
                    <a:pt x="0" y="2000"/>
                  </a:lnTo>
                  <a:cubicBezTo>
                    <a:pt x="0" y="893"/>
                    <a:pt x="893" y="0"/>
                    <a:pt x="2001" y="0"/>
                  </a:cubicBezTo>
                  <a:lnTo>
                    <a:pt x="67949" y="0"/>
                  </a:lnTo>
                  <a:cubicBezTo>
                    <a:pt x="69057" y="0"/>
                    <a:pt x="69950" y="893"/>
                    <a:pt x="69950" y="2000"/>
                  </a:cubicBezTo>
                  <a:lnTo>
                    <a:pt x="69950" y="30944"/>
                  </a:lnTo>
                  <a:cubicBezTo>
                    <a:pt x="69950" y="32040"/>
                    <a:pt x="69057" y="32933"/>
                    <a:pt x="67949" y="32933"/>
                  </a:cubicBezTo>
                  <a:lnTo>
                    <a:pt x="45339" y="32933"/>
                  </a:lnTo>
                  <a:lnTo>
                    <a:pt x="45530" y="32933"/>
                  </a:lnTo>
                  <a:lnTo>
                    <a:pt x="2001" y="32933"/>
                  </a:lnTo>
                  <a:cubicBezTo>
                    <a:pt x="893" y="32933"/>
                    <a:pt x="0" y="32040"/>
                    <a:pt x="0" y="30944"/>
                  </a:cubicBezTo>
                  <a:lnTo>
                    <a:pt x="0" y="18121"/>
                  </a:lnTo>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3;p27">
              <a:extLst>
                <a:ext uri="{FF2B5EF4-FFF2-40B4-BE49-F238E27FC236}">
                  <a16:creationId xmlns:a16="http://schemas.microsoft.com/office/drawing/2014/main" id="{84CB63E8-4C93-F941-AA25-81A1F6A71AB2}"/>
                </a:ext>
              </a:extLst>
            </p:cNvPr>
            <p:cNvSpPr txBox="1"/>
            <p:nvPr/>
          </p:nvSpPr>
          <p:spPr>
            <a:xfrm>
              <a:off x="1586625" y="1323873"/>
              <a:ext cx="6765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2"/>
                  </a:solidFill>
                  <a:latin typeface="Fira Sans Extra Condensed Medium"/>
                  <a:ea typeface="Fira Sans Extra Condensed Medium"/>
                  <a:cs typeface="Fira Sans Extra Condensed Medium"/>
                  <a:sym typeface="Fira Sans Extra Condensed Medium"/>
                </a:rPr>
                <a:t>02</a:t>
              </a:r>
              <a:endParaRPr sz="2700">
                <a:solidFill>
                  <a:schemeClr val="accent2"/>
                </a:solidFill>
              </a:endParaRPr>
            </a:p>
          </p:txBody>
        </p:sp>
        <p:sp>
          <p:nvSpPr>
            <p:cNvPr id="73" name="Google Shape;660;p27">
              <a:extLst>
                <a:ext uri="{FF2B5EF4-FFF2-40B4-BE49-F238E27FC236}">
                  <a16:creationId xmlns:a16="http://schemas.microsoft.com/office/drawing/2014/main" id="{E8A8D6F2-AAD7-BB4F-A61A-2C14F3B30C81}"/>
                </a:ext>
              </a:extLst>
            </p:cNvPr>
            <p:cNvSpPr txBox="1"/>
            <p:nvPr/>
          </p:nvSpPr>
          <p:spPr>
            <a:xfrm>
              <a:off x="2174378" y="1404600"/>
              <a:ext cx="1796177" cy="365700"/>
            </a:xfrm>
            <a:prstGeom prst="rect">
              <a:avLst/>
            </a:prstGeom>
            <a:noFill/>
            <a:ln>
              <a:noFill/>
            </a:ln>
          </p:spPr>
          <p:txBody>
            <a:bodyPr spcFirstLastPara="1" wrap="square" lIns="91425" tIns="91425" rIns="91425" bIns="91425" anchor="ctr" anchorCtr="0">
              <a:noAutofit/>
            </a:bodyPr>
            <a:lstStyle/>
            <a:p>
              <a:pPr lvl="0">
                <a:buSzPts val="1100"/>
              </a:pPr>
              <a:r>
                <a:rPr lang="en-GB" sz="1500" b="1">
                  <a:solidFill>
                    <a:schemeClr val="accent1"/>
                  </a:solidFill>
                  <a:latin typeface="Fira Sans Extra Condensed"/>
                  <a:ea typeface="Fira Sans Extra Condensed"/>
                  <a:cs typeface="Fira Sans Extra Condensed"/>
                  <a:sym typeface="Fira Sans Extra Condensed"/>
                </a:rPr>
                <a:t>Executive Summary</a:t>
              </a:r>
            </a:p>
          </p:txBody>
        </p:sp>
      </p:grpSp>
      <p:grpSp>
        <p:nvGrpSpPr>
          <p:cNvPr id="57" name="Google Shape;649;p27">
            <a:extLst>
              <a:ext uri="{FF2B5EF4-FFF2-40B4-BE49-F238E27FC236}">
                <a16:creationId xmlns:a16="http://schemas.microsoft.com/office/drawing/2014/main" id="{0683E197-3C81-294E-A961-33EAD2F375BD}"/>
              </a:ext>
            </a:extLst>
          </p:cNvPr>
          <p:cNvGrpSpPr/>
          <p:nvPr/>
        </p:nvGrpSpPr>
        <p:grpSpPr>
          <a:xfrm>
            <a:off x="4657017" y="1139482"/>
            <a:ext cx="2713883" cy="625810"/>
            <a:chOff x="1586625" y="533905"/>
            <a:chExt cx="2713883" cy="625810"/>
          </a:xfrm>
        </p:grpSpPr>
        <p:sp>
          <p:nvSpPr>
            <p:cNvPr id="59" name="Google Shape;651;p27">
              <a:extLst>
                <a:ext uri="{FF2B5EF4-FFF2-40B4-BE49-F238E27FC236}">
                  <a16:creationId xmlns:a16="http://schemas.microsoft.com/office/drawing/2014/main" id="{9E9E4F49-EE4A-6546-A092-B8935B8654B9}"/>
                </a:ext>
              </a:extLst>
            </p:cNvPr>
            <p:cNvSpPr/>
            <p:nvPr/>
          </p:nvSpPr>
          <p:spPr>
            <a:xfrm>
              <a:off x="1933201" y="533905"/>
              <a:ext cx="2126130" cy="625810"/>
            </a:xfrm>
            <a:custGeom>
              <a:avLst/>
              <a:gdLst/>
              <a:ahLst/>
              <a:cxnLst/>
              <a:rect l="l" t="t" r="r" b="b"/>
              <a:pathLst>
                <a:path w="69950" h="32933" fill="none" extrusionOk="0">
                  <a:moveTo>
                    <a:pt x="0" y="5096"/>
                  </a:moveTo>
                  <a:lnTo>
                    <a:pt x="0" y="2000"/>
                  </a:lnTo>
                  <a:cubicBezTo>
                    <a:pt x="0" y="893"/>
                    <a:pt x="893" y="0"/>
                    <a:pt x="2001" y="0"/>
                  </a:cubicBezTo>
                  <a:lnTo>
                    <a:pt x="67949" y="0"/>
                  </a:lnTo>
                  <a:cubicBezTo>
                    <a:pt x="69057" y="0"/>
                    <a:pt x="69950" y="893"/>
                    <a:pt x="69950" y="2000"/>
                  </a:cubicBezTo>
                  <a:lnTo>
                    <a:pt x="69950" y="30944"/>
                  </a:lnTo>
                  <a:cubicBezTo>
                    <a:pt x="69950" y="32040"/>
                    <a:pt x="69057" y="32933"/>
                    <a:pt x="67949" y="32933"/>
                  </a:cubicBezTo>
                  <a:lnTo>
                    <a:pt x="45339" y="32933"/>
                  </a:lnTo>
                  <a:lnTo>
                    <a:pt x="45530" y="32933"/>
                  </a:lnTo>
                  <a:lnTo>
                    <a:pt x="2001" y="32933"/>
                  </a:lnTo>
                  <a:cubicBezTo>
                    <a:pt x="893" y="32933"/>
                    <a:pt x="0" y="32040"/>
                    <a:pt x="0" y="30944"/>
                  </a:cubicBezTo>
                  <a:lnTo>
                    <a:pt x="0" y="18121"/>
                  </a:lnTo>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3;p27">
              <a:extLst>
                <a:ext uri="{FF2B5EF4-FFF2-40B4-BE49-F238E27FC236}">
                  <a16:creationId xmlns:a16="http://schemas.microsoft.com/office/drawing/2014/main" id="{0E9E949C-3793-F445-A2A0-692A9841D160}"/>
                </a:ext>
              </a:extLst>
            </p:cNvPr>
            <p:cNvSpPr txBox="1"/>
            <p:nvPr/>
          </p:nvSpPr>
          <p:spPr>
            <a:xfrm>
              <a:off x="1586625" y="581844"/>
              <a:ext cx="6765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2"/>
                  </a:solidFill>
                  <a:latin typeface="Fira Sans Extra Condensed Medium"/>
                  <a:sym typeface="Fira Sans Extra Condensed Medium"/>
                </a:rPr>
                <a:t>03</a:t>
              </a:r>
              <a:endParaRPr sz="2700">
                <a:solidFill>
                  <a:schemeClr val="accent2"/>
                </a:solidFill>
              </a:endParaRPr>
            </a:p>
          </p:txBody>
        </p:sp>
        <p:sp>
          <p:nvSpPr>
            <p:cNvPr id="63" name="Google Shape;660;p27">
              <a:extLst>
                <a:ext uri="{FF2B5EF4-FFF2-40B4-BE49-F238E27FC236}">
                  <a16:creationId xmlns:a16="http://schemas.microsoft.com/office/drawing/2014/main" id="{C3ABDCF4-799B-5F4D-9DC0-ECD032B6A9D3}"/>
                </a:ext>
              </a:extLst>
            </p:cNvPr>
            <p:cNvSpPr txBox="1"/>
            <p:nvPr/>
          </p:nvSpPr>
          <p:spPr>
            <a:xfrm>
              <a:off x="2174378" y="667181"/>
              <a:ext cx="2126130" cy="365700"/>
            </a:xfrm>
            <a:prstGeom prst="rect">
              <a:avLst/>
            </a:prstGeom>
            <a:noFill/>
            <a:ln>
              <a:noFill/>
            </a:ln>
          </p:spPr>
          <p:txBody>
            <a:bodyPr spcFirstLastPara="1" wrap="square" lIns="91425" tIns="91425" rIns="91425" bIns="91425" anchor="ctr" anchorCtr="0">
              <a:noAutofit/>
            </a:bodyPr>
            <a:lstStyle/>
            <a:p>
              <a:pPr lvl="0"/>
              <a:r>
                <a:rPr lang="en-GB" sz="1500" b="1">
                  <a:solidFill>
                    <a:schemeClr val="accent1"/>
                  </a:solidFill>
                  <a:latin typeface="Fira Sans Extra Condensed"/>
                  <a:sym typeface="Fira Sans Extra Condensed"/>
                </a:rPr>
                <a:t>Cloud Storage: GCP</a:t>
              </a:r>
              <a:endParaRPr lang="en-US" sz="1500"/>
            </a:p>
          </p:txBody>
        </p:sp>
      </p:grpSp>
      <p:grpSp>
        <p:nvGrpSpPr>
          <p:cNvPr id="64" name="Google Shape;649;p27">
            <a:extLst>
              <a:ext uri="{FF2B5EF4-FFF2-40B4-BE49-F238E27FC236}">
                <a16:creationId xmlns:a16="http://schemas.microsoft.com/office/drawing/2014/main" id="{0BCA4E02-CF48-7149-90DC-645DABB928C0}"/>
              </a:ext>
            </a:extLst>
          </p:cNvPr>
          <p:cNvGrpSpPr/>
          <p:nvPr/>
        </p:nvGrpSpPr>
        <p:grpSpPr>
          <a:xfrm>
            <a:off x="4657017" y="1900315"/>
            <a:ext cx="2578975" cy="625810"/>
            <a:chOff x="1586625" y="533905"/>
            <a:chExt cx="2578975" cy="625810"/>
          </a:xfrm>
        </p:grpSpPr>
        <p:sp>
          <p:nvSpPr>
            <p:cNvPr id="65" name="Google Shape;651;p27">
              <a:extLst>
                <a:ext uri="{FF2B5EF4-FFF2-40B4-BE49-F238E27FC236}">
                  <a16:creationId xmlns:a16="http://schemas.microsoft.com/office/drawing/2014/main" id="{CA286BFA-75CC-A442-811C-E54EDE5824CA}"/>
                </a:ext>
              </a:extLst>
            </p:cNvPr>
            <p:cNvSpPr/>
            <p:nvPr/>
          </p:nvSpPr>
          <p:spPr>
            <a:xfrm>
              <a:off x="1933201" y="533905"/>
              <a:ext cx="2126130" cy="625810"/>
            </a:xfrm>
            <a:custGeom>
              <a:avLst/>
              <a:gdLst/>
              <a:ahLst/>
              <a:cxnLst/>
              <a:rect l="l" t="t" r="r" b="b"/>
              <a:pathLst>
                <a:path w="69950" h="32933" fill="none" extrusionOk="0">
                  <a:moveTo>
                    <a:pt x="0" y="5096"/>
                  </a:moveTo>
                  <a:lnTo>
                    <a:pt x="0" y="2000"/>
                  </a:lnTo>
                  <a:cubicBezTo>
                    <a:pt x="0" y="893"/>
                    <a:pt x="893" y="0"/>
                    <a:pt x="2001" y="0"/>
                  </a:cubicBezTo>
                  <a:lnTo>
                    <a:pt x="67949" y="0"/>
                  </a:lnTo>
                  <a:cubicBezTo>
                    <a:pt x="69057" y="0"/>
                    <a:pt x="69950" y="893"/>
                    <a:pt x="69950" y="2000"/>
                  </a:cubicBezTo>
                  <a:lnTo>
                    <a:pt x="69950" y="30944"/>
                  </a:lnTo>
                  <a:cubicBezTo>
                    <a:pt x="69950" y="32040"/>
                    <a:pt x="69057" y="32933"/>
                    <a:pt x="67949" y="32933"/>
                  </a:cubicBezTo>
                  <a:lnTo>
                    <a:pt x="45339" y="32933"/>
                  </a:lnTo>
                  <a:lnTo>
                    <a:pt x="45530" y="32933"/>
                  </a:lnTo>
                  <a:lnTo>
                    <a:pt x="2001" y="32933"/>
                  </a:lnTo>
                  <a:cubicBezTo>
                    <a:pt x="893" y="32933"/>
                    <a:pt x="0" y="32040"/>
                    <a:pt x="0" y="30944"/>
                  </a:cubicBezTo>
                  <a:lnTo>
                    <a:pt x="0" y="18121"/>
                  </a:lnTo>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53;p27">
              <a:extLst>
                <a:ext uri="{FF2B5EF4-FFF2-40B4-BE49-F238E27FC236}">
                  <a16:creationId xmlns:a16="http://schemas.microsoft.com/office/drawing/2014/main" id="{C7ACC919-351D-BA4E-86A7-FE51314AAD1A}"/>
                </a:ext>
              </a:extLst>
            </p:cNvPr>
            <p:cNvSpPr txBox="1"/>
            <p:nvPr/>
          </p:nvSpPr>
          <p:spPr>
            <a:xfrm>
              <a:off x="1586625" y="604888"/>
              <a:ext cx="6765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2"/>
                  </a:solidFill>
                  <a:latin typeface="Fira Sans Extra Condensed Medium"/>
                  <a:sym typeface="Fira Sans Extra Condensed Medium"/>
                </a:rPr>
                <a:t>04</a:t>
              </a:r>
              <a:endParaRPr sz="2700">
                <a:solidFill>
                  <a:schemeClr val="accent2"/>
                </a:solidFill>
              </a:endParaRPr>
            </a:p>
          </p:txBody>
        </p:sp>
        <p:sp>
          <p:nvSpPr>
            <p:cNvPr id="68" name="Google Shape;660;p27">
              <a:extLst>
                <a:ext uri="{FF2B5EF4-FFF2-40B4-BE49-F238E27FC236}">
                  <a16:creationId xmlns:a16="http://schemas.microsoft.com/office/drawing/2014/main" id="{C842A2F7-71C2-C947-887F-25182FEAE766}"/>
                </a:ext>
              </a:extLst>
            </p:cNvPr>
            <p:cNvSpPr txBox="1"/>
            <p:nvPr/>
          </p:nvSpPr>
          <p:spPr>
            <a:xfrm>
              <a:off x="2174378" y="667181"/>
              <a:ext cx="1991222" cy="365700"/>
            </a:xfrm>
            <a:prstGeom prst="rect">
              <a:avLst/>
            </a:prstGeom>
            <a:noFill/>
            <a:ln>
              <a:noFill/>
            </a:ln>
          </p:spPr>
          <p:txBody>
            <a:bodyPr spcFirstLastPara="1" wrap="square" lIns="91425" tIns="91425" rIns="91425" bIns="91425" anchor="ctr" anchorCtr="0">
              <a:noAutofit/>
            </a:bodyPr>
            <a:lstStyle/>
            <a:p>
              <a:r>
                <a:rPr lang="en-GB" sz="1500" b="1">
                  <a:solidFill>
                    <a:schemeClr val="accent1"/>
                  </a:solidFill>
                  <a:latin typeface="Fira Sans Extra Condensed"/>
                  <a:sym typeface="Fira Sans Extra Condensed"/>
                </a:rPr>
                <a:t>EER &amp; Dimensional Model</a:t>
              </a:r>
              <a:endParaRPr lang="en-US" sz="1500">
                <a:solidFill>
                  <a:schemeClr val="accent1"/>
                </a:solidFill>
              </a:endParaRPr>
            </a:p>
          </p:txBody>
        </p:sp>
      </p:grpSp>
      <p:grpSp>
        <p:nvGrpSpPr>
          <p:cNvPr id="93" name="Google Shape;595;p27">
            <a:extLst>
              <a:ext uri="{FF2B5EF4-FFF2-40B4-BE49-F238E27FC236}">
                <a16:creationId xmlns:a16="http://schemas.microsoft.com/office/drawing/2014/main" id="{587822DF-78A8-7B4A-A1D7-69720B6DBA20}"/>
              </a:ext>
            </a:extLst>
          </p:cNvPr>
          <p:cNvGrpSpPr/>
          <p:nvPr/>
        </p:nvGrpSpPr>
        <p:grpSpPr>
          <a:xfrm>
            <a:off x="1718761" y="2671821"/>
            <a:ext cx="2473598" cy="2184801"/>
            <a:chOff x="4898452" y="1271324"/>
            <a:chExt cx="2473598" cy="1675029"/>
          </a:xfrm>
        </p:grpSpPr>
        <p:sp>
          <p:nvSpPr>
            <p:cNvPr id="94" name="Google Shape;597;p27">
              <a:extLst>
                <a:ext uri="{FF2B5EF4-FFF2-40B4-BE49-F238E27FC236}">
                  <a16:creationId xmlns:a16="http://schemas.microsoft.com/office/drawing/2014/main" id="{E1D526FD-3758-A24A-9DB2-41B11F814A6B}"/>
                </a:ext>
              </a:extLst>
            </p:cNvPr>
            <p:cNvSpPr/>
            <p:nvPr/>
          </p:nvSpPr>
          <p:spPr>
            <a:xfrm>
              <a:off x="5245920" y="1271324"/>
              <a:ext cx="2126130" cy="1675029"/>
            </a:xfrm>
            <a:custGeom>
              <a:avLst/>
              <a:gdLst/>
              <a:ahLst/>
              <a:cxnLst/>
              <a:rect l="l" t="t" r="r" b="b"/>
              <a:pathLst>
                <a:path w="69950" h="32933" fill="none" extrusionOk="0">
                  <a:moveTo>
                    <a:pt x="0" y="5096"/>
                  </a:moveTo>
                  <a:lnTo>
                    <a:pt x="0" y="2000"/>
                  </a:lnTo>
                  <a:cubicBezTo>
                    <a:pt x="0" y="893"/>
                    <a:pt x="893" y="0"/>
                    <a:pt x="2001" y="0"/>
                  </a:cubicBezTo>
                  <a:lnTo>
                    <a:pt x="67949" y="0"/>
                  </a:lnTo>
                  <a:cubicBezTo>
                    <a:pt x="69057" y="0"/>
                    <a:pt x="69950" y="893"/>
                    <a:pt x="69950" y="2000"/>
                  </a:cubicBezTo>
                  <a:lnTo>
                    <a:pt x="69950" y="30944"/>
                  </a:lnTo>
                  <a:cubicBezTo>
                    <a:pt x="69950" y="32040"/>
                    <a:pt x="69057" y="32933"/>
                    <a:pt x="67949" y="32933"/>
                  </a:cubicBezTo>
                  <a:lnTo>
                    <a:pt x="45339" y="32933"/>
                  </a:lnTo>
                  <a:lnTo>
                    <a:pt x="45530" y="32933"/>
                  </a:lnTo>
                  <a:lnTo>
                    <a:pt x="2001" y="32933"/>
                  </a:lnTo>
                  <a:cubicBezTo>
                    <a:pt x="893" y="32933"/>
                    <a:pt x="0" y="32040"/>
                    <a:pt x="0" y="30944"/>
                  </a:cubicBezTo>
                  <a:lnTo>
                    <a:pt x="0" y="18121"/>
                  </a:lnTo>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99;p27">
              <a:extLst>
                <a:ext uri="{FF2B5EF4-FFF2-40B4-BE49-F238E27FC236}">
                  <a16:creationId xmlns:a16="http://schemas.microsoft.com/office/drawing/2014/main" id="{3BB4DEF2-2B1F-E641-B30A-5506DC9074FD}"/>
                </a:ext>
              </a:extLst>
            </p:cNvPr>
            <p:cNvSpPr txBox="1"/>
            <p:nvPr/>
          </p:nvSpPr>
          <p:spPr>
            <a:xfrm>
              <a:off x="4898452" y="1477851"/>
              <a:ext cx="6765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Fira Sans Extra Condensed Medium"/>
                  <a:sym typeface="Fira Sans Extra Condensed Medium"/>
                </a:rPr>
                <a:t>03</a:t>
              </a:r>
              <a:endParaRPr sz="2700">
                <a:solidFill>
                  <a:schemeClr val="accent6"/>
                </a:solidFill>
              </a:endParaRPr>
            </a:p>
          </p:txBody>
        </p:sp>
        <p:grpSp>
          <p:nvGrpSpPr>
            <p:cNvPr id="96" name="Google Shape;601;p27">
              <a:extLst>
                <a:ext uri="{FF2B5EF4-FFF2-40B4-BE49-F238E27FC236}">
                  <a16:creationId xmlns:a16="http://schemas.microsoft.com/office/drawing/2014/main" id="{6DFD72F9-217A-9942-B5BD-B40EADAC973D}"/>
                </a:ext>
              </a:extLst>
            </p:cNvPr>
            <p:cNvGrpSpPr/>
            <p:nvPr/>
          </p:nvGrpSpPr>
          <p:grpSpPr>
            <a:xfrm>
              <a:off x="5487096" y="1301318"/>
              <a:ext cx="1810976" cy="1438491"/>
              <a:chOff x="5222700" y="3555018"/>
              <a:chExt cx="3237355" cy="1438491"/>
            </a:xfrm>
          </p:grpSpPr>
          <p:sp>
            <p:nvSpPr>
              <p:cNvPr id="97" name="Google Shape;602;p27">
                <a:extLst>
                  <a:ext uri="{FF2B5EF4-FFF2-40B4-BE49-F238E27FC236}">
                    <a16:creationId xmlns:a16="http://schemas.microsoft.com/office/drawing/2014/main" id="{D9C5F8E6-4237-C74C-A8F0-3001F5D2BCBC}"/>
                  </a:ext>
                </a:extLst>
              </p:cNvPr>
              <p:cNvSpPr txBox="1"/>
              <p:nvPr/>
            </p:nvSpPr>
            <p:spPr>
              <a:xfrm>
                <a:off x="5222700" y="3928949"/>
                <a:ext cx="3210900" cy="1064560"/>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1100">
                    <a:solidFill>
                      <a:srgbClr val="434343"/>
                    </a:solidFill>
                    <a:latin typeface="Roboto"/>
                    <a:ea typeface="Roboto"/>
                    <a:cs typeface="Roboto"/>
                    <a:sym typeface="Roboto"/>
                  </a:rPr>
                  <a:t>Data Infrastructure</a:t>
                </a:r>
              </a:p>
              <a:p>
                <a:pPr marL="171450" indent="-171450">
                  <a:buFont typeface="Arial" panose="020B0604020202020204" pitchFamily="34" charset="0"/>
                  <a:buChar char="•"/>
                </a:pPr>
                <a:r>
                  <a:rPr lang="en-US" sz="1100">
                    <a:solidFill>
                      <a:srgbClr val="434343"/>
                    </a:solidFill>
                    <a:latin typeface="Roboto"/>
                    <a:ea typeface="Roboto"/>
                    <a:cs typeface="Roboto"/>
                    <a:sym typeface="Roboto"/>
                  </a:rPr>
                  <a:t>Data Profile</a:t>
                </a:r>
                <a:endParaRPr lang="en-US" sz="1100">
                  <a:solidFill>
                    <a:srgbClr val="434343"/>
                  </a:solidFill>
                  <a:latin typeface="Roboto"/>
                  <a:ea typeface="Roboto"/>
                  <a:cs typeface="Roboto"/>
                </a:endParaRPr>
              </a:p>
              <a:p>
                <a:pPr marL="171450" indent="-171450">
                  <a:buFont typeface="Arial" panose="020B0604020202020204" pitchFamily="34" charset="0"/>
                  <a:buChar char="•"/>
                </a:pPr>
                <a:r>
                  <a:rPr lang="en-US" sz="1100">
                    <a:solidFill>
                      <a:srgbClr val="434343"/>
                    </a:solidFill>
                    <a:latin typeface="Roboto"/>
                    <a:ea typeface="Roboto"/>
                    <a:cs typeface="Roboto"/>
                  </a:rPr>
                  <a:t>Data Quality Dimension Assessment</a:t>
                </a:r>
                <a:endParaRPr lang="en-US" sz="1100">
                  <a:solidFill>
                    <a:srgbClr val="434343"/>
                  </a:solidFill>
                  <a:latin typeface="Roboto"/>
                  <a:ea typeface="Roboto"/>
                  <a:cs typeface="Roboto"/>
                  <a:sym typeface="Roboto"/>
                </a:endParaRPr>
              </a:p>
              <a:p>
                <a:pPr marL="171450" lvl="0" indent="-171450">
                  <a:buFont typeface="Arial" panose="020B0604020202020204" pitchFamily="34" charset="0"/>
                  <a:buChar char="•"/>
                </a:pPr>
                <a:r>
                  <a:rPr lang="en-US" sz="1100">
                    <a:solidFill>
                      <a:srgbClr val="434343"/>
                    </a:solidFill>
                    <a:latin typeface="Roboto"/>
                    <a:ea typeface="Roboto"/>
                    <a:cs typeface="Roboto"/>
                    <a:sym typeface="Roboto"/>
                  </a:rPr>
                  <a:t>ETL Process</a:t>
                </a:r>
                <a:endParaRPr lang="en-US" sz="1100">
                  <a:solidFill>
                    <a:srgbClr val="434343"/>
                  </a:solidFill>
                  <a:latin typeface="Roboto"/>
                  <a:ea typeface="Roboto"/>
                  <a:cs typeface="Roboto"/>
                </a:endParaRPr>
              </a:p>
              <a:p>
                <a:pPr marL="171450" indent="-171450">
                  <a:buFont typeface="Arial" panose="020B0604020202020204" pitchFamily="34" charset="0"/>
                  <a:buChar char="•"/>
                </a:pPr>
                <a:r>
                  <a:rPr lang="en-US" sz="1100">
                    <a:solidFill>
                      <a:srgbClr val="434343"/>
                    </a:solidFill>
                    <a:latin typeface="Roboto"/>
                    <a:ea typeface="Roboto"/>
                    <a:cs typeface="Roboto"/>
                  </a:rPr>
                  <a:t>Implementation Tools</a:t>
                </a:r>
              </a:p>
              <a:p>
                <a:pPr marL="171450" indent="-171450">
                  <a:buFont typeface="Arial" panose="020B0604020202020204" pitchFamily="34" charset="0"/>
                  <a:buChar char="•"/>
                </a:pPr>
                <a:r>
                  <a:rPr lang="en-US" sz="1100">
                    <a:solidFill>
                      <a:srgbClr val="434343"/>
                    </a:solidFill>
                    <a:latin typeface="Roboto"/>
                    <a:ea typeface="Roboto"/>
                    <a:cs typeface="Roboto"/>
                  </a:rPr>
                  <a:t>Design Considerations</a:t>
                </a:r>
              </a:p>
              <a:p>
                <a:pPr marL="171450" indent="-171450">
                  <a:buFont typeface="Arial" panose="020B0604020202020204" pitchFamily="34" charset="0"/>
                  <a:buChar char="•"/>
                </a:pPr>
                <a:r>
                  <a:rPr lang="en-US" sz="1100">
                    <a:solidFill>
                      <a:srgbClr val="434343"/>
                    </a:solidFill>
                    <a:latin typeface="Roboto"/>
                    <a:ea typeface="Roboto"/>
                    <a:cs typeface="Roboto"/>
                  </a:rPr>
                  <a:t>Data Collection</a:t>
                </a:r>
              </a:p>
              <a:p>
                <a:pPr marL="171450" indent="-171450">
                  <a:buFont typeface="Arial" panose="020B0604020202020204" pitchFamily="34" charset="0"/>
                  <a:buChar char="•"/>
                </a:pPr>
                <a:r>
                  <a:rPr lang="en-US" sz="1100">
                    <a:solidFill>
                      <a:srgbClr val="434343"/>
                    </a:solidFill>
                    <a:latin typeface="Roboto"/>
                    <a:ea typeface="Roboto"/>
                    <a:cs typeface="Roboto"/>
                  </a:rPr>
                  <a:t>Data Preparation</a:t>
                </a:r>
              </a:p>
            </p:txBody>
          </p:sp>
          <p:sp>
            <p:nvSpPr>
              <p:cNvPr id="98" name="Google Shape;603;p27">
                <a:extLst>
                  <a:ext uri="{FF2B5EF4-FFF2-40B4-BE49-F238E27FC236}">
                    <a16:creationId xmlns:a16="http://schemas.microsoft.com/office/drawing/2014/main" id="{FEFF6B91-D8D5-C849-B63E-A505BBD5E232}"/>
                  </a:ext>
                </a:extLst>
              </p:cNvPr>
              <p:cNvSpPr txBox="1"/>
              <p:nvPr/>
            </p:nvSpPr>
            <p:spPr>
              <a:xfrm>
                <a:off x="5249155" y="3555018"/>
                <a:ext cx="3210900" cy="365700"/>
              </a:xfrm>
              <a:prstGeom prst="rect">
                <a:avLst/>
              </a:prstGeom>
              <a:noFill/>
              <a:ln>
                <a:noFill/>
              </a:ln>
            </p:spPr>
            <p:txBody>
              <a:bodyPr spcFirstLastPara="1" wrap="square" lIns="91425" tIns="91425" rIns="91425" bIns="91425" anchor="ctr" anchorCtr="0">
                <a:noAutofit/>
              </a:bodyPr>
              <a:lstStyle/>
              <a:p>
                <a:pPr lvl="0">
                  <a:buSzPts val="1100"/>
                </a:pPr>
                <a:r>
                  <a:rPr lang="en-GB" sz="1500" b="1">
                    <a:solidFill>
                      <a:schemeClr val="accent1"/>
                    </a:solidFill>
                    <a:latin typeface="Fira Sans Extra Condensed"/>
                    <a:ea typeface="Fira Sans Extra Condensed"/>
                    <a:cs typeface="Fira Sans Extra Condensed"/>
                    <a:sym typeface="Fira Sans Extra Condensed"/>
                  </a:rPr>
                  <a:t>Data</a:t>
                </a:r>
              </a:p>
            </p:txBody>
          </p:sp>
        </p:grpSp>
      </p:grpSp>
      <p:grpSp>
        <p:nvGrpSpPr>
          <p:cNvPr id="116" name="Google Shape;649;p27">
            <a:extLst>
              <a:ext uri="{FF2B5EF4-FFF2-40B4-BE49-F238E27FC236}">
                <a16:creationId xmlns:a16="http://schemas.microsoft.com/office/drawing/2014/main" id="{3039EA6F-1D9B-F74F-8255-3F759368D6D0}"/>
              </a:ext>
            </a:extLst>
          </p:cNvPr>
          <p:cNvGrpSpPr/>
          <p:nvPr/>
        </p:nvGrpSpPr>
        <p:grpSpPr>
          <a:xfrm>
            <a:off x="4657017" y="2672321"/>
            <a:ext cx="2713883" cy="625810"/>
            <a:chOff x="1577407" y="1195629"/>
            <a:chExt cx="2713883" cy="625810"/>
          </a:xfrm>
        </p:grpSpPr>
        <p:sp>
          <p:nvSpPr>
            <p:cNvPr id="117" name="Google Shape;651;p27">
              <a:extLst>
                <a:ext uri="{FF2B5EF4-FFF2-40B4-BE49-F238E27FC236}">
                  <a16:creationId xmlns:a16="http://schemas.microsoft.com/office/drawing/2014/main" id="{B5DB8EA5-45DD-EF4F-A577-2B0156DE51EC}"/>
                </a:ext>
              </a:extLst>
            </p:cNvPr>
            <p:cNvSpPr/>
            <p:nvPr/>
          </p:nvSpPr>
          <p:spPr>
            <a:xfrm>
              <a:off x="1939412" y="1195629"/>
              <a:ext cx="2126130" cy="625810"/>
            </a:xfrm>
            <a:custGeom>
              <a:avLst/>
              <a:gdLst/>
              <a:ahLst/>
              <a:cxnLst/>
              <a:rect l="l" t="t" r="r" b="b"/>
              <a:pathLst>
                <a:path w="69950" h="32933" fill="none" extrusionOk="0">
                  <a:moveTo>
                    <a:pt x="0" y="5096"/>
                  </a:moveTo>
                  <a:lnTo>
                    <a:pt x="0" y="2000"/>
                  </a:lnTo>
                  <a:cubicBezTo>
                    <a:pt x="0" y="893"/>
                    <a:pt x="893" y="0"/>
                    <a:pt x="2001" y="0"/>
                  </a:cubicBezTo>
                  <a:lnTo>
                    <a:pt x="67949" y="0"/>
                  </a:lnTo>
                  <a:cubicBezTo>
                    <a:pt x="69057" y="0"/>
                    <a:pt x="69950" y="893"/>
                    <a:pt x="69950" y="2000"/>
                  </a:cubicBezTo>
                  <a:lnTo>
                    <a:pt x="69950" y="30944"/>
                  </a:lnTo>
                  <a:cubicBezTo>
                    <a:pt x="69950" y="32040"/>
                    <a:pt x="69057" y="32933"/>
                    <a:pt x="67949" y="32933"/>
                  </a:cubicBezTo>
                  <a:lnTo>
                    <a:pt x="45339" y="32933"/>
                  </a:lnTo>
                  <a:lnTo>
                    <a:pt x="45530" y="32933"/>
                  </a:lnTo>
                  <a:lnTo>
                    <a:pt x="2001" y="32933"/>
                  </a:lnTo>
                  <a:cubicBezTo>
                    <a:pt x="893" y="32933"/>
                    <a:pt x="0" y="32040"/>
                    <a:pt x="0" y="30944"/>
                  </a:cubicBezTo>
                  <a:lnTo>
                    <a:pt x="0" y="18121"/>
                  </a:lnTo>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endParaRPr lang="en-US"/>
            </a:p>
          </p:txBody>
        </p:sp>
        <p:sp>
          <p:nvSpPr>
            <p:cNvPr id="118" name="Google Shape;653;p27">
              <a:extLst>
                <a:ext uri="{FF2B5EF4-FFF2-40B4-BE49-F238E27FC236}">
                  <a16:creationId xmlns:a16="http://schemas.microsoft.com/office/drawing/2014/main" id="{3377BC80-D045-ED4F-85E3-66F8594202C0}"/>
                </a:ext>
              </a:extLst>
            </p:cNvPr>
            <p:cNvSpPr txBox="1"/>
            <p:nvPr/>
          </p:nvSpPr>
          <p:spPr>
            <a:xfrm>
              <a:off x="1577407" y="1333090"/>
              <a:ext cx="6765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2"/>
                  </a:solidFill>
                  <a:latin typeface="Fira Sans Extra Condensed Medium"/>
                  <a:sym typeface="Fira Sans Extra Condensed Medium"/>
                </a:rPr>
                <a:t>05</a:t>
              </a:r>
              <a:endParaRPr sz="2700">
                <a:solidFill>
                  <a:schemeClr val="accent2"/>
                </a:solidFill>
              </a:endParaRPr>
            </a:p>
          </p:txBody>
        </p:sp>
        <p:sp>
          <p:nvSpPr>
            <p:cNvPr id="119" name="Google Shape;660;p27">
              <a:extLst>
                <a:ext uri="{FF2B5EF4-FFF2-40B4-BE49-F238E27FC236}">
                  <a16:creationId xmlns:a16="http://schemas.microsoft.com/office/drawing/2014/main" id="{EDCEDB9F-735C-5041-96FE-09FDE4F67D33}"/>
                </a:ext>
              </a:extLst>
            </p:cNvPr>
            <p:cNvSpPr txBox="1"/>
            <p:nvPr/>
          </p:nvSpPr>
          <p:spPr>
            <a:xfrm>
              <a:off x="2174378" y="1328400"/>
              <a:ext cx="2116912" cy="365700"/>
            </a:xfrm>
            <a:prstGeom prst="rect">
              <a:avLst/>
            </a:prstGeom>
            <a:noFill/>
            <a:ln>
              <a:noFill/>
            </a:ln>
          </p:spPr>
          <p:txBody>
            <a:bodyPr spcFirstLastPara="1" wrap="square" lIns="91425" tIns="91425" rIns="91425" bIns="91425" anchor="ctr" anchorCtr="0">
              <a:noAutofit/>
            </a:bodyPr>
            <a:lstStyle/>
            <a:p>
              <a:r>
                <a:rPr lang="en-GB" sz="1500" b="1">
                  <a:solidFill>
                    <a:schemeClr val="accent1"/>
                  </a:solidFill>
                  <a:latin typeface="Fira Sans Extra Condensed"/>
                  <a:sym typeface="Fira Sans Extra Condensed"/>
                </a:rPr>
                <a:t>NoSQL: </a:t>
              </a:r>
            </a:p>
            <a:p>
              <a:r>
                <a:rPr lang="en-GB" sz="1500" b="1">
                  <a:solidFill>
                    <a:schemeClr val="accent1"/>
                  </a:solidFill>
                  <a:latin typeface="Fira Sans Extra Condensed"/>
                  <a:sym typeface="Fira Sans Extra Condensed"/>
                </a:rPr>
                <a:t>MongoDB &amp; Neo4j</a:t>
              </a:r>
              <a:endParaRPr lang="en-US" sz="1500">
                <a:solidFill>
                  <a:schemeClr val="accent1"/>
                </a:solidFill>
              </a:endParaRPr>
            </a:p>
          </p:txBody>
        </p:sp>
      </p:grpSp>
      <p:grpSp>
        <p:nvGrpSpPr>
          <p:cNvPr id="120" name="Google Shape;649;p27">
            <a:extLst>
              <a:ext uri="{FF2B5EF4-FFF2-40B4-BE49-F238E27FC236}">
                <a16:creationId xmlns:a16="http://schemas.microsoft.com/office/drawing/2014/main" id="{DCD5D4BC-6B01-214E-A2B5-96975DB41B51}"/>
              </a:ext>
            </a:extLst>
          </p:cNvPr>
          <p:cNvGrpSpPr/>
          <p:nvPr/>
        </p:nvGrpSpPr>
        <p:grpSpPr>
          <a:xfrm>
            <a:off x="4666235" y="4237428"/>
            <a:ext cx="2566946" cy="625810"/>
            <a:chOff x="1541504" y="1274545"/>
            <a:chExt cx="2566946" cy="625810"/>
          </a:xfrm>
        </p:grpSpPr>
        <p:sp>
          <p:nvSpPr>
            <p:cNvPr id="121" name="Google Shape;651;p27">
              <a:extLst>
                <a:ext uri="{FF2B5EF4-FFF2-40B4-BE49-F238E27FC236}">
                  <a16:creationId xmlns:a16="http://schemas.microsoft.com/office/drawing/2014/main" id="{4278DBA0-3A52-C146-8E84-B44B21603AB3}"/>
                </a:ext>
              </a:extLst>
            </p:cNvPr>
            <p:cNvSpPr/>
            <p:nvPr/>
          </p:nvSpPr>
          <p:spPr>
            <a:xfrm>
              <a:off x="1878862" y="1274545"/>
              <a:ext cx="2126130" cy="625810"/>
            </a:xfrm>
            <a:custGeom>
              <a:avLst/>
              <a:gdLst/>
              <a:ahLst/>
              <a:cxnLst/>
              <a:rect l="l" t="t" r="r" b="b"/>
              <a:pathLst>
                <a:path w="69950" h="32933" fill="none" extrusionOk="0">
                  <a:moveTo>
                    <a:pt x="0" y="5096"/>
                  </a:moveTo>
                  <a:lnTo>
                    <a:pt x="0" y="2000"/>
                  </a:lnTo>
                  <a:cubicBezTo>
                    <a:pt x="0" y="893"/>
                    <a:pt x="893" y="0"/>
                    <a:pt x="2001" y="0"/>
                  </a:cubicBezTo>
                  <a:lnTo>
                    <a:pt x="67949" y="0"/>
                  </a:lnTo>
                  <a:cubicBezTo>
                    <a:pt x="69057" y="0"/>
                    <a:pt x="69950" y="893"/>
                    <a:pt x="69950" y="2000"/>
                  </a:cubicBezTo>
                  <a:lnTo>
                    <a:pt x="69950" y="30944"/>
                  </a:lnTo>
                  <a:cubicBezTo>
                    <a:pt x="69950" y="32040"/>
                    <a:pt x="69057" y="32933"/>
                    <a:pt x="67949" y="32933"/>
                  </a:cubicBezTo>
                  <a:lnTo>
                    <a:pt x="45339" y="32933"/>
                  </a:lnTo>
                  <a:lnTo>
                    <a:pt x="45530" y="32933"/>
                  </a:lnTo>
                  <a:lnTo>
                    <a:pt x="2001" y="32933"/>
                  </a:lnTo>
                  <a:cubicBezTo>
                    <a:pt x="893" y="32933"/>
                    <a:pt x="0" y="32040"/>
                    <a:pt x="0" y="30944"/>
                  </a:cubicBezTo>
                  <a:lnTo>
                    <a:pt x="0" y="18121"/>
                  </a:lnTo>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53;p27">
              <a:extLst>
                <a:ext uri="{FF2B5EF4-FFF2-40B4-BE49-F238E27FC236}">
                  <a16:creationId xmlns:a16="http://schemas.microsoft.com/office/drawing/2014/main" id="{C95275DA-B51D-964C-8D47-5F7F83EDF491}"/>
                </a:ext>
              </a:extLst>
            </p:cNvPr>
            <p:cNvSpPr txBox="1"/>
            <p:nvPr/>
          </p:nvSpPr>
          <p:spPr>
            <a:xfrm>
              <a:off x="1541504" y="1336311"/>
              <a:ext cx="6765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2"/>
                  </a:solidFill>
                  <a:latin typeface="Fira Sans Extra Condensed Medium"/>
                  <a:sym typeface="Fira Sans Extra Condensed Medium"/>
                </a:rPr>
                <a:t>07</a:t>
              </a:r>
              <a:endParaRPr sz="2700">
                <a:solidFill>
                  <a:schemeClr val="accent2"/>
                </a:solidFill>
              </a:endParaRPr>
            </a:p>
          </p:txBody>
        </p:sp>
        <p:sp>
          <p:nvSpPr>
            <p:cNvPr id="123" name="Google Shape;660;p27">
              <a:extLst>
                <a:ext uri="{FF2B5EF4-FFF2-40B4-BE49-F238E27FC236}">
                  <a16:creationId xmlns:a16="http://schemas.microsoft.com/office/drawing/2014/main" id="{3DBC0987-6EC3-784F-B8E5-CBF90B730F58}"/>
                </a:ext>
              </a:extLst>
            </p:cNvPr>
            <p:cNvSpPr txBox="1"/>
            <p:nvPr/>
          </p:nvSpPr>
          <p:spPr>
            <a:xfrm>
              <a:off x="2117228" y="1404600"/>
              <a:ext cx="1991222" cy="365700"/>
            </a:xfrm>
            <a:prstGeom prst="rect">
              <a:avLst/>
            </a:prstGeom>
            <a:noFill/>
            <a:ln>
              <a:noFill/>
            </a:ln>
          </p:spPr>
          <p:txBody>
            <a:bodyPr spcFirstLastPara="1" wrap="square" lIns="91425" tIns="91425" rIns="91425" bIns="91425" anchor="ctr" anchorCtr="0">
              <a:noAutofit/>
            </a:bodyPr>
            <a:lstStyle/>
            <a:p>
              <a:pPr lvl="0">
                <a:buSzPts val="1100"/>
              </a:pPr>
              <a:r>
                <a:rPr lang="en-GB" sz="1500" b="1">
                  <a:solidFill>
                    <a:schemeClr val="accent1"/>
                  </a:solidFill>
                  <a:latin typeface="Fira Sans Extra Condensed"/>
                  <a:ea typeface="Fira Sans Extra Condensed"/>
                  <a:cs typeface="Fira Sans Extra Condensed"/>
                  <a:sym typeface="Fira Sans Extra Condensed"/>
                </a:rPr>
                <a:t>Lessons &amp; Recommendations</a:t>
              </a:r>
            </a:p>
          </p:txBody>
        </p:sp>
      </p:grpSp>
      <p:grpSp>
        <p:nvGrpSpPr>
          <p:cNvPr id="35" name="Google Shape;649;p27">
            <a:extLst>
              <a:ext uri="{FF2B5EF4-FFF2-40B4-BE49-F238E27FC236}">
                <a16:creationId xmlns:a16="http://schemas.microsoft.com/office/drawing/2014/main" id="{7B88154F-79C1-47B1-8A95-5A49DD53D4FB}"/>
              </a:ext>
            </a:extLst>
          </p:cNvPr>
          <p:cNvGrpSpPr/>
          <p:nvPr/>
        </p:nvGrpSpPr>
        <p:grpSpPr>
          <a:xfrm>
            <a:off x="4657017" y="3483210"/>
            <a:ext cx="2723101" cy="625810"/>
            <a:chOff x="1577407" y="1271324"/>
            <a:chExt cx="2723101" cy="625810"/>
          </a:xfrm>
        </p:grpSpPr>
        <p:sp>
          <p:nvSpPr>
            <p:cNvPr id="36" name="Google Shape;651;p27">
              <a:extLst>
                <a:ext uri="{FF2B5EF4-FFF2-40B4-BE49-F238E27FC236}">
                  <a16:creationId xmlns:a16="http://schemas.microsoft.com/office/drawing/2014/main" id="{B0FFBB1B-BC29-4376-BEAB-DB6EED5A294A}"/>
                </a:ext>
              </a:extLst>
            </p:cNvPr>
            <p:cNvSpPr/>
            <p:nvPr/>
          </p:nvSpPr>
          <p:spPr>
            <a:xfrm>
              <a:off x="1933201" y="1271324"/>
              <a:ext cx="2126130" cy="625810"/>
            </a:xfrm>
            <a:custGeom>
              <a:avLst/>
              <a:gdLst/>
              <a:ahLst/>
              <a:cxnLst/>
              <a:rect l="l" t="t" r="r" b="b"/>
              <a:pathLst>
                <a:path w="69950" h="32933" fill="none" extrusionOk="0">
                  <a:moveTo>
                    <a:pt x="0" y="5096"/>
                  </a:moveTo>
                  <a:lnTo>
                    <a:pt x="0" y="2000"/>
                  </a:lnTo>
                  <a:cubicBezTo>
                    <a:pt x="0" y="893"/>
                    <a:pt x="893" y="0"/>
                    <a:pt x="2001" y="0"/>
                  </a:cubicBezTo>
                  <a:lnTo>
                    <a:pt x="67949" y="0"/>
                  </a:lnTo>
                  <a:cubicBezTo>
                    <a:pt x="69057" y="0"/>
                    <a:pt x="69950" y="893"/>
                    <a:pt x="69950" y="2000"/>
                  </a:cubicBezTo>
                  <a:lnTo>
                    <a:pt x="69950" y="30944"/>
                  </a:lnTo>
                  <a:cubicBezTo>
                    <a:pt x="69950" y="32040"/>
                    <a:pt x="69057" y="32933"/>
                    <a:pt x="67949" y="32933"/>
                  </a:cubicBezTo>
                  <a:lnTo>
                    <a:pt x="45339" y="32933"/>
                  </a:lnTo>
                  <a:lnTo>
                    <a:pt x="45530" y="32933"/>
                  </a:lnTo>
                  <a:lnTo>
                    <a:pt x="2001" y="32933"/>
                  </a:lnTo>
                  <a:cubicBezTo>
                    <a:pt x="893" y="32933"/>
                    <a:pt x="0" y="32040"/>
                    <a:pt x="0" y="30944"/>
                  </a:cubicBezTo>
                  <a:lnTo>
                    <a:pt x="0" y="18121"/>
                  </a:lnTo>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endParaRPr lang="en-US"/>
            </a:p>
          </p:txBody>
        </p:sp>
        <p:sp>
          <p:nvSpPr>
            <p:cNvPr id="37" name="Google Shape;653;p27">
              <a:extLst>
                <a:ext uri="{FF2B5EF4-FFF2-40B4-BE49-F238E27FC236}">
                  <a16:creationId xmlns:a16="http://schemas.microsoft.com/office/drawing/2014/main" id="{40B98D62-615B-4173-BF2E-5333ECA1AC54}"/>
                </a:ext>
              </a:extLst>
            </p:cNvPr>
            <p:cNvSpPr txBox="1"/>
            <p:nvPr/>
          </p:nvSpPr>
          <p:spPr>
            <a:xfrm>
              <a:off x="1577407" y="1333090"/>
              <a:ext cx="6765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2"/>
                  </a:solidFill>
                  <a:latin typeface="Fira Sans Extra Condensed Medium"/>
                  <a:sym typeface="Fira Sans Extra Condensed Medium"/>
                </a:rPr>
                <a:t>06</a:t>
              </a:r>
              <a:endParaRPr sz="2700">
                <a:solidFill>
                  <a:schemeClr val="accent2"/>
                </a:solidFill>
              </a:endParaRPr>
            </a:p>
          </p:txBody>
        </p:sp>
        <p:sp>
          <p:nvSpPr>
            <p:cNvPr id="38" name="Google Shape;660;p27">
              <a:extLst>
                <a:ext uri="{FF2B5EF4-FFF2-40B4-BE49-F238E27FC236}">
                  <a16:creationId xmlns:a16="http://schemas.microsoft.com/office/drawing/2014/main" id="{348A662C-77F1-4265-A5CA-358661E75007}"/>
                </a:ext>
              </a:extLst>
            </p:cNvPr>
            <p:cNvSpPr txBox="1"/>
            <p:nvPr/>
          </p:nvSpPr>
          <p:spPr>
            <a:xfrm>
              <a:off x="2174378" y="1371263"/>
              <a:ext cx="2126130" cy="365700"/>
            </a:xfrm>
            <a:prstGeom prst="rect">
              <a:avLst/>
            </a:prstGeom>
            <a:noFill/>
            <a:ln>
              <a:noFill/>
            </a:ln>
          </p:spPr>
          <p:txBody>
            <a:bodyPr spcFirstLastPara="1" wrap="square" lIns="91425" tIns="91425" rIns="91425" bIns="91425" anchor="ctr" anchorCtr="0">
              <a:noAutofit/>
            </a:bodyPr>
            <a:lstStyle/>
            <a:p>
              <a:r>
                <a:rPr lang="en-GB" sz="1500" b="1">
                  <a:solidFill>
                    <a:schemeClr val="accent1"/>
                  </a:solidFill>
                  <a:latin typeface="Fira Sans Extra Condensed"/>
                </a:rPr>
                <a:t>Five Business Use Cases</a:t>
              </a:r>
            </a:p>
          </p:txBody>
        </p:sp>
      </p:grpSp>
    </p:spTree>
    <p:extLst>
      <p:ext uri="{BB962C8B-B14F-4D97-AF65-F5344CB8AC3E}">
        <p14:creationId xmlns:p14="http://schemas.microsoft.com/office/powerpoint/2010/main" val="3533278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SQL: Dimensional Model</a:t>
            </a:r>
          </a:p>
        </p:txBody>
      </p:sp>
      <p:sp>
        <p:nvSpPr>
          <p:cNvPr id="3" name="Slide Number Placeholder 2">
            <a:extLst>
              <a:ext uri="{FF2B5EF4-FFF2-40B4-BE49-F238E27FC236}">
                <a16:creationId xmlns:a16="http://schemas.microsoft.com/office/drawing/2014/main" id="{877D068E-4D5A-6840-974F-F3DFD78DC3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11" name="Google Shape;1350;p39">
            <a:extLst>
              <a:ext uri="{FF2B5EF4-FFF2-40B4-BE49-F238E27FC236}">
                <a16:creationId xmlns:a16="http://schemas.microsoft.com/office/drawing/2014/main" id="{CA731CDA-8EAF-CF4D-8C10-2ACA2791760A}"/>
              </a:ext>
            </a:extLst>
          </p:cNvPr>
          <p:cNvSpPr/>
          <p:nvPr/>
        </p:nvSpPr>
        <p:spPr>
          <a:xfrm>
            <a:off x="397204" y="1000379"/>
            <a:ext cx="2499900" cy="42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Fira Sans Extra Condensed"/>
                <a:ea typeface="Fira Sans Extra Condensed"/>
                <a:cs typeface="Fira Sans Extra Condensed"/>
                <a:sym typeface="Fira Sans Extra Condensed"/>
              </a:rPr>
              <a:t>OLAP</a:t>
            </a:r>
            <a:endParaRPr/>
          </a:p>
        </p:txBody>
      </p:sp>
      <p:sp>
        <p:nvSpPr>
          <p:cNvPr id="12" name="Google Shape;1353;p39">
            <a:extLst>
              <a:ext uri="{FF2B5EF4-FFF2-40B4-BE49-F238E27FC236}">
                <a16:creationId xmlns:a16="http://schemas.microsoft.com/office/drawing/2014/main" id="{E2C46804-C045-1E48-8060-BC2FF87204BA}"/>
              </a:ext>
            </a:extLst>
          </p:cNvPr>
          <p:cNvSpPr/>
          <p:nvPr/>
        </p:nvSpPr>
        <p:spPr>
          <a:xfrm>
            <a:off x="397192" y="1568803"/>
            <a:ext cx="2499900" cy="3164297"/>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6;p39">
            <a:extLst>
              <a:ext uri="{FF2B5EF4-FFF2-40B4-BE49-F238E27FC236}">
                <a16:creationId xmlns:a16="http://schemas.microsoft.com/office/drawing/2014/main" id="{C61BBF4B-4A8C-9B49-B6B7-57BBC08E27C0}"/>
              </a:ext>
            </a:extLst>
          </p:cNvPr>
          <p:cNvSpPr txBox="1"/>
          <p:nvPr/>
        </p:nvSpPr>
        <p:spPr>
          <a:xfrm>
            <a:off x="448632" y="1567847"/>
            <a:ext cx="2386426" cy="3343379"/>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GB" sz="1000">
                <a:latin typeface="Roboto"/>
                <a:ea typeface="Roboto"/>
                <a:cs typeface="Roboto"/>
                <a:sym typeface="Roboto"/>
              </a:rPr>
              <a:t>Dimensional Model was developed based on the EER model constructed</a:t>
            </a:r>
            <a:endParaRPr lang="en-US" sz="1000"/>
          </a:p>
          <a:p>
            <a:pPr marL="171450" indent="-171450">
              <a:buFont typeface="Arial" panose="020B0604020202020204" pitchFamily="34" charset="0"/>
              <a:buChar char="•"/>
            </a:pPr>
            <a:r>
              <a:rPr lang="en-GB" sz="1000">
                <a:latin typeface="Roboto"/>
                <a:ea typeface="Roboto"/>
              </a:rPr>
              <a:t>Used Snowflake Schema and normalized some dimension tables such as location table and product table</a:t>
            </a:r>
            <a:endParaRPr lang="en-GB" sz="1000"/>
          </a:p>
          <a:p>
            <a:pPr marL="171450" indent="-171450">
              <a:buFont typeface="Arial" panose="020B0604020202020204" pitchFamily="34" charset="0"/>
              <a:buChar char="•"/>
            </a:pPr>
            <a:r>
              <a:rPr lang="en-GB" sz="1000">
                <a:latin typeface="Roboto"/>
                <a:ea typeface="Roboto"/>
              </a:rPr>
              <a:t>“Reviews” is the fact table and there are 4 entities: customers, brands, product and date</a:t>
            </a:r>
          </a:p>
          <a:p>
            <a:pPr marL="171450" indent="-171450">
              <a:buFont typeface="Arial" panose="020B0604020202020204" pitchFamily="34" charset="0"/>
              <a:buChar char="•"/>
            </a:pPr>
            <a:r>
              <a:rPr lang="en-GB" sz="1000">
                <a:latin typeface="Roboto"/>
                <a:ea typeface="Roboto"/>
              </a:rPr>
              <a:t>An extra entity, “</a:t>
            </a:r>
            <a:r>
              <a:rPr lang="en-GB" sz="1000" err="1">
                <a:latin typeface="Roboto"/>
                <a:ea typeface="Roboto"/>
              </a:rPr>
              <a:t>dim_customers</a:t>
            </a:r>
            <a:r>
              <a:rPr lang="en-GB" sz="1000">
                <a:latin typeface="Roboto"/>
                <a:ea typeface="Roboto"/>
              </a:rPr>
              <a:t>”, exists in dimensional diagram. Original data source included customer data such as customer username and personal info, but due to data privacy concerns, we decided not to include customer data in our project database</a:t>
            </a:r>
          </a:p>
          <a:p>
            <a:pPr marL="171450" indent="-171450">
              <a:buFont typeface="Arial" panose="020B0604020202020204" pitchFamily="34" charset="0"/>
              <a:buChar char="•"/>
            </a:pPr>
            <a:endParaRPr lang="en-GB" sz="1000">
              <a:latin typeface="Roboto"/>
              <a:ea typeface="Roboto"/>
              <a:cs typeface="Roboto"/>
            </a:endParaRPr>
          </a:p>
        </p:txBody>
      </p:sp>
      <p:pic>
        <p:nvPicPr>
          <p:cNvPr id="4" name="Picture 4" descr="Graphical user interface, application&#10;&#10;Description automatically generated">
            <a:extLst>
              <a:ext uri="{FF2B5EF4-FFF2-40B4-BE49-F238E27FC236}">
                <a16:creationId xmlns:a16="http://schemas.microsoft.com/office/drawing/2014/main" id="{BE9AB799-B252-4D3C-A7AF-84F2E80D6431}"/>
              </a:ext>
            </a:extLst>
          </p:cNvPr>
          <p:cNvPicPr>
            <a:picLocks noChangeAspect="1"/>
          </p:cNvPicPr>
          <p:nvPr/>
        </p:nvPicPr>
        <p:blipFill>
          <a:blip r:embed="rId3"/>
          <a:stretch>
            <a:fillRect/>
          </a:stretch>
        </p:blipFill>
        <p:spPr>
          <a:xfrm>
            <a:off x="3671560" y="980904"/>
            <a:ext cx="4540589" cy="4172001"/>
          </a:xfrm>
          <a:prstGeom prst="rect">
            <a:avLst/>
          </a:prstGeom>
        </p:spPr>
      </p:pic>
    </p:spTree>
    <p:extLst>
      <p:ext uri="{BB962C8B-B14F-4D97-AF65-F5344CB8AC3E}">
        <p14:creationId xmlns:p14="http://schemas.microsoft.com/office/powerpoint/2010/main" val="2497003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NoSQL: MongoDB – Reviews Customer Context</a:t>
            </a:r>
          </a:p>
        </p:txBody>
      </p:sp>
      <p:sp>
        <p:nvSpPr>
          <p:cNvPr id="3" name="Slide Number Placeholder 2">
            <a:extLst>
              <a:ext uri="{FF2B5EF4-FFF2-40B4-BE49-F238E27FC236}">
                <a16:creationId xmlns:a16="http://schemas.microsoft.com/office/drawing/2014/main" id="{10F7AB17-F9F3-8440-B58B-48B4D6C45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3" descr="Graphical user interface, application&#10;&#10;Description automatically generated">
            <a:extLst>
              <a:ext uri="{FF2B5EF4-FFF2-40B4-BE49-F238E27FC236}">
                <a16:creationId xmlns:a16="http://schemas.microsoft.com/office/drawing/2014/main" id="{8AC218A0-07FE-924D-9B0C-AA3E4221D40B}"/>
              </a:ext>
            </a:extLst>
          </p:cNvPr>
          <p:cNvPicPr>
            <a:picLocks noChangeAspect="1"/>
          </p:cNvPicPr>
          <p:nvPr/>
        </p:nvPicPr>
        <p:blipFill>
          <a:blip r:embed="rId3"/>
          <a:stretch>
            <a:fillRect/>
          </a:stretch>
        </p:blipFill>
        <p:spPr>
          <a:xfrm>
            <a:off x="0" y="983100"/>
            <a:ext cx="4816366" cy="239614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0BE54463-9E71-CD4E-9F87-8D6631CE1BBF}"/>
              </a:ext>
            </a:extLst>
          </p:cNvPr>
          <p:cNvPicPr>
            <a:picLocks noChangeAspect="1"/>
          </p:cNvPicPr>
          <p:nvPr/>
        </p:nvPicPr>
        <p:blipFill>
          <a:blip r:embed="rId4"/>
          <a:stretch>
            <a:fillRect/>
          </a:stretch>
        </p:blipFill>
        <p:spPr>
          <a:xfrm>
            <a:off x="3870434" y="2259701"/>
            <a:ext cx="4816366" cy="2883799"/>
          </a:xfrm>
          <a:prstGeom prst="rect">
            <a:avLst/>
          </a:prstGeom>
        </p:spPr>
      </p:pic>
      <p:sp>
        <p:nvSpPr>
          <p:cNvPr id="13" name="Google Shape;833;p28">
            <a:extLst>
              <a:ext uri="{FF2B5EF4-FFF2-40B4-BE49-F238E27FC236}">
                <a16:creationId xmlns:a16="http://schemas.microsoft.com/office/drawing/2014/main" id="{8A3A0BD3-1540-1443-9390-B9E4365FC69C}"/>
              </a:ext>
            </a:extLst>
          </p:cNvPr>
          <p:cNvSpPr txBox="1"/>
          <p:nvPr/>
        </p:nvSpPr>
        <p:spPr>
          <a:xfrm>
            <a:off x="5130898" y="1284977"/>
            <a:ext cx="3621216" cy="56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a:latin typeface="Roboto"/>
              </a:rPr>
              <a:t>MongoDB is used to store review context data</a:t>
            </a:r>
          </a:p>
          <a:p>
            <a:pPr marL="171450" indent="-171450">
              <a:buFont typeface="Arial" panose="020B0604020202020204" pitchFamily="34" charset="0"/>
              <a:buChar char="•"/>
            </a:pPr>
            <a:r>
              <a:rPr lang="en-US" sz="1200">
                <a:latin typeface="Roboto"/>
              </a:rPr>
              <a:t>This includes metadata on customer attributes such as their eye color, skin tone, if they are employees, </a:t>
            </a:r>
            <a:r>
              <a:rPr lang="en-US" sz="1200" err="1">
                <a:latin typeface="Roboto"/>
              </a:rPr>
              <a:t>etc</a:t>
            </a:r>
            <a:endParaRPr lang="en-US" sz="1200">
              <a:latin typeface="Roboto"/>
            </a:endParaRPr>
          </a:p>
        </p:txBody>
      </p:sp>
      <p:sp>
        <p:nvSpPr>
          <p:cNvPr id="14" name="Google Shape;834;p28">
            <a:extLst>
              <a:ext uri="{FF2B5EF4-FFF2-40B4-BE49-F238E27FC236}">
                <a16:creationId xmlns:a16="http://schemas.microsoft.com/office/drawing/2014/main" id="{BEE85D47-2A93-5246-A8DB-7BFA02B9D47C}"/>
              </a:ext>
            </a:extLst>
          </p:cNvPr>
          <p:cNvSpPr txBox="1"/>
          <p:nvPr/>
        </p:nvSpPr>
        <p:spPr>
          <a:xfrm>
            <a:off x="5130897" y="1089718"/>
            <a:ext cx="4013103"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Review Context &amp; Metadata Stored</a:t>
            </a:r>
            <a:endParaRPr sz="1800" b="1">
              <a:solidFill>
                <a:schemeClr val="accent1"/>
              </a:solidFill>
              <a:latin typeface="Fira Sans Extra Condensed"/>
              <a:ea typeface="Fira Sans Extra Condensed"/>
              <a:cs typeface="Fira Sans Extra Condensed"/>
              <a:sym typeface="Fira Sans Extra Condensed"/>
            </a:endParaRPr>
          </a:p>
        </p:txBody>
      </p:sp>
      <p:cxnSp>
        <p:nvCxnSpPr>
          <p:cNvPr id="15" name="Google Shape;835;p28">
            <a:extLst>
              <a:ext uri="{FF2B5EF4-FFF2-40B4-BE49-F238E27FC236}">
                <a16:creationId xmlns:a16="http://schemas.microsoft.com/office/drawing/2014/main" id="{8E34D890-C71A-184A-8CA0-5F09FBE68852}"/>
              </a:ext>
            </a:extLst>
          </p:cNvPr>
          <p:cNvCxnSpPr>
            <a:cxnSpLocks/>
            <a:stCxn id="14" idx="1"/>
          </p:cNvCxnSpPr>
          <p:nvPr/>
        </p:nvCxnSpPr>
        <p:spPr>
          <a:xfrm flipH="1">
            <a:off x="4816367" y="1193968"/>
            <a:ext cx="314530" cy="0"/>
          </a:xfrm>
          <a:prstGeom prst="straightConnector1">
            <a:avLst/>
          </a:prstGeom>
          <a:noFill/>
          <a:ln w="19050" cap="flat" cmpd="sng">
            <a:solidFill>
              <a:schemeClr val="accent1"/>
            </a:solidFill>
            <a:prstDash val="solid"/>
            <a:round/>
            <a:headEnd type="triangle" w="med" len="med"/>
            <a:tailEnd type="none" w="med" len="med"/>
          </a:ln>
        </p:spPr>
      </p:cxnSp>
      <p:sp>
        <p:nvSpPr>
          <p:cNvPr id="17" name="Google Shape;833;p28">
            <a:extLst>
              <a:ext uri="{FF2B5EF4-FFF2-40B4-BE49-F238E27FC236}">
                <a16:creationId xmlns:a16="http://schemas.microsoft.com/office/drawing/2014/main" id="{F7A61493-78D1-6249-8BAB-0337127BFA4C}"/>
              </a:ext>
            </a:extLst>
          </p:cNvPr>
          <p:cNvSpPr txBox="1"/>
          <p:nvPr/>
        </p:nvSpPr>
        <p:spPr>
          <a:xfrm>
            <a:off x="259221" y="3867149"/>
            <a:ext cx="3990050" cy="1078973"/>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a:latin typeface="Roboto"/>
              </a:rPr>
              <a:t>MongoDB is chosen because of their non-relational nature and compatibility with nested JSON</a:t>
            </a:r>
          </a:p>
          <a:p>
            <a:pPr marL="171450" indent="-171450">
              <a:buFont typeface="Arial" panose="020B0604020202020204" pitchFamily="34" charset="0"/>
              <a:buChar char="•"/>
            </a:pPr>
            <a:r>
              <a:rPr lang="en-US" sz="1200">
                <a:latin typeface="Roboto"/>
              </a:rPr>
              <a:t>Different products may have different attributes that may not make sense if put on other product categories. For example, skin type for lipstick</a:t>
            </a:r>
          </a:p>
        </p:txBody>
      </p:sp>
      <p:sp>
        <p:nvSpPr>
          <p:cNvPr id="18" name="Google Shape;834;p28">
            <a:extLst>
              <a:ext uri="{FF2B5EF4-FFF2-40B4-BE49-F238E27FC236}">
                <a16:creationId xmlns:a16="http://schemas.microsoft.com/office/drawing/2014/main" id="{6B031FCF-2051-844E-9362-B7A6F5FD1934}"/>
              </a:ext>
            </a:extLst>
          </p:cNvPr>
          <p:cNvSpPr txBox="1"/>
          <p:nvPr/>
        </p:nvSpPr>
        <p:spPr>
          <a:xfrm>
            <a:off x="259220" y="3671891"/>
            <a:ext cx="4312780" cy="208500"/>
          </a:xfrm>
          <a:prstGeom prst="rect">
            <a:avLst/>
          </a:prstGeom>
          <a:noFill/>
          <a:ln>
            <a:noFill/>
          </a:ln>
        </p:spPr>
        <p:txBody>
          <a:bodyPr spcFirstLastPara="1" wrap="square" lIns="91425" tIns="91425" rIns="91425" bIns="91425" anchor="ctr" anchorCtr="0">
            <a:noAutofit/>
          </a:bodyPr>
          <a:lstStyle/>
          <a:p>
            <a:pPr lvl="0"/>
            <a:r>
              <a:rPr lang="en-GB" sz="1800" b="1">
                <a:solidFill>
                  <a:schemeClr val="accent1"/>
                </a:solidFill>
                <a:latin typeface="Fira Sans Extra Condensed"/>
                <a:ea typeface="Fira Sans Extra Condensed"/>
                <a:cs typeface="Fira Sans Extra Condensed"/>
                <a:sym typeface="Fira Sans Extra Condensed"/>
              </a:rPr>
              <a:t>Nested data fit for document data type</a:t>
            </a:r>
          </a:p>
        </p:txBody>
      </p:sp>
      <p:cxnSp>
        <p:nvCxnSpPr>
          <p:cNvPr id="19" name="Google Shape;835;p28">
            <a:extLst>
              <a:ext uri="{FF2B5EF4-FFF2-40B4-BE49-F238E27FC236}">
                <a16:creationId xmlns:a16="http://schemas.microsoft.com/office/drawing/2014/main" id="{A0B3074C-99BE-1044-9E34-CE9FBBAD236F}"/>
              </a:ext>
            </a:extLst>
          </p:cNvPr>
          <p:cNvCxnSpPr>
            <a:cxnSpLocks/>
          </p:cNvCxnSpPr>
          <p:nvPr/>
        </p:nvCxnSpPr>
        <p:spPr>
          <a:xfrm flipV="1">
            <a:off x="3779389" y="3770250"/>
            <a:ext cx="321489" cy="9217"/>
          </a:xfrm>
          <a:prstGeom prst="straightConnector1">
            <a:avLst/>
          </a:prstGeom>
          <a:noFill/>
          <a:ln w="19050" cap="flat" cmpd="sng">
            <a:solidFill>
              <a:schemeClr val="accent1"/>
            </a:solidFill>
            <a:prstDash val="solid"/>
            <a:round/>
            <a:headEnd type="triangle" w="med" len="med"/>
            <a:tailEnd type="none" w="med" len="med"/>
          </a:ln>
        </p:spPr>
      </p:cxnSp>
    </p:spTree>
    <p:extLst>
      <p:ext uri="{BB962C8B-B14F-4D97-AF65-F5344CB8AC3E}">
        <p14:creationId xmlns:p14="http://schemas.microsoft.com/office/powerpoint/2010/main" val="195160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6" descr="A picture containing accessory, enamel, necklet, vector graphics&#10;&#10;Description automatically generated">
            <a:extLst>
              <a:ext uri="{FF2B5EF4-FFF2-40B4-BE49-F238E27FC236}">
                <a16:creationId xmlns:a16="http://schemas.microsoft.com/office/drawing/2014/main" id="{EFAAB931-4FA8-46DF-890C-010D06893893}"/>
              </a:ext>
            </a:extLst>
          </p:cNvPr>
          <p:cNvPicPr>
            <a:picLocks noChangeAspect="1"/>
          </p:cNvPicPr>
          <p:nvPr/>
        </p:nvPicPr>
        <p:blipFill>
          <a:blip r:embed="rId3"/>
          <a:stretch>
            <a:fillRect/>
          </a:stretch>
        </p:blipFill>
        <p:spPr>
          <a:xfrm>
            <a:off x="3162853" y="1707352"/>
            <a:ext cx="2845942" cy="2329636"/>
          </a:xfrm>
          <a:prstGeom prst="rect">
            <a:avLst/>
          </a:prstGeom>
        </p:spPr>
      </p:pic>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NoSQL: Neo4J - Product Ingredient Relationships In Graph</a:t>
            </a:r>
          </a:p>
        </p:txBody>
      </p:sp>
      <p:sp>
        <p:nvSpPr>
          <p:cNvPr id="3" name="Slide Number Placeholder 2">
            <a:extLst>
              <a:ext uri="{FF2B5EF4-FFF2-40B4-BE49-F238E27FC236}">
                <a16:creationId xmlns:a16="http://schemas.microsoft.com/office/drawing/2014/main" id="{5F393C5F-A1EE-1648-B74A-F62E6D695B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descr="A screenshot of a computer&#10;&#10;Description automatically generated with medium confidence">
            <a:extLst>
              <a:ext uri="{FF2B5EF4-FFF2-40B4-BE49-F238E27FC236}">
                <a16:creationId xmlns:a16="http://schemas.microsoft.com/office/drawing/2014/main" id="{43C7B3EC-C811-F54D-92EB-A04CE5975D38}"/>
              </a:ext>
            </a:extLst>
          </p:cNvPr>
          <p:cNvPicPr>
            <a:picLocks noChangeAspect="1"/>
          </p:cNvPicPr>
          <p:nvPr/>
        </p:nvPicPr>
        <p:blipFill rotWithShape="1">
          <a:blip r:embed="rId4"/>
          <a:srcRect l="23794" t="-1654" r="41247" b="15762"/>
          <a:stretch/>
        </p:blipFill>
        <p:spPr>
          <a:xfrm>
            <a:off x="44949" y="1098401"/>
            <a:ext cx="3328460" cy="2938861"/>
          </a:xfrm>
          <a:prstGeom prst="rect">
            <a:avLst/>
          </a:prstGeom>
        </p:spPr>
      </p:pic>
      <p:sp>
        <p:nvSpPr>
          <p:cNvPr id="6" name="Google Shape;1350;p39">
            <a:extLst>
              <a:ext uri="{FF2B5EF4-FFF2-40B4-BE49-F238E27FC236}">
                <a16:creationId xmlns:a16="http://schemas.microsoft.com/office/drawing/2014/main" id="{975FC383-9711-4545-B5EE-F291DFEF5EB4}"/>
              </a:ext>
            </a:extLst>
          </p:cNvPr>
          <p:cNvSpPr/>
          <p:nvPr/>
        </p:nvSpPr>
        <p:spPr>
          <a:xfrm>
            <a:off x="5858918" y="1155931"/>
            <a:ext cx="2499900" cy="42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Fira Sans Extra Condensed"/>
                <a:ea typeface="Fira Sans Extra Condensed"/>
                <a:cs typeface="Fira Sans Extra Condensed"/>
                <a:sym typeface="Fira Sans Extra Condensed"/>
              </a:rPr>
              <a:t>Neo4j</a:t>
            </a:r>
            <a:endParaRPr/>
          </a:p>
        </p:txBody>
      </p:sp>
      <p:sp>
        <p:nvSpPr>
          <p:cNvPr id="8" name="Google Shape;1353;p39">
            <a:extLst>
              <a:ext uri="{FF2B5EF4-FFF2-40B4-BE49-F238E27FC236}">
                <a16:creationId xmlns:a16="http://schemas.microsoft.com/office/drawing/2014/main" id="{3ED82E50-E7EC-C940-BEB3-6C6EEB3383BB}"/>
              </a:ext>
            </a:extLst>
          </p:cNvPr>
          <p:cNvSpPr/>
          <p:nvPr/>
        </p:nvSpPr>
        <p:spPr>
          <a:xfrm>
            <a:off x="5858906" y="1724355"/>
            <a:ext cx="2499900" cy="2938861"/>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6;p39">
            <a:extLst>
              <a:ext uri="{FF2B5EF4-FFF2-40B4-BE49-F238E27FC236}">
                <a16:creationId xmlns:a16="http://schemas.microsoft.com/office/drawing/2014/main" id="{AABD93CB-C876-6241-B06F-24FC42D1A36C}"/>
              </a:ext>
            </a:extLst>
          </p:cNvPr>
          <p:cNvSpPr txBox="1"/>
          <p:nvPr/>
        </p:nvSpPr>
        <p:spPr>
          <a:xfrm>
            <a:off x="6007393" y="1782705"/>
            <a:ext cx="2149200" cy="2797177"/>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GB" sz="1100">
                <a:ea typeface="Roboto"/>
                <a:sym typeface="Roboto"/>
              </a:rPr>
              <a:t>Shows all the ingredients contained in the product</a:t>
            </a:r>
            <a:endParaRPr lang="en-US"/>
          </a:p>
          <a:p>
            <a:pPr marL="171450" indent="-171450">
              <a:buFont typeface="Arial" panose="020B0604020202020204" pitchFamily="34" charset="0"/>
              <a:buChar char="•"/>
            </a:pPr>
            <a:r>
              <a:rPr lang="en-GB" sz="1100">
                <a:ea typeface="Roboto"/>
                <a:sym typeface="Roboto"/>
              </a:rPr>
              <a:t>If the ingredient has hazard traits, the node of this ingredient will be red</a:t>
            </a:r>
            <a:r>
              <a:rPr lang="en-GB" sz="1100">
                <a:latin typeface="Roboto"/>
                <a:ea typeface="Roboto"/>
                <a:cs typeface="Roboto"/>
                <a:sym typeface="Roboto"/>
              </a:rPr>
              <a:t>. </a:t>
            </a:r>
            <a:endParaRPr lang="en-GB" sz="1100">
              <a:latin typeface="Roboto"/>
              <a:ea typeface="Roboto"/>
              <a:cs typeface="Roboto"/>
            </a:endParaRPr>
          </a:p>
          <a:p>
            <a:pPr marL="171450" indent="-171450">
              <a:buFont typeface="Arial" panose="020B0604020202020204" pitchFamily="34" charset="0"/>
              <a:buChar char="•"/>
            </a:pPr>
            <a:r>
              <a:rPr lang="en-GB" sz="1100">
                <a:ea typeface="Roboto"/>
                <a:sym typeface="Roboto"/>
              </a:rPr>
              <a:t>Choose an ingredient （or hazard ingredient) and we can see the products that contain it</a:t>
            </a:r>
            <a:endParaRPr lang="en-GB" sz="1100">
              <a:ea typeface="Roboto"/>
            </a:endParaRPr>
          </a:p>
        </p:txBody>
      </p:sp>
      <p:cxnSp>
        <p:nvCxnSpPr>
          <p:cNvPr id="15" name="Google Shape;461;p21">
            <a:extLst>
              <a:ext uri="{FF2B5EF4-FFF2-40B4-BE49-F238E27FC236}">
                <a16:creationId xmlns:a16="http://schemas.microsoft.com/office/drawing/2014/main" id="{9B7EBB1B-D1C3-9641-8AA6-9E90C0A58ED8}"/>
              </a:ext>
            </a:extLst>
          </p:cNvPr>
          <p:cNvCxnSpPr>
            <a:cxnSpLocks/>
          </p:cNvCxnSpPr>
          <p:nvPr/>
        </p:nvCxnSpPr>
        <p:spPr>
          <a:xfrm flipV="1">
            <a:off x="3147816" y="3181293"/>
            <a:ext cx="440628" cy="227376"/>
          </a:xfrm>
          <a:prstGeom prst="straightConnector1">
            <a:avLst/>
          </a:prstGeom>
          <a:noFill/>
          <a:ln w="19050" cap="flat" cmpd="sng">
            <a:solidFill>
              <a:schemeClr val="dk1"/>
            </a:solidFill>
            <a:prstDash val="dash"/>
            <a:round/>
            <a:headEnd type="none" w="med" len="med"/>
            <a:tailEnd type="triangle" w="med" len="med"/>
          </a:ln>
        </p:spPr>
      </p:cxnSp>
      <p:cxnSp>
        <p:nvCxnSpPr>
          <p:cNvPr id="32" name="Google Shape;265;p16">
            <a:extLst>
              <a:ext uri="{FF2B5EF4-FFF2-40B4-BE49-F238E27FC236}">
                <a16:creationId xmlns:a16="http://schemas.microsoft.com/office/drawing/2014/main" id="{CFB9E11A-6315-3D4C-B7DD-DB353345A0E7}"/>
              </a:ext>
            </a:extLst>
          </p:cNvPr>
          <p:cNvCxnSpPr/>
          <p:nvPr/>
        </p:nvCxnSpPr>
        <p:spPr>
          <a:xfrm rot="-5400000" flipH="1">
            <a:off x="1266745" y="3265805"/>
            <a:ext cx="574500" cy="2503800"/>
          </a:xfrm>
          <a:prstGeom prst="bentConnector2">
            <a:avLst/>
          </a:prstGeom>
          <a:noFill/>
          <a:ln w="9525" cap="flat" cmpd="sng">
            <a:solidFill>
              <a:schemeClr val="dk1"/>
            </a:solidFill>
            <a:prstDash val="solid"/>
            <a:round/>
            <a:headEnd type="none" w="med" len="med"/>
            <a:tailEnd type="none" w="med" len="med"/>
          </a:ln>
        </p:spPr>
      </p:cxnSp>
      <p:cxnSp>
        <p:nvCxnSpPr>
          <p:cNvPr id="35" name="Straight Connector 34">
            <a:extLst>
              <a:ext uri="{FF2B5EF4-FFF2-40B4-BE49-F238E27FC236}">
                <a16:creationId xmlns:a16="http://schemas.microsoft.com/office/drawing/2014/main" id="{09C92CD5-73AF-EA4E-8EEA-3B8C6190FE00}"/>
              </a:ext>
            </a:extLst>
          </p:cNvPr>
          <p:cNvCxnSpPr/>
          <p:nvPr/>
        </p:nvCxnSpPr>
        <p:spPr>
          <a:xfrm>
            <a:off x="2798211" y="4230455"/>
            <a:ext cx="0" cy="574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oogle Shape;265;p16">
            <a:extLst>
              <a:ext uri="{FF2B5EF4-FFF2-40B4-BE49-F238E27FC236}">
                <a16:creationId xmlns:a16="http://schemas.microsoft.com/office/drawing/2014/main" id="{3CBFA931-90C7-BA40-87AE-F96987773D25}"/>
              </a:ext>
            </a:extLst>
          </p:cNvPr>
          <p:cNvCxnSpPr/>
          <p:nvPr/>
        </p:nvCxnSpPr>
        <p:spPr>
          <a:xfrm rot="16200000" flipH="1">
            <a:off x="3849491" y="3273489"/>
            <a:ext cx="574500" cy="2503800"/>
          </a:xfrm>
          <a:prstGeom prst="bentConnector2">
            <a:avLst/>
          </a:prstGeom>
          <a:noFill/>
          <a:ln w="9525" cap="flat" cmpd="sng">
            <a:solidFill>
              <a:schemeClr val="dk1"/>
            </a:solidFill>
            <a:prstDash val="solid"/>
            <a:round/>
            <a:headEnd type="none" w="med" len="med"/>
            <a:tailEnd type="none" w="med" len="med"/>
          </a:ln>
        </p:spPr>
      </p:cxnSp>
      <p:cxnSp>
        <p:nvCxnSpPr>
          <p:cNvPr id="38" name="Straight Connector 37">
            <a:extLst>
              <a:ext uri="{FF2B5EF4-FFF2-40B4-BE49-F238E27FC236}">
                <a16:creationId xmlns:a16="http://schemas.microsoft.com/office/drawing/2014/main" id="{D6589EE8-2CAE-3C48-B52C-E251D50B7EAA}"/>
              </a:ext>
            </a:extLst>
          </p:cNvPr>
          <p:cNvCxnSpPr/>
          <p:nvPr/>
        </p:nvCxnSpPr>
        <p:spPr>
          <a:xfrm>
            <a:off x="5380957" y="4238139"/>
            <a:ext cx="0" cy="574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Google Shape;1356;p39">
            <a:extLst>
              <a:ext uri="{FF2B5EF4-FFF2-40B4-BE49-F238E27FC236}">
                <a16:creationId xmlns:a16="http://schemas.microsoft.com/office/drawing/2014/main" id="{87C061CE-D51B-0847-9D29-A794A4C8FFA7}"/>
              </a:ext>
            </a:extLst>
          </p:cNvPr>
          <p:cNvSpPr txBox="1"/>
          <p:nvPr/>
        </p:nvSpPr>
        <p:spPr>
          <a:xfrm>
            <a:off x="341116" y="4828300"/>
            <a:ext cx="2806700" cy="370254"/>
          </a:xfrm>
          <a:prstGeom prst="rect">
            <a:avLst/>
          </a:prstGeom>
          <a:noFill/>
          <a:ln>
            <a:noFill/>
          </a:ln>
        </p:spPr>
        <p:txBody>
          <a:bodyPr spcFirstLastPara="1" wrap="square" lIns="91425" tIns="91425" rIns="91425" bIns="91425" anchor="ctr" anchorCtr="0">
            <a:noAutofit/>
          </a:bodyPr>
          <a:lstStyle/>
          <a:p>
            <a:r>
              <a:rPr lang="en-GB" sz="1050" b="1">
                <a:latin typeface="Roboto"/>
                <a:ea typeface="Roboto"/>
                <a:cs typeface="Roboto"/>
                <a:sym typeface="Roboto"/>
              </a:rPr>
              <a:t>(</a:t>
            </a:r>
            <a:r>
              <a:rPr lang="en-GB" sz="1050" b="1" err="1">
                <a:latin typeface="Roboto"/>
                <a:ea typeface="Roboto"/>
                <a:cs typeface="Roboto"/>
                <a:sym typeface="Roboto"/>
              </a:rPr>
              <a:t>a:Ingredient</a:t>
            </a:r>
            <a:r>
              <a:rPr lang="en-GB" sz="1050" b="1">
                <a:latin typeface="Roboto"/>
                <a:ea typeface="Roboto"/>
                <a:cs typeface="Roboto"/>
                <a:sym typeface="Roboto"/>
              </a:rPr>
              <a:t>)-[:IS_IN]-&gt;(</a:t>
            </a:r>
            <a:r>
              <a:rPr lang="en-GB" sz="1050" b="1" err="1">
                <a:latin typeface="Roboto"/>
                <a:ea typeface="Roboto"/>
                <a:cs typeface="Roboto"/>
                <a:sym typeface="Roboto"/>
              </a:rPr>
              <a:t>b:</a:t>
            </a:r>
            <a:r>
              <a:rPr lang="en-GB" sz="1000" b="1" err="1">
                <a:latin typeface="Roboto"/>
                <a:ea typeface="Roboto"/>
                <a:cs typeface="Roboto"/>
                <a:sym typeface="Roboto"/>
              </a:rPr>
              <a:t>PRODUCT</a:t>
            </a:r>
            <a:r>
              <a:rPr lang="en-GB" sz="1050" b="1">
                <a:latin typeface="Roboto"/>
                <a:ea typeface="Roboto"/>
                <a:cs typeface="Roboto"/>
                <a:sym typeface="Roboto"/>
              </a:rPr>
              <a:t>)</a:t>
            </a:r>
          </a:p>
          <a:p>
            <a:r>
              <a:rPr lang="en-GB" sz="1050" b="1">
                <a:latin typeface="Roboto"/>
                <a:ea typeface="Roboto"/>
                <a:cs typeface="Roboto"/>
                <a:sym typeface="Roboto"/>
              </a:rPr>
              <a:t> </a:t>
            </a:r>
          </a:p>
        </p:txBody>
      </p:sp>
      <p:sp>
        <p:nvSpPr>
          <p:cNvPr id="42" name="Google Shape;1356;p39">
            <a:extLst>
              <a:ext uri="{FF2B5EF4-FFF2-40B4-BE49-F238E27FC236}">
                <a16:creationId xmlns:a16="http://schemas.microsoft.com/office/drawing/2014/main" id="{9E3E5A08-23F8-CF4A-80B2-2631B4876F6A}"/>
              </a:ext>
            </a:extLst>
          </p:cNvPr>
          <p:cNvSpPr txBox="1"/>
          <p:nvPr/>
        </p:nvSpPr>
        <p:spPr>
          <a:xfrm>
            <a:off x="2805895" y="4835984"/>
            <a:ext cx="4923695" cy="370254"/>
          </a:xfrm>
          <a:prstGeom prst="rect">
            <a:avLst/>
          </a:prstGeom>
          <a:noFill/>
          <a:ln>
            <a:noFill/>
          </a:ln>
        </p:spPr>
        <p:txBody>
          <a:bodyPr spcFirstLastPara="1" wrap="square" lIns="91425" tIns="91425" rIns="91425" bIns="91425" anchor="ctr" anchorCtr="0">
            <a:noAutofit/>
          </a:bodyPr>
          <a:lstStyle/>
          <a:p>
            <a:r>
              <a:rPr lang="en-GB" sz="1000" b="1">
                <a:latin typeface="Roboto"/>
                <a:ea typeface="Roboto"/>
                <a:cs typeface="Roboto"/>
                <a:sym typeface="Roboto"/>
              </a:rPr>
              <a:t>(</a:t>
            </a:r>
            <a:r>
              <a:rPr lang="en-GB" sz="1000" b="1" err="1">
                <a:ea typeface="Roboto"/>
                <a:sym typeface="Roboto"/>
              </a:rPr>
              <a:t>p:PRODUCT</a:t>
            </a:r>
            <a:r>
              <a:rPr lang="en-GB" sz="1000" b="1">
                <a:latin typeface="Roboto"/>
                <a:ea typeface="Roboto"/>
                <a:cs typeface="Roboto"/>
                <a:sym typeface="Roboto"/>
              </a:rPr>
              <a:t>)-[:</a:t>
            </a:r>
            <a:r>
              <a:rPr lang="en-GB" sz="1000" b="1" err="1">
                <a:latin typeface="Roboto"/>
                <a:ea typeface="Roboto"/>
                <a:cs typeface="Roboto"/>
                <a:sym typeface="Roboto"/>
              </a:rPr>
              <a:t>Has_Hazard_trait</a:t>
            </a:r>
            <a:r>
              <a:rPr lang="en-GB" sz="1000" b="1">
                <a:latin typeface="Roboto"/>
                <a:ea typeface="Roboto"/>
                <a:cs typeface="Roboto"/>
                <a:sym typeface="Roboto"/>
              </a:rPr>
              <a:t>]-&gt;(</a:t>
            </a:r>
            <a:r>
              <a:rPr lang="en-GB" sz="1000" b="1" err="1">
                <a:ea typeface="Roboto"/>
                <a:sym typeface="Roboto"/>
              </a:rPr>
              <a:t>h:Hazard_Ingredient</a:t>
            </a:r>
            <a:r>
              <a:rPr lang="en-GB" sz="1000" b="1">
                <a:latin typeface="Roboto"/>
                <a:ea typeface="Roboto"/>
                <a:cs typeface="Roboto"/>
                <a:sym typeface="Roboto"/>
              </a:rPr>
              <a:t>)</a:t>
            </a:r>
          </a:p>
          <a:p>
            <a:endParaRPr lang="en-GB" sz="1100" b="1">
              <a:latin typeface="Roboto"/>
              <a:ea typeface="Roboto"/>
              <a:cs typeface="Roboto"/>
            </a:endParaRPr>
          </a:p>
        </p:txBody>
      </p:sp>
      <p:sp>
        <p:nvSpPr>
          <p:cNvPr id="44" name="Google Shape;1356;p39">
            <a:extLst>
              <a:ext uri="{FF2B5EF4-FFF2-40B4-BE49-F238E27FC236}">
                <a16:creationId xmlns:a16="http://schemas.microsoft.com/office/drawing/2014/main" id="{1197F52D-3800-5A42-A0BD-AB2EE4DE03C4}"/>
              </a:ext>
            </a:extLst>
          </p:cNvPr>
          <p:cNvSpPr txBox="1"/>
          <p:nvPr/>
        </p:nvSpPr>
        <p:spPr>
          <a:xfrm>
            <a:off x="265097" y="4579882"/>
            <a:ext cx="2806700" cy="370254"/>
          </a:xfrm>
          <a:prstGeom prst="rect">
            <a:avLst/>
          </a:prstGeom>
          <a:noFill/>
          <a:ln>
            <a:noFill/>
          </a:ln>
        </p:spPr>
        <p:txBody>
          <a:bodyPr spcFirstLastPara="1" wrap="square" lIns="91425" tIns="91425" rIns="91425" bIns="91425" anchor="ctr" anchorCtr="0">
            <a:noAutofit/>
          </a:bodyPr>
          <a:lstStyle/>
          <a:p>
            <a:r>
              <a:rPr lang="en-GB" sz="1050" b="1">
                <a:solidFill>
                  <a:schemeClr val="accent1"/>
                </a:solidFill>
                <a:latin typeface="Roboto"/>
                <a:ea typeface="Roboto"/>
                <a:cs typeface="Roboto"/>
                <a:sym typeface="Roboto"/>
              </a:rPr>
              <a:t>GRAPH1</a:t>
            </a:r>
          </a:p>
          <a:p>
            <a:r>
              <a:rPr lang="en-GB" sz="1050" b="1">
                <a:solidFill>
                  <a:schemeClr val="accent1"/>
                </a:solidFill>
                <a:latin typeface="Roboto"/>
                <a:ea typeface="Roboto"/>
                <a:cs typeface="Roboto"/>
                <a:sym typeface="Roboto"/>
              </a:rPr>
              <a:t> </a:t>
            </a:r>
          </a:p>
        </p:txBody>
      </p:sp>
      <p:sp>
        <p:nvSpPr>
          <p:cNvPr id="45" name="Google Shape;1356;p39">
            <a:extLst>
              <a:ext uri="{FF2B5EF4-FFF2-40B4-BE49-F238E27FC236}">
                <a16:creationId xmlns:a16="http://schemas.microsoft.com/office/drawing/2014/main" id="{620BBC77-6D4B-7C42-B16A-1562CB77B450}"/>
              </a:ext>
            </a:extLst>
          </p:cNvPr>
          <p:cNvSpPr txBox="1"/>
          <p:nvPr/>
        </p:nvSpPr>
        <p:spPr>
          <a:xfrm>
            <a:off x="2815351" y="4578225"/>
            <a:ext cx="2806700" cy="370254"/>
          </a:xfrm>
          <a:prstGeom prst="rect">
            <a:avLst/>
          </a:prstGeom>
          <a:noFill/>
          <a:ln>
            <a:noFill/>
          </a:ln>
        </p:spPr>
        <p:txBody>
          <a:bodyPr spcFirstLastPara="1" wrap="square" lIns="91425" tIns="91425" rIns="91425" bIns="91425" anchor="ctr" anchorCtr="0">
            <a:noAutofit/>
          </a:bodyPr>
          <a:lstStyle/>
          <a:p>
            <a:r>
              <a:rPr lang="en-GB" sz="1050" b="1">
                <a:solidFill>
                  <a:schemeClr val="accent1"/>
                </a:solidFill>
                <a:latin typeface="Roboto"/>
                <a:ea typeface="Roboto"/>
                <a:cs typeface="Roboto"/>
                <a:sym typeface="Roboto"/>
              </a:rPr>
              <a:t>GRAPH2</a:t>
            </a:r>
          </a:p>
          <a:p>
            <a:r>
              <a:rPr lang="en-GB" sz="1050" b="1">
                <a:solidFill>
                  <a:schemeClr val="accent1"/>
                </a:solidFill>
                <a:latin typeface="Roboto"/>
                <a:ea typeface="Roboto"/>
                <a:cs typeface="Roboto"/>
                <a:sym typeface="Roboto"/>
              </a:rPr>
              <a:t> </a:t>
            </a:r>
          </a:p>
        </p:txBody>
      </p:sp>
    </p:spTree>
    <p:extLst>
      <p:ext uri="{BB962C8B-B14F-4D97-AF65-F5344CB8AC3E}">
        <p14:creationId xmlns:p14="http://schemas.microsoft.com/office/powerpoint/2010/main" val="2919195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57E0D-6EBB-2342-84FC-CF10F1B17E49}"/>
              </a:ext>
            </a:extLst>
          </p:cNvPr>
          <p:cNvSpPr>
            <a:spLocks noGrp="1"/>
          </p:cNvSpPr>
          <p:nvPr>
            <p:ph type="title"/>
          </p:nvPr>
        </p:nvSpPr>
        <p:spPr/>
        <p:txBody>
          <a:bodyPr/>
          <a:lstStyle/>
          <a:p>
            <a:r>
              <a:rPr lang="en-US"/>
              <a:t>Five Business Use Cases With Analyses</a:t>
            </a:r>
          </a:p>
        </p:txBody>
      </p:sp>
      <p:sp>
        <p:nvSpPr>
          <p:cNvPr id="3" name="Slide Number Placeholder 2">
            <a:extLst>
              <a:ext uri="{FF2B5EF4-FFF2-40B4-BE49-F238E27FC236}">
                <a16:creationId xmlns:a16="http://schemas.microsoft.com/office/drawing/2014/main" id="{CB60C4C5-7DC1-734E-BA1F-7F37E57301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pSp>
        <p:nvGrpSpPr>
          <p:cNvPr id="4" name="Google Shape;1160;p35">
            <a:extLst>
              <a:ext uri="{FF2B5EF4-FFF2-40B4-BE49-F238E27FC236}">
                <a16:creationId xmlns:a16="http://schemas.microsoft.com/office/drawing/2014/main" id="{5DA77584-4A0A-2641-9041-461E1C8C5632}"/>
              </a:ext>
            </a:extLst>
          </p:cNvPr>
          <p:cNvGrpSpPr/>
          <p:nvPr/>
        </p:nvGrpSpPr>
        <p:grpSpPr>
          <a:xfrm>
            <a:off x="3798400" y="1263650"/>
            <a:ext cx="1545329" cy="3399950"/>
            <a:chOff x="3798400" y="1263650"/>
            <a:chExt cx="1545329" cy="3399950"/>
          </a:xfrm>
        </p:grpSpPr>
        <p:sp>
          <p:nvSpPr>
            <p:cNvPr id="5" name="Google Shape;1161;p35">
              <a:extLst>
                <a:ext uri="{FF2B5EF4-FFF2-40B4-BE49-F238E27FC236}">
                  <a16:creationId xmlns:a16="http://schemas.microsoft.com/office/drawing/2014/main" id="{1A5DBAAD-BF16-094A-9875-B373BD2FE80B}"/>
                </a:ext>
              </a:extLst>
            </p:cNvPr>
            <p:cNvSpPr/>
            <p:nvPr/>
          </p:nvSpPr>
          <p:spPr>
            <a:xfrm>
              <a:off x="3798400"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62;p35">
              <a:extLst>
                <a:ext uri="{FF2B5EF4-FFF2-40B4-BE49-F238E27FC236}">
                  <a16:creationId xmlns:a16="http://schemas.microsoft.com/office/drawing/2014/main" id="{384ABF17-F7E8-7740-AAF9-E56FC24B47B4}"/>
                </a:ext>
              </a:extLst>
            </p:cNvPr>
            <p:cNvSpPr/>
            <p:nvPr/>
          </p:nvSpPr>
          <p:spPr>
            <a:xfrm>
              <a:off x="3798711" y="3387451"/>
              <a:ext cx="1543178" cy="971895"/>
            </a:xfrm>
            <a:custGeom>
              <a:avLst/>
              <a:gdLst/>
              <a:ahLst/>
              <a:cxnLst/>
              <a:rect l="l" t="t" r="r" b="b"/>
              <a:pathLst>
                <a:path w="3678" h="2246" extrusionOk="0">
                  <a:moveTo>
                    <a:pt x="0" y="2245"/>
                  </a:moveTo>
                  <a:lnTo>
                    <a:pt x="0" y="0"/>
                  </a:lnTo>
                  <a:lnTo>
                    <a:pt x="3677" y="0"/>
                  </a:lnTo>
                  <a:lnTo>
                    <a:pt x="3677" y="2245"/>
                  </a:lnTo>
                  <a:lnTo>
                    <a:pt x="0" y="2245"/>
                  </a:ln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7" name="Google Shape;1163;p35">
              <a:extLst>
                <a:ext uri="{FF2B5EF4-FFF2-40B4-BE49-F238E27FC236}">
                  <a16:creationId xmlns:a16="http://schemas.microsoft.com/office/drawing/2014/main" id="{388805AC-4FE6-974E-808C-31FD1A36472B}"/>
                </a:ext>
              </a:extLst>
            </p:cNvPr>
            <p:cNvSpPr/>
            <p:nvPr/>
          </p:nvSpPr>
          <p:spPr>
            <a:xfrm>
              <a:off x="4236721" y="1263650"/>
              <a:ext cx="670209" cy="672028"/>
            </a:xfrm>
            <a:custGeom>
              <a:avLst/>
              <a:gdLst/>
              <a:ahLst/>
              <a:cxnLst/>
              <a:rect l="l" t="t" r="r" b="b"/>
              <a:pathLst>
                <a:path w="1598" h="1600" extrusionOk="0">
                  <a:moveTo>
                    <a:pt x="1597" y="804"/>
                  </a:moveTo>
                  <a:lnTo>
                    <a:pt x="1597" y="804"/>
                  </a:lnTo>
                  <a:cubicBezTo>
                    <a:pt x="1597" y="1243"/>
                    <a:pt x="1241" y="1599"/>
                    <a:pt x="802" y="1599"/>
                  </a:cubicBezTo>
                  <a:cubicBezTo>
                    <a:pt x="356" y="1599"/>
                    <a:pt x="0" y="1243"/>
                    <a:pt x="0" y="804"/>
                  </a:cubicBezTo>
                  <a:cubicBezTo>
                    <a:pt x="0" y="357"/>
                    <a:pt x="356" y="0"/>
                    <a:pt x="802" y="0"/>
                  </a:cubicBezTo>
                  <a:cubicBezTo>
                    <a:pt x="1241" y="0"/>
                    <a:pt x="1597" y="357"/>
                    <a:pt x="1597" y="804"/>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8" name="Google Shape;1164;p35">
              <a:extLst>
                <a:ext uri="{FF2B5EF4-FFF2-40B4-BE49-F238E27FC236}">
                  <a16:creationId xmlns:a16="http://schemas.microsoft.com/office/drawing/2014/main" id="{48F647D2-8A53-594F-8B5F-FAEAB229DDEF}"/>
                </a:ext>
              </a:extLst>
            </p:cNvPr>
            <p:cNvSpPr txBox="1"/>
            <p:nvPr/>
          </p:nvSpPr>
          <p:spPr>
            <a:xfrm>
              <a:off x="4365575" y="1346464"/>
              <a:ext cx="412500" cy="50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8000"/>
                <a:buFont typeface="Lato Black"/>
                <a:buNone/>
              </a:pPr>
              <a:r>
                <a:rPr lang="en-GB" sz="3600" i="0" u="none">
                  <a:solidFill>
                    <a:srgbClr val="FFFFFF"/>
                  </a:solidFill>
                  <a:latin typeface="Fira Sans Extra Condensed Medium"/>
                  <a:ea typeface="Fira Sans Extra Condensed Medium"/>
                  <a:cs typeface="Fira Sans Extra Condensed Medium"/>
                  <a:sym typeface="Fira Sans Extra Condensed Medium"/>
                </a:rPr>
                <a:t>3</a:t>
              </a:r>
              <a:endParaRPr sz="3600">
                <a:latin typeface="Fira Sans Extra Condensed Medium"/>
                <a:ea typeface="Fira Sans Extra Condensed Medium"/>
                <a:cs typeface="Fira Sans Extra Condensed Medium"/>
                <a:sym typeface="Fira Sans Extra Condensed Medium"/>
              </a:endParaRPr>
            </a:p>
          </p:txBody>
        </p:sp>
        <p:sp>
          <p:nvSpPr>
            <p:cNvPr id="9" name="Google Shape;1165;p35">
              <a:extLst>
                <a:ext uri="{FF2B5EF4-FFF2-40B4-BE49-F238E27FC236}">
                  <a16:creationId xmlns:a16="http://schemas.microsoft.com/office/drawing/2014/main" id="{2BFA2263-B2EB-B64B-8C4C-3241B965CFB3}"/>
                </a:ext>
              </a:extLst>
            </p:cNvPr>
            <p:cNvSpPr txBox="1"/>
            <p:nvPr/>
          </p:nvSpPr>
          <p:spPr>
            <a:xfrm flipH="1">
              <a:off x="3799929" y="2104825"/>
              <a:ext cx="1543800" cy="506400"/>
            </a:xfrm>
            <a:prstGeom prst="rect">
              <a:avLst/>
            </a:prstGeom>
            <a:noFill/>
            <a:ln>
              <a:noFill/>
            </a:ln>
          </p:spPr>
          <p:txBody>
            <a:bodyPr spcFirstLastPara="1" wrap="square" lIns="91425" tIns="45700" rIns="91425" bIns="45700" anchor="ctr" anchorCtr="0">
              <a:noAutofit/>
            </a:bodyPr>
            <a:lstStyle/>
            <a:p>
              <a:pPr lvl="0" algn="ctr">
                <a:buSzPts val="1100"/>
              </a:pPr>
              <a:r>
                <a:rPr lang="en-GB" sz="1600" b="1">
                  <a:solidFill>
                    <a:schemeClr val="accent4"/>
                  </a:solidFill>
                  <a:latin typeface="Fira Sans Extra Condensed"/>
                  <a:ea typeface="Fira Sans Extra Condensed"/>
                  <a:cs typeface="Fira Sans Extra Condensed"/>
                  <a:sym typeface="Fira Sans Extra Condensed"/>
                </a:rPr>
                <a:t>Ingredients</a:t>
              </a:r>
            </a:p>
          </p:txBody>
        </p:sp>
        <p:sp>
          <p:nvSpPr>
            <p:cNvPr id="10" name="Google Shape;1166;p35">
              <a:extLst>
                <a:ext uri="{FF2B5EF4-FFF2-40B4-BE49-F238E27FC236}">
                  <a16:creationId xmlns:a16="http://schemas.microsoft.com/office/drawing/2014/main" id="{A44A1CD1-EBC9-3B44-8EC7-01D8FD47187B}"/>
                </a:ext>
              </a:extLst>
            </p:cNvPr>
            <p:cNvSpPr txBox="1"/>
            <p:nvPr/>
          </p:nvSpPr>
          <p:spPr>
            <a:xfrm>
              <a:off x="3800227" y="2642458"/>
              <a:ext cx="1543200" cy="744991"/>
            </a:xfrm>
            <a:prstGeom prst="rect">
              <a:avLst/>
            </a:prstGeom>
            <a:noFill/>
            <a:ln>
              <a:noFill/>
            </a:ln>
          </p:spPr>
          <p:txBody>
            <a:bodyPr spcFirstLastPara="1" wrap="square" lIns="91425" tIns="45700" rIns="91425" bIns="45700" anchor="ctr" anchorCtr="0">
              <a:noAutofit/>
            </a:bodyPr>
            <a:lstStyle/>
            <a:p>
              <a:pPr lvl="0" algn="ctr">
                <a:buSzPts val="1100"/>
              </a:pPr>
              <a:r>
                <a:rPr lang="en-GB" sz="1200">
                  <a:latin typeface="Roboto"/>
                  <a:ea typeface="Roboto"/>
                  <a:cs typeface="Roboto"/>
                  <a:sym typeface="Roboto"/>
                </a:rPr>
                <a:t>Suggest products without harmful ingredients </a:t>
              </a:r>
            </a:p>
          </p:txBody>
        </p:sp>
      </p:grpSp>
      <p:grpSp>
        <p:nvGrpSpPr>
          <p:cNvPr id="15" name="Google Shape;1171;p35">
            <a:extLst>
              <a:ext uri="{FF2B5EF4-FFF2-40B4-BE49-F238E27FC236}">
                <a16:creationId xmlns:a16="http://schemas.microsoft.com/office/drawing/2014/main" id="{FEA4A9DA-5A5D-3B4D-A66A-EAB3CB79BC55}"/>
              </a:ext>
            </a:extLst>
          </p:cNvPr>
          <p:cNvGrpSpPr/>
          <p:nvPr/>
        </p:nvGrpSpPr>
        <p:grpSpPr>
          <a:xfrm>
            <a:off x="7121306" y="1263650"/>
            <a:ext cx="1617543" cy="3399950"/>
            <a:chOff x="7121306" y="1263650"/>
            <a:chExt cx="1617543" cy="3399950"/>
          </a:xfrm>
        </p:grpSpPr>
        <p:sp>
          <p:nvSpPr>
            <p:cNvPr id="16" name="Google Shape;1172;p35">
              <a:extLst>
                <a:ext uri="{FF2B5EF4-FFF2-40B4-BE49-F238E27FC236}">
                  <a16:creationId xmlns:a16="http://schemas.microsoft.com/office/drawing/2014/main" id="{18A94150-E23E-B647-8964-B20AC94CAC8B}"/>
                </a:ext>
              </a:extLst>
            </p:cNvPr>
            <p:cNvSpPr/>
            <p:nvPr/>
          </p:nvSpPr>
          <p:spPr>
            <a:xfrm>
              <a:off x="7144313"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3;p35">
              <a:extLst>
                <a:ext uri="{FF2B5EF4-FFF2-40B4-BE49-F238E27FC236}">
                  <a16:creationId xmlns:a16="http://schemas.microsoft.com/office/drawing/2014/main" id="{8F749EA6-D737-DE4E-8C68-008E9B92907A}"/>
                </a:ext>
              </a:extLst>
            </p:cNvPr>
            <p:cNvSpPr/>
            <p:nvPr/>
          </p:nvSpPr>
          <p:spPr>
            <a:xfrm>
              <a:off x="7575959" y="1263650"/>
              <a:ext cx="673851" cy="672028"/>
            </a:xfrm>
            <a:custGeom>
              <a:avLst/>
              <a:gdLst/>
              <a:ahLst/>
              <a:cxnLst/>
              <a:rect l="l" t="t" r="r" b="b"/>
              <a:pathLst>
                <a:path w="1607" h="1600" extrusionOk="0">
                  <a:moveTo>
                    <a:pt x="1606" y="804"/>
                  </a:moveTo>
                  <a:lnTo>
                    <a:pt x="1606" y="804"/>
                  </a:lnTo>
                  <a:cubicBezTo>
                    <a:pt x="1606" y="1243"/>
                    <a:pt x="1242" y="1599"/>
                    <a:pt x="803" y="1599"/>
                  </a:cubicBezTo>
                  <a:cubicBezTo>
                    <a:pt x="356" y="1599"/>
                    <a:pt x="0" y="1243"/>
                    <a:pt x="0" y="804"/>
                  </a:cubicBezTo>
                  <a:cubicBezTo>
                    <a:pt x="0" y="357"/>
                    <a:pt x="356" y="0"/>
                    <a:pt x="803" y="0"/>
                  </a:cubicBezTo>
                  <a:cubicBezTo>
                    <a:pt x="1242" y="0"/>
                    <a:pt x="1606" y="357"/>
                    <a:pt x="1606" y="804"/>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8" name="Google Shape;1174;p35">
              <a:extLst>
                <a:ext uri="{FF2B5EF4-FFF2-40B4-BE49-F238E27FC236}">
                  <a16:creationId xmlns:a16="http://schemas.microsoft.com/office/drawing/2014/main" id="{20F307AE-41CF-5945-9A68-115CF7C24780}"/>
                </a:ext>
              </a:extLst>
            </p:cNvPr>
            <p:cNvSpPr txBox="1"/>
            <p:nvPr/>
          </p:nvSpPr>
          <p:spPr>
            <a:xfrm>
              <a:off x="7709988" y="1346464"/>
              <a:ext cx="412500" cy="50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8000"/>
                <a:buFont typeface="Lato Black"/>
                <a:buNone/>
              </a:pPr>
              <a:r>
                <a:rPr lang="en-GB" sz="3600">
                  <a:solidFill>
                    <a:srgbClr val="FFFFFF"/>
                  </a:solidFill>
                  <a:latin typeface="Fira Sans Extra Condensed Medium"/>
                  <a:ea typeface="Fira Sans Extra Condensed Medium"/>
                  <a:cs typeface="Fira Sans Extra Condensed Medium"/>
                  <a:sym typeface="Fira Sans Extra Condensed Medium"/>
                </a:rPr>
                <a:t>5</a:t>
              </a:r>
              <a:endParaRPr sz="3600">
                <a:latin typeface="Fira Sans Extra Condensed Medium"/>
                <a:ea typeface="Fira Sans Extra Condensed Medium"/>
                <a:cs typeface="Fira Sans Extra Condensed Medium"/>
                <a:sym typeface="Fira Sans Extra Condensed Medium"/>
              </a:endParaRPr>
            </a:p>
          </p:txBody>
        </p:sp>
        <p:sp>
          <p:nvSpPr>
            <p:cNvPr id="19" name="Google Shape;1175;p35">
              <a:extLst>
                <a:ext uri="{FF2B5EF4-FFF2-40B4-BE49-F238E27FC236}">
                  <a16:creationId xmlns:a16="http://schemas.microsoft.com/office/drawing/2014/main" id="{B35A4C5D-0E05-C845-BAA0-A50E280C5D34}"/>
                </a:ext>
              </a:extLst>
            </p:cNvPr>
            <p:cNvSpPr txBox="1"/>
            <p:nvPr/>
          </p:nvSpPr>
          <p:spPr>
            <a:xfrm flipH="1">
              <a:off x="7121306" y="2104825"/>
              <a:ext cx="1617543" cy="506400"/>
            </a:xfrm>
            <a:prstGeom prst="rect">
              <a:avLst/>
            </a:prstGeom>
            <a:noFill/>
            <a:ln>
              <a:noFill/>
            </a:ln>
          </p:spPr>
          <p:txBody>
            <a:bodyPr spcFirstLastPara="1" wrap="square" lIns="91425" tIns="45700" rIns="91425" bIns="45700" anchor="ctr" anchorCtr="0">
              <a:noAutofit/>
            </a:bodyPr>
            <a:lstStyle/>
            <a:p>
              <a:pPr algn="ctr">
                <a:buClr>
                  <a:srgbClr val="494949"/>
                </a:buClr>
                <a:buSzPts val="2400"/>
              </a:pPr>
              <a:r>
                <a:rPr lang="en-GB" sz="1700" b="1">
                  <a:solidFill>
                    <a:schemeClr val="accent6"/>
                  </a:solidFill>
                  <a:latin typeface="Fira Sans Extra Condensed"/>
                  <a:ea typeface="Fira Sans Extra Condensed"/>
                  <a:cs typeface="Fira Sans Extra Condensed"/>
                </a:rPr>
                <a:t>Product Reviews</a:t>
              </a:r>
            </a:p>
          </p:txBody>
        </p:sp>
        <p:sp>
          <p:nvSpPr>
            <p:cNvPr id="20" name="Google Shape;1176;p35">
              <a:extLst>
                <a:ext uri="{FF2B5EF4-FFF2-40B4-BE49-F238E27FC236}">
                  <a16:creationId xmlns:a16="http://schemas.microsoft.com/office/drawing/2014/main" id="{A2D02A02-54C8-B84A-A9B9-FA0B80F0F950}"/>
                </a:ext>
              </a:extLst>
            </p:cNvPr>
            <p:cNvSpPr txBox="1"/>
            <p:nvPr/>
          </p:nvSpPr>
          <p:spPr>
            <a:xfrm>
              <a:off x="7144647" y="2642451"/>
              <a:ext cx="1543200" cy="572100"/>
            </a:xfrm>
            <a:prstGeom prst="rect">
              <a:avLst/>
            </a:prstGeom>
            <a:noFill/>
            <a:ln>
              <a:noFill/>
            </a:ln>
          </p:spPr>
          <p:txBody>
            <a:bodyPr spcFirstLastPara="1" wrap="square" lIns="91425" tIns="45700" rIns="91425" bIns="45700" anchor="ctr" anchorCtr="0">
              <a:noAutofit/>
            </a:bodyPr>
            <a:lstStyle/>
            <a:p>
              <a:pPr algn="ctr">
                <a:buSzPts val="1100"/>
              </a:pPr>
              <a:r>
                <a:rPr lang="en-GB" sz="1200">
                  <a:latin typeface="Roboto"/>
                  <a:ea typeface="Roboto"/>
                  <a:cs typeface="Roboto"/>
                </a:rPr>
                <a:t>Gaining insights based on user product review </a:t>
              </a:r>
              <a:endParaRPr lang="en-GB" sz="1200">
                <a:solidFill>
                  <a:srgbClr val="000000"/>
                </a:solidFill>
                <a:latin typeface="Roboto"/>
                <a:ea typeface="Roboto"/>
                <a:cs typeface="Roboto"/>
              </a:endParaRPr>
            </a:p>
          </p:txBody>
        </p:sp>
        <p:sp>
          <p:nvSpPr>
            <p:cNvPr id="21" name="Google Shape;1177;p35">
              <a:extLst>
                <a:ext uri="{FF2B5EF4-FFF2-40B4-BE49-F238E27FC236}">
                  <a16:creationId xmlns:a16="http://schemas.microsoft.com/office/drawing/2014/main" id="{0743D2F2-17BB-1741-AC95-B4BC68511F02}"/>
                </a:ext>
              </a:extLst>
            </p:cNvPr>
            <p:cNvSpPr/>
            <p:nvPr/>
          </p:nvSpPr>
          <p:spPr>
            <a:xfrm>
              <a:off x="7150776" y="3376649"/>
              <a:ext cx="1543174" cy="942175"/>
            </a:xfrm>
            <a:custGeom>
              <a:avLst/>
              <a:gdLst/>
              <a:ahLst/>
              <a:cxnLst/>
              <a:rect l="l" t="t" r="r" b="b"/>
              <a:pathLst>
                <a:path w="2859" h="2246" extrusionOk="0">
                  <a:moveTo>
                    <a:pt x="0" y="2245"/>
                  </a:moveTo>
                  <a:lnTo>
                    <a:pt x="0" y="0"/>
                  </a:lnTo>
                  <a:lnTo>
                    <a:pt x="2858" y="0"/>
                  </a:lnTo>
                  <a:lnTo>
                    <a:pt x="2858" y="2245"/>
                  </a:lnTo>
                  <a:lnTo>
                    <a:pt x="0" y="2245"/>
                  </a:ln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grpSp>
      <p:grpSp>
        <p:nvGrpSpPr>
          <p:cNvPr id="30" name="Google Shape;1186;p35">
            <a:extLst>
              <a:ext uri="{FF2B5EF4-FFF2-40B4-BE49-F238E27FC236}">
                <a16:creationId xmlns:a16="http://schemas.microsoft.com/office/drawing/2014/main" id="{D0C1E742-7811-5141-937F-B55503D162B3}"/>
              </a:ext>
            </a:extLst>
          </p:cNvPr>
          <p:cNvGrpSpPr/>
          <p:nvPr/>
        </p:nvGrpSpPr>
        <p:grpSpPr>
          <a:xfrm>
            <a:off x="2128083" y="1263650"/>
            <a:ext cx="1546493" cy="3399950"/>
            <a:chOff x="2128083" y="1263650"/>
            <a:chExt cx="1546493" cy="3399950"/>
          </a:xfrm>
        </p:grpSpPr>
        <p:sp>
          <p:nvSpPr>
            <p:cNvPr id="31" name="Google Shape;1187;p35">
              <a:extLst>
                <a:ext uri="{FF2B5EF4-FFF2-40B4-BE49-F238E27FC236}">
                  <a16:creationId xmlns:a16="http://schemas.microsoft.com/office/drawing/2014/main" id="{25955391-16E5-E14F-A77B-8F39CCAF792E}"/>
                </a:ext>
              </a:extLst>
            </p:cNvPr>
            <p:cNvSpPr/>
            <p:nvPr/>
          </p:nvSpPr>
          <p:spPr>
            <a:xfrm>
              <a:off x="2128125"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88;p35">
              <a:extLst>
                <a:ext uri="{FF2B5EF4-FFF2-40B4-BE49-F238E27FC236}">
                  <a16:creationId xmlns:a16="http://schemas.microsoft.com/office/drawing/2014/main" id="{234E567A-65F4-2446-B4AD-2A99C71CCA30}"/>
                </a:ext>
              </a:extLst>
            </p:cNvPr>
            <p:cNvSpPr/>
            <p:nvPr/>
          </p:nvSpPr>
          <p:spPr>
            <a:xfrm>
              <a:off x="2128083" y="3392030"/>
              <a:ext cx="1543782" cy="967317"/>
            </a:xfrm>
            <a:custGeom>
              <a:avLst/>
              <a:gdLst/>
              <a:ahLst/>
              <a:cxnLst/>
              <a:rect l="l" t="t" r="r" b="b"/>
              <a:pathLst>
                <a:path w="3679" h="2246" extrusionOk="0">
                  <a:moveTo>
                    <a:pt x="0" y="2245"/>
                  </a:moveTo>
                  <a:lnTo>
                    <a:pt x="0" y="0"/>
                  </a:lnTo>
                  <a:lnTo>
                    <a:pt x="3678" y="0"/>
                  </a:lnTo>
                  <a:lnTo>
                    <a:pt x="3678" y="2245"/>
                  </a:lnTo>
                  <a:lnTo>
                    <a:pt x="0" y="2245"/>
                  </a:ln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33" name="Google Shape;1189;p35">
              <a:extLst>
                <a:ext uri="{FF2B5EF4-FFF2-40B4-BE49-F238E27FC236}">
                  <a16:creationId xmlns:a16="http://schemas.microsoft.com/office/drawing/2014/main" id="{E91A32F5-2599-F747-A6EF-5EE700B72D5B}"/>
                </a:ext>
              </a:extLst>
            </p:cNvPr>
            <p:cNvSpPr/>
            <p:nvPr/>
          </p:nvSpPr>
          <p:spPr>
            <a:xfrm>
              <a:off x="2566664" y="1263650"/>
              <a:ext cx="672028" cy="672028"/>
            </a:xfrm>
            <a:custGeom>
              <a:avLst/>
              <a:gdLst/>
              <a:ahLst/>
              <a:cxnLst/>
              <a:rect l="l" t="t" r="r" b="b"/>
              <a:pathLst>
                <a:path w="1599" h="1600" extrusionOk="0">
                  <a:moveTo>
                    <a:pt x="1598" y="804"/>
                  </a:moveTo>
                  <a:lnTo>
                    <a:pt x="1598" y="804"/>
                  </a:lnTo>
                  <a:cubicBezTo>
                    <a:pt x="1598" y="1243"/>
                    <a:pt x="1242" y="1599"/>
                    <a:pt x="795" y="1599"/>
                  </a:cubicBezTo>
                  <a:cubicBezTo>
                    <a:pt x="356" y="1599"/>
                    <a:pt x="0" y="1243"/>
                    <a:pt x="0" y="804"/>
                  </a:cubicBezTo>
                  <a:cubicBezTo>
                    <a:pt x="0" y="357"/>
                    <a:pt x="356" y="0"/>
                    <a:pt x="795" y="0"/>
                  </a:cubicBezTo>
                  <a:cubicBezTo>
                    <a:pt x="1242" y="0"/>
                    <a:pt x="1598" y="357"/>
                    <a:pt x="1598" y="804"/>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34" name="Google Shape;1190;p35">
              <a:extLst>
                <a:ext uri="{FF2B5EF4-FFF2-40B4-BE49-F238E27FC236}">
                  <a16:creationId xmlns:a16="http://schemas.microsoft.com/office/drawing/2014/main" id="{3454E13F-DF68-0640-946E-2FF20627BEDF}"/>
                </a:ext>
              </a:extLst>
            </p:cNvPr>
            <p:cNvSpPr txBox="1"/>
            <p:nvPr/>
          </p:nvSpPr>
          <p:spPr>
            <a:xfrm>
              <a:off x="2696427" y="1346464"/>
              <a:ext cx="412500" cy="50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8000"/>
                <a:buFont typeface="Lato Black"/>
                <a:buNone/>
              </a:pPr>
              <a:r>
                <a:rPr lang="en-GB" sz="3600" i="0" u="none">
                  <a:solidFill>
                    <a:srgbClr val="FFFFFF"/>
                  </a:solidFill>
                  <a:latin typeface="Fira Sans Extra Condensed Medium"/>
                  <a:ea typeface="Fira Sans Extra Condensed Medium"/>
                  <a:cs typeface="Fira Sans Extra Condensed Medium"/>
                  <a:sym typeface="Fira Sans Extra Condensed Medium"/>
                </a:rPr>
                <a:t>2</a:t>
              </a:r>
              <a:endParaRPr sz="3600">
                <a:latin typeface="Fira Sans Extra Condensed Medium"/>
                <a:ea typeface="Fira Sans Extra Condensed Medium"/>
                <a:cs typeface="Fira Sans Extra Condensed Medium"/>
                <a:sym typeface="Fira Sans Extra Condensed Medium"/>
              </a:endParaRPr>
            </a:p>
          </p:txBody>
        </p:sp>
        <p:sp>
          <p:nvSpPr>
            <p:cNvPr id="35" name="Google Shape;1191;p35">
              <a:extLst>
                <a:ext uri="{FF2B5EF4-FFF2-40B4-BE49-F238E27FC236}">
                  <a16:creationId xmlns:a16="http://schemas.microsoft.com/office/drawing/2014/main" id="{A9D56AC9-D550-2741-A093-986676AAF8A2}"/>
                </a:ext>
              </a:extLst>
            </p:cNvPr>
            <p:cNvSpPr txBox="1"/>
            <p:nvPr/>
          </p:nvSpPr>
          <p:spPr>
            <a:xfrm flipH="1">
              <a:off x="2130776" y="2104825"/>
              <a:ext cx="1543800" cy="506400"/>
            </a:xfrm>
            <a:prstGeom prst="rect">
              <a:avLst/>
            </a:prstGeom>
            <a:noFill/>
            <a:ln>
              <a:noFill/>
            </a:ln>
          </p:spPr>
          <p:txBody>
            <a:bodyPr spcFirstLastPara="1" wrap="square" lIns="91425" tIns="45700" rIns="91425" bIns="45700" anchor="ctr" anchorCtr="0">
              <a:noAutofit/>
            </a:bodyPr>
            <a:lstStyle/>
            <a:p>
              <a:pPr lvl="0" algn="ctr">
                <a:buSzPts val="1100"/>
              </a:pPr>
              <a:r>
                <a:rPr lang="en-GB" sz="1600" b="1">
                  <a:solidFill>
                    <a:schemeClr val="accent3"/>
                  </a:solidFill>
                  <a:latin typeface="Fira Sans Extra Condensed"/>
                  <a:ea typeface="Fira Sans Extra Condensed"/>
                  <a:cs typeface="Fira Sans Extra Condensed"/>
                  <a:sym typeface="Fira Sans Extra Condensed"/>
                </a:rPr>
                <a:t>Key Performance</a:t>
              </a:r>
            </a:p>
          </p:txBody>
        </p:sp>
        <p:sp>
          <p:nvSpPr>
            <p:cNvPr id="36" name="Google Shape;1192;p35">
              <a:extLst>
                <a:ext uri="{FF2B5EF4-FFF2-40B4-BE49-F238E27FC236}">
                  <a16:creationId xmlns:a16="http://schemas.microsoft.com/office/drawing/2014/main" id="{52BCE0F8-D090-3C41-9191-61168ED7425C}"/>
                </a:ext>
              </a:extLst>
            </p:cNvPr>
            <p:cNvSpPr txBox="1"/>
            <p:nvPr/>
          </p:nvSpPr>
          <p:spPr>
            <a:xfrm>
              <a:off x="2131074" y="2650165"/>
              <a:ext cx="1543200" cy="737283"/>
            </a:xfrm>
            <a:prstGeom prst="rect">
              <a:avLst/>
            </a:prstGeom>
            <a:noFill/>
            <a:ln>
              <a:noFill/>
            </a:ln>
          </p:spPr>
          <p:txBody>
            <a:bodyPr spcFirstLastPara="1" wrap="square" lIns="91425" tIns="45700" rIns="91425" bIns="45700" anchor="ctr" anchorCtr="0">
              <a:noAutofit/>
            </a:bodyPr>
            <a:lstStyle/>
            <a:p>
              <a:pPr lvl="0" algn="ctr">
                <a:buSzPts val="1100"/>
              </a:pPr>
              <a:r>
                <a:rPr lang="en-GB" sz="1200">
                  <a:latin typeface="Roboto"/>
                  <a:ea typeface="Roboto"/>
                  <a:cs typeface="Roboto"/>
                  <a:sym typeface="Roboto"/>
                </a:rPr>
                <a:t>Look at similar products to evaluate product performance</a:t>
              </a:r>
            </a:p>
          </p:txBody>
        </p:sp>
      </p:grpSp>
      <p:grpSp>
        <p:nvGrpSpPr>
          <p:cNvPr id="41" name="Google Shape;1197;p35">
            <a:extLst>
              <a:ext uri="{FF2B5EF4-FFF2-40B4-BE49-F238E27FC236}">
                <a16:creationId xmlns:a16="http://schemas.microsoft.com/office/drawing/2014/main" id="{92FED15E-0791-734B-8148-1532E7F813D4}"/>
              </a:ext>
            </a:extLst>
          </p:cNvPr>
          <p:cNvGrpSpPr/>
          <p:nvPr/>
        </p:nvGrpSpPr>
        <p:grpSpPr>
          <a:xfrm>
            <a:off x="5347685" y="1263650"/>
            <a:ext cx="1774243" cy="3399950"/>
            <a:chOff x="5347685" y="1263650"/>
            <a:chExt cx="1774243" cy="3399950"/>
          </a:xfrm>
        </p:grpSpPr>
        <p:sp>
          <p:nvSpPr>
            <p:cNvPr id="42" name="Google Shape;1198;p35">
              <a:extLst>
                <a:ext uri="{FF2B5EF4-FFF2-40B4-BE49-F238E27FC236}">
                  <a16:creationId xmlns:a16="http://schemas.microsoft.com/office/drawing/2014/main" id="{D5C591F4-A311-C746-B310-94F42783C6AD}"/>
                </a:ext>
              </a:extLst>
            </p:cNvPr>
            <p:cNvSpPr/>
            <p:nvPr/>
          </p:nvSpPr>
          <p:spPr>
            <a:xfrm>
              <a:off x="5469838"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9;p35">
              <a:extLst>
                <a:ext uri="{FF2B5EF4-FFF2-40B4-BE49-F238E27FC236}">
                  <a16:creationId xmlns:a16="http://schemas.microsoft.com/office/drawing/2014/main" id="{93586F41-E951-E149-BD60-8AA8BA304694}"/>
                </a:ext>
              </a:extLst>
            </p:cNvPr>
            <p:cNvSpPr/>
            <p:nvPr/>
          </p:nvSpPr>
          <p:spPr>
            <a:xfrm>
              <a:off x="5468772" y="3387450"/>
              <a:ext cx="1543782" cy="971895"/>
            </a:xfrm>
            <a:custGeom>
              <a:avLst/>
              <a:gdLst/>
              <a:ahLst/>
              <a:cxnLst/>
              <a:rect l="l" t="t" r="r" b="b"/>
              <a:pathLst>
                <a:path w="3679" h="2246" extrusionOk="0">
                  <a:moveTo>
                    <a:pt x="0" y="2245"/>
                  </a:moveTo>
                  <a:lnTo>
                    <a:pt x="0" y="0"/>
                  </a:lnTo>
                  <a:lnTo>
                    <a:pt x="3678" y="0"/>
                  </a:lnTo>
                  <a:lnTo>
                    <a:pt x="3678" y="2245"/>
                  </a:lnTo>
                  <a:lnTo>
                    <a:pt x="0" y="2245"/>
                  </a:ln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44" name="Google Shape;1200;p35">
              <a:extLst>
                <a:ext uri="{FF2B5EF4-FFF2-40B4-BE49-F238E27FC236}">
                  <a16:creationId xmlns:a16="http://schemas.microsoft.com/office/drawing/2014/main" id="{84521D41-FFC9-A646-AC3E-FC33FC492EA5}"/>
                </a:ext>
              </a:extLst>
            </p:cNvPr>
            <p:cNvSpPr/>
            <p:nvPr/>
          </p:nvSpPr>
          <p:spPr>
            <a:xfrm>
              <a:off x="5903738" y="1263650"/>
              <a:ext cx="673851" cy="672028"/>
            </a:xfrm>
            <a:custGeom>
              <a:avLst/>
              <a:gdLst/>
              <a:ahLst/>
              <a:cxnLst/>
              <a:rect l="l" t="t" r="r" b="b"/>
              <a:pathLst>
                <a:path w="1607" h="1600" extrusionOk="0">
                  <a:moveTo>
                    <a:pt x="1606" y="804"/>
                  </a:moveTo>
                  <a:lnTo>
                    <a:pt x="1606" y="804"/>
                  </a:lnTo>
                  <a:cubicBezTo>
                    <a:pt x="1606" y="1243"/>
                    <a:pt x="1242" y="1599"/>
                    <a:pt x="803" y="1599"/>
                  </a:cubicBezTo>
                  <a:cubicBezTo>
                    <a:pt x="356" y="1599"/>
                    <a:pt x="0" y="1243"/>
                    <a:pt x="0" y="804"/>
                  </a:cubicBezTo>
                  <a:cubicBezTo>
                    <a:pt x="0" y="357"/>
                    <a:pt x="356" y="0"/>
                    <a:pt x="803" y="0"/>
                  </a:cubicBezTo>
                  <a:cubicBezTo>
                    <a:pt x="1242" y="0"/>
                    <a:pt x="1606" y="357"/>
                    <a:pt x="1606" y="804"/>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45" name="Google Shape;1201;p35">
              <a:extLst>
                <a:ext uri="{FF2B5EF4-FFF2-40B4-BE49-F238E27FC236}">
                  <a16:creationId xmlns:a16="http://schemas.microsoft.com/office/drawing/2014/main" id="{6EFF7F59-72CC-7C49-8DEA-FCD30441D4C6}"/>
                </a:ext>
              </a:extLst>
            </p:cNvPr>
            <p:cNvSpPr txBox="1"/>
            <p:nvPr/>
          </p:nvSpPr>
          <p:spPr>
            <a:xfrm>
              <a:off x="6037767" y="1346464"/>
              <a:ext cx="412500" cy="50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8000"/>
                <a:buFont typeface="Lato Black"/>
                <a:buNone/>
              </a:pPr>
              <a:r>
                <a:rPr lang="en-GB" sz="3600" i="0" u="none">
                  <a:solidFill>
                    <a:srgbClr val="FFFFFF"/>
                  </a:solidFill>
                  <a:latin typeface="Fira Sans Extra Condensed Medium"/>
                  <a:ea typeface="Fira Sans Extra Condensed Medium"/>
                  <a:cs typeface="Fira Sans Extra Condensed Medium"/>
                  <a:sym typeface="Fira Sans Extra Condensed Medium"/>
                </a:rPr>
                <a:t>4</a:t>
              </a:r>
              <a:endParaRPr sz="3600">
                <a:latin typeface="Fira Sans Extra Condensed Medium"/>
                <a:ea typeface="Fira Sans Extra Condensed Medium"/>
                <a:cs typeface="Fira Sans Extra Condensed Medium"/>
                <a:sym typeface="Fira Sans Extra Condensed Medium"/>
              </a:endParaRPr>
            </a:p>
          </p:txBody>
        </p:sp>
        <p:sp>
          <p:nvSpPr>
            <p:cNvPr id="46" name="Google Shape;1202;p35">
              <a:extLst>
                <a:ext uri="{FF2B5EF4-FFF2-40B4-BE49-F238E27FC236}">
                  <a16:creationId xmlns:a16="http://schemas.microsoft.com/office/drawing/2014/main" id="{53D15585-777D-F446-AAC5-598CAF05E270}"/>
                </a:ext>
              </a:extLst>
            </p:cNvPr>
            <p:cNvSpPr txBox="1"/>
            <p:nvPr/>
          </p:nvSpPr>
          <p:spPr>
            <a:xfrm flipH="1">
              <a:off x="5347685" y="2104825"/>
              <a:ext cx="1774243" cy="506400"/>
            </a:xfrm>
            <a:prstGeom prst="rect">
              <a:avLst/>
            </a:prstGeom>
            <a:noFill/>
            <a:ln>
              <a:noFill/>
            </a:ln>
          </p:spPr>
          <p:txBody>
            <a:bodyPr spcFirstLastPara="1" wrap="square" lIns="91425" tIns="45700" rIns="91425" bIns="45700" anchor="ctr" anchorCtr="0">
              <a:noAutofit/>
            </a:bodyPr>
            <a:lstStyle/>
            <a:p>
              <a:pPr lvl="0" algn="ctr">
                <a:buSzPts val="1100"/>
              </a:pPr>
              <a:r>
                <a:rPr lang="en-GB" sz="1600" b="1">
                  <a:solidFill>
                    <a:schemeClr val="accent5"/>
                  </a:solidFill>
                  <a:latin typeface="Fira Sans Extra Condensed"/>
                  <a:ea typeface="Fira Sans Extra Condensed"/>
                  <a:cs typeface="Fira Sans Extra Condensed"/>
                  <a:sym typeface="Fira Sans Extra Condensed"/>
                </a:rPr>
                <a:t>Competitor Lookup</a:t>
              </a:r>
              <a:endParaRPr lang="en-GB" sz="1600" b="1">
                <a:solidFill>
                  <a:schemeClr val="accent5"/>
                </a:solidFill>
                <a:latin typeface="Fira Sans Extra Condensed"/>
                <a:ea typeface="Fira Sans Extra Condensed"/>
                <a:cs typeface="Fira Sans Extra Condensed"/>
              </a:endParaRPr>
            </a:p>
          </p:txBody>
        </p:sp>
        <p:sp>
          <p:nvSpPr>
            <p:cNvPr id="47" name="Google Shape;1203;p35">
              <a:extLst>
                <a:ext uri="{FF2B5EF4-FFF2-40B4-BE49-F238E27FC236}">
                  <a16:creationId xmlns:a16="http://schemas.microsoft.com/office/drawing/2014/main" id="{319CC3DA-9FF7-D045-AEC4-11D2EF653F00}"/>
                </a:ext>
              </a:extLst>
            </p:cNvPr>
            <p:cNvSpPr txBox="1"/>
            <p:nvPr/>
          </p:nvSpPr>
          <p:spPr>
            <a:xfrm>
              <a:off x="5472421" y="2642459"/>
              <a:ext cx="1543200" cy="729872"/>
            </a:xfrm>
            <a:prstGeom prst="rect">
              <a:avLst/>
            </a:prstGeom>
            <a:noFill/>
            <a:ln>
              <a:noFill/>
            </a:ln>
          </p:spPr>
          <p:txBody>
            <a:bodyPr spcFirstLastPara="1" wrap="square" lIns="91425" tIns="45700" rIns="91425" bIns="45700" anchor="ctr" anchorCtr="0">
              <a:noAutofit/>
            </a:bodyPr>
            <a:lstStyle/>
            <a:p>
              <a:pPr lvl="0" algn="ctr">
                <a:buSzPts val="1100"/>
              </a:pPr>
              <a:r>
                <a:rPr lang="en-GB" sz="1200">
                  <a:latin typeface="Roboto"/>
                  <a:ea typeface="Roboto"/>
                  <a:cs typeface="Roboto"/>
                  <a:sym typeface="Roboto"/>
                </a:rPr>
                <a:t>Perform a competitor analysis on brands and their product profile</a:t>
              </a:r>
            </a:p>
          </p:txBody>
        </p:sp>
      </p:grpSp>
      <p:grpSp>
        <p:nvGrpSpPr>
          <p:cNvPr id="56" name="Google Shape;1212;p35">
            <a:extLst>
              <a:ext uri="{FF2B5EF4-FFF2-40B4-BE49-F238E27FC236}">
                <a16:creationId xmlns:a16="http://schemas.microsoft.com/office/drawing/2014/main" id="{A5F7ECB9-D5EE-204A-8014-AC54CB30E88A}"/>
              </a:ext>
            </a:extLst>
          </p:cNvPr>
          <p:cNvGrpSpPr/>
          <p:nvPr/>
        </p:nvGrpSpPr>
        <p:grpSpPr>
          <a:xfrm>
            <a:off x="445698" y="1263650"/>
            <a:ext cx="1554128" cy="3399950"/>
            <a:chOff x="445698" y="1263650"/>
            <a:chExt cx="1554128" cy="3399950"/>
          </a:xfrm>
        </p:grpSpPr>
        <p:sp>
          <p:nvSpPr>
            <p:cNvPr id="57" name="Google Shape;1213;p35">
              <a:extLst>
                <a:ext uri="{FF2B5EF4-FFF2-40B4-BE49-F238E27FC236}">
                  <a16:creationId xmlns:a16="http://schemas.microsoft.com/office/drawing/2014/main" id="{BFBCA6B8-C414-664C-9D2A-F726D5124F40}"/>
                </a:ext>
              </a:extLst>
            </p:cNvPr>
            <p:cNvSpPr/>
            <p:nvPr/>
          </p:nvSpPr>
          <p:spPr>
            <a:xfrm>
              <a:off x="450050"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14;p35">
              <a:extLst>
                <a:ext uri="{FF2B5EF4-FFF2-40B4-BE49-F238E27FC236}">
                  <a16:creationId xmlns:a16="http://schemas.microsoft.com/office/drawing/2014/main" id="{B74EF3F2-3176-5B4B-B1E6-6FE9580434CA}"/>
                </a:ext>
              </a:extLst>
            </p:cNvPr>
            <p:cNvSpPr/>
            <p:nvPr/>
          </p:nvSpPr>
          <p:spPr>
            <a:xfrm>
              <a:off x="445698" y="3392031"/>
              <a:ext cx="1543174" cy="967317"/>
            </a:xfrm>
            <a:custGeom>
              <a:avLst/>
              <a:gdLst/>
              <a:ahLst/>
              <a:cxnLst/>
              <a:rect l="l" t="t" r="r" b="b"/>
              <a:pathLst>
                <a:path w="2859" h="2246" extrusionOk="0">
                  <a:moveTo>
                    <a:pt x="0" y="2245"/>
                  </a:moveTo>
                  <a:lnTo>
                    <a:pt x="0" y="0"/>
                  </a:lnTo>
                  <a:lnTo>
                    <a:pt x="2858" y="0"/>
                  </a:lnTo>
                  <a:lnTo>
                    <a:pt x="2858" y="2245"/>
                  </a:lnTo>
                  <a:lnTo>
                    <a:pt x="0" y="2245"/>
                  </a:ln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59" name="Google Shape;1215;p35">
              <a:extLst>
                <a:ext uri="{FF2B5EF4-FFF2-40B4-BE49-F238E27FC236}">
                  <a16:creationId xmlns:a16="http://schemas.microsoft.com/office/drawing/2014/main" id="{E18F457F-4618-B442-B311-53688B887810}"/>
                </a:ext>
              </a:extLst>
            </p:cNvPr>
            <p:cNvSpPr/>
            <p:nvPr/>
          </p:nvSpPr>
          <p:spPr>
            <a:xfrm>
              <a:off x="890096" y="1263650"/>
              <a:ext cx="675670" cy="672028"/>
            </a:xfrm>
            <a:custGeom>
              <a:avLst/>
              <a:gdLst/>
              <a:ahLst/>
              <a:cxnLst/>
              <a:rect l="l" t="t" r="r" b="b"/>
              <a:pathLst>
                <a:path w="1608" h="1600" extrusionOk="0">
                  <a:moveTo>
                    <a:pt x="1607" y="804"/>
                  </a:moveTo>
                  <a:lnTo>
                    <a:pt x="1607" y="804"/>
                  </a:lnTo>
                  <a:cubicBezTo>
                    <a:pt x="1607" y="1243"/>
                    <a:pt x="1251" y="1599"/>
                    <a:pt x="804" y="1599"/>
                  </a:cubicBezTo>
                  <a:cubicBezTo>
                    <a:pt x="365" y="1599"/>
                    <a:pt x="0" y="1243"/>
                    <a:pt x="0" y="804"/>
                  </a:cubicBezTo>
                  <a:cubicBezTo>
                    <a:pt x="0" y="357"/>
                    <a:pt x="365" y="0"/>
                    <a:pt x="804" y="0"/>
                  </a:cubicBezTo>
                  <a:cubicBezTo>
                    <a:pt x="1251" y="0"/>
                    <a:pt x="1607" y="357"/>
                    <a:pt x="1607" y="804"/>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60" name="Google Shape;1216;p35">
              <a:extLst>
                <a:ext uri="{FF2B5EF4-FFF2-40B4-BE49-F238E27FC236}">
                  <a16:creationId xmlns:a16="http://schemas.microsoft.com/office/drawing/2014/main" id="{865A41B5-7A1B-D04C-8DC0-CB607AE9016B}"/>
                </a:ext>
              </a:extLst>
            </p:cNvPr>
            <p:cNvSpPr txBox="1"/>
            <p:nvPr/>
          </p:nvSpPr>
          <p:spPr>
            <a:xfrm flipH="1">
              <a:off x="456026" y="2104825"/>
              <a:ext cx="1543800" cy="50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100"/>
                <a:buFont typeface="Arial"/>
                <a:buNone/>
              </a:pPr>
              <a:r>
                <a:rPr lang="en-GB" sz="1600" b="1">
                  <a:solidFill>
                    <a:schemeClr val="accent2"/>
                  </a:solidFill>
                  <a:latin typeface="Fira Sans Extra Condensed"/>
                  <a:ea typeface="Fira Sans Extra Condensed"/>
                  <a:cs typeface="Fira Sans Extra Condensed"/>
                  <a:sym typeface="Fira Sans Extra Condensed"/>
                </a:rPr>
                <a:t>Branding</a:t>
              </a:r>
              <a:endParaRPr sz="1600" b="1">
                <a:solidFill>
                  <a:schemeClr val="accent2"/>
                </a:solidFill>
                <a:latin typeface="Fira Sans Extra Condensed"/>
                <a:ea typeface="Fira Sans Extra Condensed"/>
                <a:cs typeface="Fira Sans Extra Condensed"/>
                <a:sym typeface="Fira Sans Extra Condensed"/>
              </a:endParaRPr>
            </a:p>
          </p:txBody>
        </p:sp>
        <p:sp>
          <p:nvSpPr>
            <p:cNvPr id="61" name="Google Shape;1217;p35">
              <a:extLst>
                <a:ext uri="{FF2B5EF4-FFF2-40B4-BE49-F238E27FC236}">
                  <a16:creationId xmlns:a16="http://schemas.microsoft.com/office/drawing/2014/main" id="{7CE649F9-AFAB-254E-93AC-808A70FA6174}"/>
                </a:ext>
              </a:extLst>
            </p:cNvPr>
            <p:cNvSpPr txBox="1"/>
            <p:nvPr/>
          </p:nvSpPr>
          <p:spPr>
            <a:xfrm>
              <a:off x="1021681" y="1346464"/>
              <a:ext cx="412500" cy="506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8000"/>
                <a:buFont typeface="Lato Black"/>
                <a:buNone/>
              </a:pPr>
              <a:r>
                <a:rPr lang="en-GB" sz="3600" i="0" u="none">
                  <a:solidFill>
                    <a:srgbClr val="FFFFFF"/>
                  </a:solidFill>
                  <a:latin typeface="Fira Sans Extra Condensed Medium"/>
                  <a:ea typeface="Fira Sans Extra Condensed Medium"/>
                  <a:cs typeface="Fira Sans Extra Condensed Medium"/>
                  <a:sym typeface="Fira Sans Extra Condensed Medium"/>
                </a:rPr>
                <a:t>1</a:t>
              </a:r>
              <a:endParaRPr sz="3600">
                <a:latin typeface="Fira Sans Extra Condensed Medium"/>
                <a:ea typeface="Fira Sans Extra Condensed Medium"/>
                <a:cs typeface="Fira Sans Extra Condensed Medium"/>
                <a:sym typeface="Fira Sans Extra Condensed Medium"/>
              </a:endParaRPr>
            </a:p>
          </p:txBody>
        </p:sp>
        <p:sp>
          <p:nvSpPr>
            <p:cNvPr id="62" name="Google Shape;1218;p35">
              <a:extLst>
                <a:ext uri="{FF2B5EF4-FFF2-40B4-BE49-F238E27FC236}">
                  <a16:creationId xmlns:a16="http://schemas.microsoft.com/office/drawing/2014/main" id="{6343BDDD-37F3-EE49-B004-1FFC58CB4D41}"/>
                </a:ext>
              </a:extLst>
            </p:cNvPr>
            <p:cNvSpPr txBox="1"/>
            <p:nvPr/>
          </p:nvSpPr>
          <p:spPr>
            <a:xfrm>
              <a:off x="456325" y="2650166"/>
              <a:ext cx="1543200" cy="737282"/>
            </a:xfrm>
            <a:prstGeom prst="rect">
              <a:avLst/>
            </a:prstGeom>
            <a:noFill/>
            <a:ln>
              <a:noFill/>
            </a:ln>
          </p:spPr>
          <p:txBody>
            <a:bodyPr spcFirstLastPara="1" wrap="square" lIns="91425" tIns="45700" rIns="91425" bIns="45700" anchor="ctr" anchorCtr="0">
              <a:noAutofit/>
            </a:bodyPr>
            <a:lstStyle/>
            <a:p>
              <a:pPr lvl="0" algn="ctr">
                <a:buSzPts val="1100"/>
              </a:pPr>
              <a:r>
                <a:rPr lang="en-GB" sz="1200">
                  <a:latin typeface="Roboto"/>
                  <a:ea typeface="Roboto"/>
                  <a:cs typeface="Roboto"/>
                  <a:sym typeface="Roboto"/>
                </a:rPr>
                <a:t>Quantify brand perception in the form of textual data </a:t>
              </a:r>
            </a:p>
          </p:txBody>
        </p:sp>
      </p:grpSp>
      <p:sp>
        <p:nvSpPr>
          <p:cNvPr id="67" name="Google Shape;1218;p35">
            <a:extLst>
              <a:ext uri="{FF2B5EF4-FFF2-40B4-BE49-F238E27FC236}">
                <a16:creationId xmlns:a16="http://schemas.microsoft.com/office/drawing/2014/main" id="{F62AB1B7-D072-9546-9D9C-86862249EFAF}"/>
              </a:ext>
            </a:extLst>
          </p:cNvPr>
          <p:cNvSpPr txBox="1"/>
          <p:nvPr/>
        </p:nvSpPr>
        <p:spPr>
          <a:xfrm>
            <a:off x="408192" y="3680909"/>
            <a:ext cx="1612333" cy="574117"/>
          </a:xfrm>
          <a:prstGeom prst="rect">
            <a:avLst/>
          </a:prstGeom>
          <a:noFill/>
          <a:ln>
            <a:noFill/>
          </a:ln>
        </p:spPr>
        <p:txBody>
          <a:bodyPr spcFirstLastPara="1" wrap="square" lIns="91425" tIns="45700" rIns="91425" bIns="45700" anchor="ctr" anchorCtr="0">
            <a:noAutofit/>
          </a:bodyPr>
          <a:lstStyle/>
          <a:p>
            <a:pPr lvl="0" algn="ctr">
              <a:buSzPts val="1100"/>
            </a:pPr>
            <a:r>
              <a:rPr lang="en-GB" sz="1200">
                <a:latin typeface="Roboto"/>
                <a:ea typeface="Roboto"/>
                <a:cs typeface="Roboto"/>
                <a:sym typeface="Roboto"/>
              </a:rPr>
              <a:t>NLP powered sentimental analysis</a:t>
            </a:r>
          </a:p>
        </p:txBody>
      </p:sp>
      <p:sp>
        <p:nvSpPr>
          <p:cNvPr id="68" name="Google Shape;1219;p35">
            <a:extLst>
              <a:ext uri="{FF2B5EF4-FFF2-40B4-BE49-F238E27FC236}">
                <a16:creationId xmlns:a16="http://schemas.microsoft.com/office/drawing/2014/main" id="{CFECD7DC-CD3D-7344-9B00-8BF7C2BF90D6}"/>
              </a:ext>
            </a:extLst>
          </p:cNvPr>
          <p:cNvSpPr txBox="1"/>
          <p:nvPr/>
        </p:nvSpPr>
        <p:spPr>
          <a:xfrm flipH="1">
            <a:off x="466142" y="3449751"/>
            <a:ext cx="1543800" cy="245400"/>
          </a:xfrm>
          <a:prstGeom prst="rect">
            <a:avLst/>
          </a:prstGeom>
          <a:noFill/>
          <a:ln>
            <a:noFill/>
          </a:ln>
        </p:spPr>
        <p:txBody>
          <a:bodyPr spcFirstLastPara="1" wrap="square" lIns="91425" tIns="45700" rIns="91425" bIns="45700" anchor="ctr" anchorCtr="0">
            <a:noAutofit/>
          </a:bodyPr>
          <a:lstStyle/>
          <a:p>
            <a:pPr algn="ctr"/>
            <a:r>
              <a:rPr lang="en-GB" sz="1700" b="1">
                <a:solidFill>
                  <a:schemeClr val="bg1"/>
                </a:solidFill>
                <a:latin typeface="Fira Sans Extra Condensed"/>
                <a:sym typeface="Fira Sans Extra Condensed"/>
              </a:rPr>
              <a:t>Output</a:t>
            </a:r>
            <a:endParaRPr lang="en-US">
              <a:solidFill>
                <a:schemeClr val="bg1"/>
              </a:solidFill>
            </a:endParaRPr>
          </a:p>
        </p:txBody>
      </p:sp>
      <p:sp>
        <p:nvSpPr>
          <p:cNvPr id="69" name="Google Shape;1218;p35">
            <a:extLst>
              <a:ext uri="{FF2B5EF4-FFF2-40B4-BE49-F238E27FC236}">
                <a16:creationId xmlns:a16="http://schemas.microsoft.com/office/drawing/2014/main" id="{7FC125EA-AF69-394A-9EF6-6EDB2F0292FA}"/>
              </a:ext>
            </a:extLst>
          </p:cNvPr>
          <p:cNvSpPr txBox="1"/>
          <p:nvPr/>
        </p:nvSpPr>
        <p:spPr>
          <a:xfrm>
            <a:off x="2088577" y="3707662"/>
            <a:ext cx="1598507" cy="551075"/>
          </a:xfrm>
          <a:prstGeom prst="rect">
            <a:avLst/>
          </a:prstGeom>
          <a:noFill/>
          <a:ln>
            <a:noFill/>
          </a:ln>
        </p:spPr>
        <p:txBody>
          <a:bodyPr spcFirstLastPara="1" wrap="square" lIns="91425" tIns="45700" rIns="91425" bIns="45700" anchor="ctr" anchorCtr="0">
            <a:noAutofit/>
          </a:bodyPr>
          <a:lstStyle/>
          <a:p>
            <a:pPr algn="ctr">
              <a:buSzPts val="1100"/>
            </a:pPr>
            <a:r>
              <a:rPr lang="en-GB" sz="1200">
                <a:latin typeface="Roboto"/>
                <a:ea typeface="Roboto"/>
                <a:cs typeface="Roboto"/>
                <a:sym typeface="Roboto"/>
              </a:rPr>
              <a:t>Tableau dashboards at brand and product level</a:t>
            </a:r>
          </a:p>
        </p:txBody>
      </p:sp>
      <p:sp>
        <p:nvSpPr>
          <p:cNvPr id="71" name="Google Shape;1218;p35">
            <a:extLst>
              <a:ext uri="{FF2B5EF4-FFF2-40B4-BE49-F238E27FC236}">
                <a16:creationId xmlns:a16="http://schemas.microsoft.com/office/drawing/2014/main" id="{264DA7F4-AFC4-5540-A2F3-617616FC5C50}"/>
              </a:ext>
            </a:extLst>
          </p:cNvPr>
          <p:cNvSpPr txBox="1"/>
          <p:nvPr/>
        </p:nvSpPr>
        <p:spPr>
          <a:xfrm>
            <a:off x="3780888" y="3693836"/>
            <a:ext cx="1543200" cy="564900"/>
          </a:xfrm>
          <a:prstGeom prst="rect">
            <a:avLst/>
          </a:prstGeom>
          <a:noFill/>
          <a:ln>
            <a:noFill/>
          </a:ln>
        </p:spPr>
        <p:txBody>
          <a:bodyPr spcFirstLastPara="1" wrap="square" lIns="91425" tIns="45700" rIns="91425" bIns="45700" anchor="ctr" anchorCtr="0">
            <a:noAutofit/>
          </a:bodyPr>
          <a:lstStyle/>
          <a:p>
            <a:pPr lvl="0" algn="ctr">
              <a:buSzPts val="1100"/>
            </a:pPr>
            <a:r>
              <a:rPr lang="en-GB" sz="1200">
                <a:latin typeface="Roboto"/>
                <a:ea typeface="Roboto"/>
                <a:cs typeface="Roboto"/>
                <a:sym typeface="Roboto"/>
              </a:rPr>
              <a:t>Neo4j graph &amp; </a:t>
            </a:r>
            <a:r>
              <a:rPr lang="en-GB" sz="1200" err="1">
                <a:latin typeface="Roboto"/>
                <a:ea typeface="Roboto"/>
                <a:cs typeface="Roboto"/>
                <a:sym typeface="Roboto"/>
              </a:rPr>
              <a:t>tkinter</a:t>
            </a:r>
            <a:r>
              <a:rPr lang="en-GB" sz="1200">
                <a:latin typeface="Roboto"/>
                <a:ea typeface="Roboto"/>
                <a:cs typeface="Roboto"/>
                <a:sym typeface="Roboto"/>
              </a:rPr>
              <a:t> application </a:t>
            </a:r>
          </a:p>
        </p:txBody>
      </p:sp>
      <p:sp>
        <p:nvSpPr>
          <p:cNvPr id="73" name="Google Shape;1218;p35">
            <a:extLst>
              <a:ext uri="{FF2B5EF4-FFF2-40B4-BE49-F238E27FC236}">
                <a16:creationId xmlns:a16="http://schemas.microsoft.com/office/drawing/2014/main" id="{11FE3541-8854-9247-98DA-9221AB8E2E56}"/>
              </a:ext>
            </a:extLst>
          </p:cNvPr>
          <p:cNvSpPr txBox="1"/>
          <p:nvPr/>
        </p:nvSpPr>
        <p:spPr>
          <a:xfrm>
            <a:off x="5425799" y="3694359"/>
            <a:ext cx="1589288" cy="564900"/>
          </a:xfrm>
          <a:prstGeom prst="rect">
            <a:avLst/>
          </a:prstGeom>
          <a:noFill/>
          <a:ln>
            <a:noFill/>
          </a:ln>
        </p:spPr>
        <p:txBody>
          <a:bodyPr spcFirstLastPara="1" wrap="square" lIns="91425" tIns="45700" rIns="91425" bIns="45700" anchor="ctr" anchorCtr="0">
            <a:noAutofit/>
          </a:bodyPr>
          <a:lstStyle/>
          <a:p>
            <a:pPr algn="ctr">
              <a:buSzPts val="1100"/>
            </a:pPr>
            <a:r>
              <a:rPr lang="en-GB" sz="1200">
                <a:latin typeface="Roboto"/>
                <a:ea typeface="Roboto"/>
                <a:cs typeface="Roboto"/>
                <a:sym typeface="Roboto"/>
              </a:rPr>
              <a:t>Tableau dashboard with brand logo &amp; site rendering</a:t>
            </a:r>
          </a:p>
        </p:txBody>
      </p:sp>
      <p:sp>
        <p:nvSpPr>
          <p:cNvPr id="75" name="Google Shape;1218;p35">
            <a:extLst>
              <a:ext uri="{FF2B5EF4-FFF2-40B4-BE49-F238E27FC236}">
                <a16:creationId xmlns:a16="http://schemas.microsoft.com/office/drawing/2014/main" id="{9486CAE9-C26C-5842-BC3E-D2257217F2B5}"/>
              </a:ext>
            </a:extLst>
          </p:cNvPr>
          <p:cNvSpPr txBox="1"/>
          <p:nvPr/>
        </p:nvSpPr>
        <p:spPr>
          <a:xfrm>
            <a:off x="7136023" y="3680909"/>
            <a:ext cx="1557027" cy="569508"/>
          </a:xfrm>
          <a:prstGeom prst="rect">
            <a:avLst/>
          </a:prstGeom>
          <a:noFill/>
          <a:ln>
            <a:noFill/>
          </a:ln>
        </p:spPr>
        <p:txBody>
          <a:bodyPr spcFirstLastPara="1" wrap="square" lIns="91425" tIns="45700" rIns="91425" bIns="45700" anchor="ctr" anchorCtr="0">
            <a:noAutofit/>
          </a:bodyPr>
          <a:lstStyle/>
          <a:p>
            <a:pPr algn="ctr"/>
            <a:r>
              <a:rPr lang="en-GB" sz="1200">
                <a:latin typeface="Roboto"/>
                <a:ea typeface="Roboto"/>
                <a:sym typeface="Roboto"/>
              </a:rPr>
              <a:t>Analyses using </a:t>
            </a:r>
            <a:r>
              <a:rPr lang="en-GB" sz="1200" err="1">
                <a:latin typeface="Roboto"/>
                <a:ea typeface="Roboto"/>
                <a:sym typeface="Roboto"/>
              </a:rPr>
              <a:t>Plotly</a:t>
            </a:r>
            <a:r>
              <a:rPr lang="en-GB" sz="1200">
                <a:latin typeface="Roboto"/>
                <a:ea typeface="Roboto"/>
                <a:sym typeface="Roboto"/>
              </a:rPr>
              <a:t>, Pandas, </a:t>
            </a:r>
            <a:r>
              <a:rPr lang="en-GB" sz="1200" err="1">
                <a:latin typeface="Roboto"/>
                <a:ea typeface="Roboto"/>
                <a:sym typeface="Roboto"/>
              </a:rPr>
              <a:t>ggplot</a:t>
            </a:r>
            <a:r>
              <a:rPr lang="en-GB" sz="1200">
                <a:latin typeface="Roboto"/>
                <a:ea typeface="Roboto"/>
                <a:sym typeface="Roboto"/>
              </a:rPr>
              <a:t> </a:t>
            </a:r>
            <a:endParaRPr lang="en-US"/>
          </a:p>
        </p:txBody>
      </p:sp>
      <p:sp>
        <p:nvSpPr>
          <p:cNvPr id="49" name="Google Shape;1219;p35">
            <a:extLst>
              <a:ext uri="{FF2B5EF4-FFF2-40B4-BE49-F238E27FC236}">
                <a16:creationId xmlns:a16="http://schemas.microsoft.com/office/drawing/2014/main" id="{A97838EF-5A63-9748-89B3-36F72F2CDAAD}"/>
              </a:ext>
            </a:extLst>
          </p:cNvPr>
          <p:cNvSpPr txBox="1"/>
          <p:nvPr/>
        </p:nvSpPr>
        <p:spPr>
          <a:xfrm flipH="1">
            <a:off x="2131074" y="3435508"/>
            <a:ext cx="1543800" cy="245400"/>
          </a:xfrm>
          <a:prstGeom prst="rect">
            <a:avLst/>
          </a:prstGeom>
          <a:noFill/>
          <a:ln>
            <a:noFill/>
          </a:ln>
        </p:spPr>
        <p:txBody>
          <a:bodyPr spcFirstLastPara="1" wrap="square" lIns="91425" tIns="45700" rIns="91425" bIns="45700" anchor="ctr" anchorCtr="0">
            <a:noAutofit/>
          </a:bodyPr>
          <a:lstStyle/>
          <a:p>
            <a:pPr algn="ctr"/>
            <a:r>
              <a:rPr lang="en-GB" sz="1700" b="1">
                <a:solidFill>
                  <a:schemeClr val="bg1"/>
                </a:solidFill>
                <a:latin typeface="Fira Sans Extra Condensed"/>
                <a:sym typeface="Fira Sans Extra Condensed"/>
              </a:rPr>
              <a:t>Output</a:t>
            </a:r>
            <a:endParaRPr lang="en-US">
              <a:solidFill>
                <a:schemeClr val="bg1"/>
              </a:solidFill>
            </a:endParaRPr>
          </a:p>
        </p:txBody>
      </p:sp>
      <p:sp>
        <p:nvSpPr>
          <p:cNvPr id="50" name="Google Shape;1219;p35">
            <a:extLst>
              <a:ext uri="{FF2B5EF4-FFF2-40B4-BE49-F238E27FC236}">
                <a16:creationId xmlns:a16="http://schemas.microsoft.com/office/drawing/2014/main" id="{2A30BB3F-18E1-4D44-A418-1E8D1BA2BB50}"/>
              </a:ext>
            </a:extLst>
          </p:cNvPr>
          <p:cNvSpPr txBox="1"/>
          <p:nvPr/>
        </p:nvSpPr>
        <p:spPr>
          <a:xfrm flipH="1">
            <a:off x="3811804" y="3442146"/>
            <a:ext cx="1543800" cy="245400"/>
          </a:xfrm>
          <a:prstGeom prst="rect">
            <a:avLst/>
          </a:prstGeom>
          <a:noFill/>
          <a:ln>
            <a:noFill/>
          </a:ln>
        </p:spPr>
        <p:txBody>
          <a:bodyPr spcFirstLastPara="1" wrap="square" lIns="91425" tIns="45700" rIns="91425" bIns="45700" anchor="ctr" anchorCtr="0">
            <a:noAutofit/>
          </a:bodyPr>
          <a:lstStyle/>
          <a:p>
            <a:pPr algn="ctr"/>
            <a:r>
              <a:rPr lang="en-GB" sz="1700" b="1">
                <a:solidFill>
                  <a:schemeClr val="bg1"/>
                </a:solidFill>
                <a:latin typeface="Fira Sans Extra Condensed"/>
                <a:sym typeface="Fira Sans Extra Condensed"/>
              </a:rPr>
              <a:t>Output</a:t>
            </a:r>
            <a:endParaRPr lang="en-US">
              <a:solidFill>
                <a:schemeClr val="bg1"/>
              </a:solidFill>
            </a:endParaRPr>
          </a:p>
        </p:txBody>
      </p:sp>
      <p:sp>
        <p:nvSpPr>
          <p:cNvPr id="51" name="Google Shape;1219;p35">
            <a:extLst>
              <a:ext uri="{FF2B5EF4-FFF2-40B4-BE49-F238E27FC236}">
                <a16:creationId xmlns:a16="http://schemas.microsoft.com/office/drawing/2014/main" id="{02201766-E9D8-FE49-A80C-9322500B0009}"/>
              </a:ext>
            </a:extLst>
          </p:cNvPr>
          <p:cNvSpPr txBox="1"/>
          <p:nvPr/>
        </p:nvSpPr>
        <p:spPr>
          <a:xfrm flipH="1">
            <a:off x="5476024" y="3430400"/>
            <a:ext cx="1543800" cy="245400"/>
          </a:xfrm>
          <a:prstGeom prst="rect">
            <a:avLst/>
          </a:prstGeom>
          <a:noFill/>
          <a:ln>
            <a:noFill/>
          </a:ln>
        </p:spPr>
        <p:txBody>
          <a:bodyPr spcFirstLastPara="1" wrap="square" lIns="91425" tIns="45700" rIns="91425" bIns="45700" anchor="ctr" anchorCtr="0">
            <a:noAutofit/>
          </a:bodyPr>
          <a:lstStyle/>
          <a:p>
            <a:pPr algn="ctr"/>
            <a:r>
              <a:rPr lang="en-GB" sz="1700" b="1">
                <a:solidFill>
                  <a:schemeClr val="bg1"/>
                </a:solidFill>
                <a:latin typeface="Fira Sans Extra Condensed"/>
                <a:sym typeface="Fira Sans Extra Condensed"/>
              </a:rPr>
              <a:t>Output</a:t>
            </a:r>
            <a:endParaRPr lang="en-US">
              <a:solidFill>
                <a:schemeClr val="bg1"/>
              </a:solidFill>
            </a:endParaRPr>
          </a:p>
        </p:txBody>
      </p:sp>
      <p:sp>
        <p:nvSpPr>
          <p:cNvPr id="52" name="Google Shape;1219;p35">
            <a:extLst>
              <a:ext uri="{FF2B5EF4-FFF2-40B4-BE49-F238E27FC236}">
                <a16:creationId xmlns:a16="http://schemas.microsoft.com/office/drawing/2014/main" id="{FAF7F56D-349A-5540-820A-D7F4EFCF1347}"/>
              </a:ext>
            </a:extLst>
          </p:cNvPr>
          <p:cNvSpPr txBox="1"/>
          <p:nvPr/>
        </p:nvSpPr>
        <p:spPr>
          <a:xfrm flipH="1">
            <a:off x="7126506" y="3430400"/>
            <a:ext cx="1543800" cy="245400"/>
          </a:xfrm>
          <a:prstGeom prst="rect">
            <a:avLst/>
          </a:prstGeom>
          <a:noFill/>
          <a:ln>
            <a:noFill/>
          </a:ln>
        </p:spPr>
        <p:txBody>
          <a:bodyPr spcFirstLastPara="1" wrap="square" lIns="91425" tIns="45700" rIns="91425" bIns="45700" anchor="ctr" anchorCtr="0">
            <a:noAutofit/>
          </a:bodyPr>
          <a:lstStyle/>
          <a:p>
            <a:pPr algn="ctr"/>
            <a:r>
              <a:rPr lang="en-GB" sz="1700" b="1">
                <a:solidFill>
                  <a:schemeClr val="bg1"/>
                </a:solidFill>
                <a:latin typeface="Fira Sans Extra Condensed"/>
                <a:sym typeface="Fira Sans Extra Condensed"/>
              </a:rPr>
              <a:t>Output</a:t>
            </a:r>
            <a:endParaRPr lang="en-US">
              <a:solidFill>
                <a:schemeClr val="bg1"/>
              </a:solidFill>
            </a:endParaRPr>
          </a:p>
        </p:txBody>
      </p:sp>
    </p:spTree>
    <p:extLst>
      <p:ext uri="{BB962C8B-B14F-4D97-AF65-F5344CB8AC3E}">
        <p14:creationId xmlns:p14="http://schemas.microsoft.com/office/powerpoint/2010/main" val="4272991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F403-7EE1-4A91-9E12-2F6719D379FE}"/>
              </a:ext>
            </a:extLst>
          </p:cNvPr>
          <p:cNvSpPr>
            <a:spLocks noGrp="1"/>
          </p:cNvSpPr>
          <p:nvPr>
            <p:ph type="title"/>
          </p:nvPr>
        </p:nvSpPr>
        <p:spPr/>
        <p:txBody>
          <a:bodyPr/>
          <a:lstStyle/>
          <a:p>
            <a:r>
              <a:rPr lang="en-US"/>
              <a:t>Case 1: Tweet Sentimental Analysis Using </a:t>
            </a:r>
            <a:r>
              <a:rPr lang="en-US" err="1"/>
              <a:t>TextBlob</a:t>
            </a:r>
            <a:r>
              <a:rPr lang="en-US"/>
              <a:t> And NLP</a:t>
            </a:r>
          </a:p>
        </p:txBody>
      </p:sp>
      <p:sp>
        <p:nvSpPr>
          <p:cNvPr id="3" name="Slide Number Placeholder 2">
            <a:extLst>
              <a:ext uri="{FF2B5EF4-FFF2-40B4-BE49-F238E27FC236}">
                <a16:creationId xmlns:a16="http://schemas.microsoft.com/office/drawing/2014/main" id="{08B18455-86EC-40CD-AF95-A3EA4ED66F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24</a:t>
            </a:fld>
            <a:endParaRPr lang="en"/>
          </a:p>
        </p:txBody>
      </p:sp>
      <p:pic>
        <p:nvPicPr>
          <p:cNvPr id="9" name="Picture 8" descr="Text&#10;&#10;Description automatically generated with medium confidence">
            <a:extLst>
              <a:ext uri="{FF2B5EF4-FFF2-40B4-BE49-F238E27FC236}">
                <a16:creationId xmlns:a16="http://schemas.microsoft.com/office/drawing/2014/main" id="{E07E186E-43CE-1845-B7EC-3C4120AD0B43}"/>
              </a:ext>
            </a:extLst>
          </p:cNvPr>
          <p:cNvPicPr>
            <a:picLocks noChangeAspect="1"/>
          </p:cNvPicPr>
          <p:nvPr/>
        </p:nvPicPr>
        <p:blipFill>
          <a:blip r:embed="rId3"/>
          <a:stretch>
            <a:fillRect/>
          </a:stretch>
        </p:blipFill>
        <p:spPr>
          <a:xfrm>
            <a:off x="2887" y="980175"/>
            <a:ext cx="4447264" cy="3499116"/>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F403868C-249A-5040-B683-1D63E23D2850}"/>
              </a:ext>
            </a:extLst>
          </p:cNvPr>
          <p:cNvPicPr>
            <a:picLocks noChangeAspect="1"/>
          </p:cNvPicPr>
          <p:nvPr/>
        </p:nvPicPr>
        <p:blipFill>
          <a:blip r:embed="rId4"/>
          <a:stretch>
            <a:fillRect/>
          </a:stretch>
        </p:blipFill>
        <p:spPr>
          <a:xfrm>
            <a:off x="-5752" y="4430021"/>
            <a:ext cx="3200223" cy="713479"/>
          </a:xfrm>
          <a:prstGeom prst="rect">
            <a:avLst/>
          </a:prstGeom>
        </p:spPr>
      </p:pic>
      <p:pic>
        <p:nvPicPr>
          <p:cNvPr id="7" name="Picture 7" descr="Table&#10;&#10;Description automatically generated">
            <a:extLst>
              <a:ext uri="{FF2B5EF4-FFF2-40B4-BE49-F238E27FC236}">
                <a16:creationId xmlns:a16="http://schemas.microsoft.com/office/drawing/2014/main" id="{3BECF02A-AE9E-4AE1-B71D-D56471688DE5}"/>
              </a:ext>
            </a:extLst>
          </p:cNvPr>
          <p:cNvPicPr>
            <a:picLocks noChangeAspect="1"/>
          </p:cNvPicPr>
          <p:nvPr/>
        </p:nvPicPr>
        <p:blipFill rotWithShape="1">
          <a:blip r:embed="rId5"/>
          <a:srcRect l="7914"/>
          <a:stretch/>
        </p:blipFill>
        <p:spPr>
          <a:xfrm>
            <a:off x="3430435" y="980175"/>
            <a:ext cx="3037042" cy="3292148"/>
          </a:xfrm>
          <a:prstGeom prst="rect">
            <a:avLst/>
          </a:prstGeom>
        </p:spPr>
      </p:pic>
      <p:sp>
        <p:nvSpPr>
          <p:cNvPr id="12" name="Google Shape;833;p28">
            <a:extLst>
              <a:ext uri="{FF2B5EF4-FFF2-40B4-BE49-F238E27FC236}">
                <a16:creationId xmlns:a16="http://schemas.microsoft.com/office/drawing/2014/main" id="{41BA8D08-E9CC-574D-8F7A-91AC5EC63C0E}"/>
              </a:ext>
            </a:extLst>
          </p:cNvPr>
          <p:cNvSpPr txBox="1"/>
          <p:nvPr/>
        </p:nvSpPr>
        <p:spPr>
          <a:xfrm>
            <a:off x="6504628" y="1175433"/>
            <a:ext cx="2516530" cy="2743423"/>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a:latin typeface="Roboto"/>
              </a:rPr>
              <a:t>Sentiment analysis is the task of determining the emotional value of a given expression in natural language. </a:t>
            </a:r>
          </a:p>
          <a:p>
            <a:pPr marL="171450" indent="-171450">
              <a:buFont typeface="Arial" panose="020B0604020202020204" pitchFamily="34" charset="0"/>
              <a:buChar char="•"/>
            </a:pPr>
            <a:r>
              <a:rPr lang="en-US" sz="1200">
                <a:latin typeface="Roboto"/>
              </a:rPr>
              <a:t>Using collected tweets data per brand, perform sentimental analysis using </a:t>
            </a:r>
            <a:r>
              <a:rPr lang="en-US" sz="1200" err="1">
                <a:latin typeface="Roboto"/>
              </a:rPr>
              <a:t>TextBlob</a:t>
            </a:r>
            <a:endParaRPr lang="en-US" sz="1200">
              <a:latin typeface="Roboto"/>
            </a:endParaRPr>
          </a:p>
          <a:p>
            <a:pPr marL="171450" indent="-171450">
              <a:buFont typeface="Arial" panose="020B0604020202020204" pitchFamily="34" charset="0"/>
              <a:buChar char="•"/>
            </a:pPr>
            <a:r>
              <a:rPr lang="en-US" sz="1200" b="1" err="1">
                <a:latin typeface="Roboto"/>
              </a:rPr>
              <a:t>Textblob</a:t>
            </a:r>
            <a:r>
              <a:rPr lang="en-US" sz="1200" b="1">
                <a:latin typeface="Roboto"/>
              </a:rPr>
              <a:t> </a:t>
            </a:r>
            <a:r>
              <a:rPr lang="en-US" sz="1200">
                <a:latin typeface="Roboto"/>
              </a:rPr>
              <a:t>(NLP Api) sentiment analyzer returns two properties for a given input sentence: </a:t>
            </a:r>
          </a:p>
          <a:p>
            <a:pPr marL="228600" lvl="4" indent="-228600">
              <a:buFont typeface="+mj-lt"/>
              <a:buAutoNum type="arabicPeriod"/>
            </a:pPr>
            <a:r>
              <a:rPr lang="en-US" sz="1200" b="1">
                <a:latin typeface="Roboto"/>
              </a:rPr>
              <a:t>Polarity:</a:t>
            </a:r>
            <a:r>
              <a:rPr lang="en-US" sz="1200">
                <a:latin typeface="Roboto"/>
              </a:rPr>
              <a:t> -1 is negative, +1 is positive sentiment </a:t>
            </a:r>
          </a:p>
          <a:p>
            <a:pPr marL="228600" lvl="4" indent="-228600">
              <a:buFont typeface="+mj-lt"/>
              <a:buAutoNum type="arabicPeriod"/>
            </a:pPr>
            <a:r>
              <a:rPr lang="en-US" sz="1200" b="1">
                <a:latin typeface="Roboto"/>
              </a:rPr>
              <a:t>Subjectivity: </a:t>
            </a:r>
            <a:r>
              <a:rPr lang="en-US" sz="1200">
                <a:latin typeface="Roboto"/>
              </a:rPr>
              <a:t>Subjective sentences generally refer to personal opinion, emotion, or judgment. </a:t>
            </a:r>
          </a:p>
          <a:p>
            <a:pPr marL="171450" lvl="2" indent="-171450">
              <a:buFont typeface="Arial" panose="020B0604020202020204" pitchFamily="34" charset="0"/>
              <a:buChar char="•"/>
            </a:pPr>
            <a:r>
              <a:rPr lang="en-US" sz="1200">
                <a:latin typeface="Roboto"/>
              </a:rPr>
              <a:t>Use polarity to assign word to each tweet: positive, negative and neutral </a:t>
            </a:r>
          </a:p>
          <a:p>
            <a:pPr marL="171450" lvl="2" indent="-171450">
              <a:buFont typeface="Arial" panose="020B0604020202020204" pitchFamily="34" charset="0"/>
              <a:buChar char="•"/>
            </a:pPr>
            <a:endParaRPr lang="en-US" sz="1200">
              <a:latin typeface="Roboto"/>
            </a:endParaRPr>
          </a:p>
          <a:p>
            <a:pPr marL="171450" indent="-171450">
              <a:buFont typeface="Arial" panose="020B0604020202020204" pitchFamily="34" charset="0"/>
              <a:buChar char="•"/>
            </a:pPr>
            <a:endParaRPr lang="en-US" sz="1200">
              <a:latin typeface="Roboto"/>
            </a:endParaRPr>
          </a:p>
        </p:txBody>
      </p:sp>
      <p:sp>
        <p:nvSpPr>
          <p:cNvPr id="13" name="Google Shape;834;p28">
            <a:extLst>
              <a:ext uri="{FF2B5EF4-FFF2-40B4-BE49-F238E27FC236}">
                <a16:creationId xmlns:a16="http://schemas.microsoft.com/office/drawing/2014/main" id="{349621BE-D447-E248-93C7-F3E1FBB21315}"/>
              </a:ext>
            </a:extLst>
          </p:cNvPr>
          <p:cNvSpPr txBox="1"/>
          <p:nvPr/>
        </p:nvSpPr>
        <p:spPr>
          <a:xfrm>
            <a:off x="6504627" y="980175"/>
            <a:ext cx="4076286"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NLP powered tweet analysis</a:t>
            </a:r>
            <a:endParaRPr sz="1800" b="1">
              <a:solidFill>
                <a:schemeClr val="accent1"/>
              </a:solidFill>
              <a:latin typeface="Fira Sans Extra Condensed"/>
              <a:ea typeface="Fira Sans Extra Condensed"/>
              <a:cs typeface="Fira Sans Extra Condensed"/>
              <a:sym typeface="Fira Sans Extra Condensed"/>
            </a:endParaRPr>
          </a:p>
        </p:txBody>
      </p:sp>
      <p:cxnSp>
        <p:nvCxnSpPr>
          <p:cNvPr id="14" name="Google Shape;835;p28">
            <a:extLst>
              <a:ext uri="{FF2B5EF4-FFF2-40B4-BE49-F238E27FC236}">
                <a16:creationId xmlns:a16="http://schemas.microsoft.com/office/drawing/2014/main" id="{A73F1851-0568-FA4D-BD61-EA9E1B3133A8}"/>
              </a:ext>
            </a:extLst>
          </p:cNvPr>
          <p:cNvCxnSpPr>
            <a:cxnSpLocks/>
            <a:stCxn id="13" idx="1"/>
          </p:cNvCxnSpPr>
          <p:nvPr/>
        </p:nvCxnSpPr>
        <p:spPr>
          <a:xfrm flipH="1">
            <a:off x="6190097" y="1084425"/>
            <a:ext cx="314530" cy="0"/>
          </a:xfrm>
          <a:prstGeom prst="straightConnector1">
            <a:avLst/>
          </a:prstGeom>
          <a:noFill/>
          <a:ln w="19050" cap="flat" cmpd="sng">
            <a:solidFill>
              <a:schemeClr val="accent1"/>
            </a:solidFill>
            <a:prstDash val="solid"/>
            <a:round/>
            <a:headEnd type="triangle" w="med" len="med"/>
            <a:tailEnd type="none" w="med" len="med"/>
          </a:ln>
        </p:spPr>
      </p:cxnSp>
    </p:spTree>
    <p:extLst>
      <p:ext uri="{BB962C8B-B14F-4D97-AF65-F5344CB8AC3E}">
        <p14:creationId xmlns:p14="http://schemas.microsoft.com/office/powerpoint/2010/main" val="3166694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4" descr="Chart, bar chart&#10;&#10;Description automatically generated">
            <a:extLst>
              <a:ext uri="{FF2B5EF4-FFF2-40B4-BE49-F238E27FC236}">
                <a16:creationId xmlns:a16="http://schemas.microsoft.com/office/drawing/2014/main" id="{48AFA16F-CD05-433E-B2C6-9C2D1CF8DC43}"/>
              </a:ext>
            </a:extLst>
          </p:cNvPr>
          <p:cNvPicPr>
            <a:picLocks noChangeAspect="1"/>
          </p:cNvPicPr>
          <p:nvPr/>
        </p:nvPicPr>
        <p:blipFill>
          <a:blip r:embed="rId3"/>
          <a:stretch>
            <a:fillRect/>
          </a:stretch>
        </p:blipFill>
        <p:spPr>
          <a:xfrm>
            <a:off x="2281733" y="1014510"/>
            <a:ext cx="6738697" cy="3204740"/>
          </a:xfrm>
          <a:prstGeom prst="rect">
            <a:avLst/>
          </a:prstGeom>
        </p:spPr>
      </p:pic>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Case 1: Brand Perception Based On Sentiment Of Tweets</a:t>
            </a:r>
          </a:p>
        </p:txBody>
      </p:sp>
      <p:sp>
        <p:nvSpPr>
          <p:cNvPr id="3" name="Slide Number Placeholder 2">
            <a:extLst>
              <a:ext uri="{FF2B5EF4-FFF2-40B4-BE49-F238E27FC236}">
                <a16:creationId xmlns:a16="http://schemas.microsoft.com/office/drawing/2014/main" id="{32536341-59BC-194F-B8CC-8F46393690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6" name="Google Shape;833;p28">
            <a:extLst>
              <a:ext uri="{FF2B5EF4-FFF2-40B4-BE49-F238E27FC236}">
                <a16:creationId xmlns:a16="http://schemas.microsoft.com/office/drawing/2014/main" id="{AD72F78A-4F76-9442-9C49-13432AB574FE}"/>
              </a:ext>
            </a:extLst>
          </p:cNvPr>
          <p:cNvSpPr txBox="1"/>
          <p:nvPr/>
        </p:nvSpPr>
        <p:spPr>
          <a:xfrm>
            <a:off x="123570" y="1896024"/>
            <a:ext cx="2710280" cy="566700"/>
          </a:xfrm>
          <a:prstGeom prst="rect">
            <a:avLst/>
          </a:prstGeom>
          <a:noFill/>
          <a:ln>
            <a:noFill/>
          </a:ln>
        </p:spPr>
        <p:txBody>
          <a:bodyPr spcFirstLastPara="1" wrap="square" lIns="91425" tIns="91425" rIns="91425" bIns="91425" anchor="t" anchorCtr="0">
            <a:noAutofit/>
          </a:bodyPr>
          <a:lstStyle/>
          <a:p>
            <a:endParaRPr lang="en-US" sz="1200">
              <a:latin typeface="Roboto"/>
            </a:endParaRPr>
          </a:p>
          <a:p>
            <a:pPr marL="171450" indent="-171450">
              <a:buFont typeface="Arial" panose="020B0604020202020204" pitchFamily="34" charset="0"/>
              <a:buChar char="•"/>
            </a:pPr>
            <a:r>
              <a:rPr lang="en-US" sz="1200">
                <a:latin typeface="Roboto"/>
              </a:rPr>
              <a:t>This graph shows the relative perception of brands based on tweet sentiment analysis</a:t>
            </a:r>
          </a:p>
          <a:p>
            <a:pPr marL="171450" indent="-171450">
              <a:buFont typeface="Arial" panose="020B0604020202020204" pitchFamily="34" charset="0"/>
              <a:buChar char="•"/>
            </a:pPr>
            <a:r>
              <a:rPr lang="en-US" sz="1200">
                <a:latin typeface="Roboto"/>
              </a:rPr>
              <a:t>Again, tweets are processed through an NLP model and classified if they were either: Positive, Neutral or Negative in sentiment</a:t>
            </a:r>
          </a:p>
          <a:p>
            <a:pPr marL="171450" indent="-171450">
              <a:buFont typeface="Arial" panose="020B0604020202020204" pitchFamily="34" charset="0"/>
              <a:buChar char="•"/>
            </a:pPr>
            <a:r>
              <a:rPr lang="en-US" sz="1200">
                <a:latin typeface="Roboto"/>
              </a:rPr>
              <a:t>For example, </a:t>
            </a:r>
            <a:r>
              <a:rPr lang="en-US" sz="1200" b="1">
                <a:latin typeface="Roboto"/>
              </a:rPr>
              <a:t>GLAMGLOW</a:t>
            </a:r>
            <a:r>
              <a:rPr lang="en-US" sz="1200">
                <a:latin typeface="Roboto"/>
              </a:rPr>
              <a:t> has received a lot of flak and bad press</a:t>
            </a:r>
          </a:p>
          <a:p>
            <a:pPr marL="171450" indent="-171450">
              <a:buFont typeface="Arial" panose="020B0604020202020204" pitchFamily="34" charset="0"/>
              <a:buChar char="•"/>
            </a:pPr>
            <a:r>
              <a:rPr lang="en-US" sz="1200" b="1">
                <a:latin typeface="Roboto"/>
              </a:rPr>
              <a:t>KORRES </a:t>
            </a:r>
            <a:r>
              <a:rPr lang="en-US" sz="1200">
                <a:latin typeface="Roboto"/>
              </a:rPr>
              <a:t>on the other hand has generated a lot of positive buzz on Twitter</a:t>
            </a:r>
          </a:p>
        </p:txBody>
      </p:sp>
      <p:sp>
        <p:nvSpPr>
          <p:cNvPr id="8" name="Google Shape;834;p28">
            <a:extLst>
              <a:ext uri="{FF2B5EF4-FFF2-40B4-BE49-F238E27FC236}">
                <a16:creationId xmlns:a16="http://schemas.microsoft.com/office/drawing/2014/main" id="{9E15E754-2C13-D440-A7E9-6D134A236C4E}"/>
              </a:ext>
            </a:extLst>
          </p:cNvPr>
          <p:cNvSpPr txBox="1"/>
          <p:nvPr/>
        </p:nvSpPr>
        <p:spPr>
          <a:xfrm>
            <a:off x="258855" y="1567569"/>
            <a:ext cx="2710280" cy="208500"/>
          </a:xfrm>
          <a:prstGeom prst="rect">
            <a:avLst/>
          </a:prstGeom>
          <a:noFill/>
          <a:ln>
            <a:noFill/>
          </a:ln>
        </p:spPr>
        <p:txBody>
          <a:bodyPr spcFirstLastPara="1" wrap="square" lIns="91425" tIns="91425" rIns="91425" bIns="91425" anchor="ctr" anchorCtr="0">
            <a:noAutofit/>
          </a:bodyPr>
          <a:lstStyle/>
          <a:p>
            <a:pPr lvl="0"/>
            <a:r>
              <a:rPr lang="en-GB" sz="1800" b="1">
                <a:solidFill>
                  <a:schemeClr val="accent1"/>
                </a:solidFill>
                <a:latin typeface="Fira Sans Extra Condensed"/>
                <a:ea typeface="Fira Sans Extra Condensed"/>
                <a:cs typeface="Fira Sans Extra Condensed"/>
                <a:sym typeface="Fira Sans Extra Condensed"/>
              </a:rPr>
              <a:t>Clients can get insights </a:t>
            </a:r>
          </a:p>
          <a:p>
            <a:pPr lvl="0"/>
            <a:r>
              <a:rPr lang="en-GB" sz="1800" b="1">
                <a:solidFill>
                  <a:schemeClr val="accent1"/>
                </a:solidFill>
                <a:latin typeface="Fira Sans Extra Condensed"/>
                <a:ea typeface="Fira Sans Extra Condensed"/>
                <a:cs typeface="Fira Sans Extra Condensed"/>
                <a:sym typeface="Fira Sans Extra Condensed"/>
              </a:rPr>
              <a:t>from sentimental analysis of </a:t>
            </a:r>
          </a:p>
          <a:p>
            <a:pPr lvl="0"/>
            <a:r>
              <a:rPr lang="en-GB" sz="1800" b="1">
                <a:solidFill>
                  <a:schemeClr val="accent1"/>
                </a:solidFill>
                <a:latin typeface="Fira Sans Extra Condensed"/>
                <a:ea typeface="Fira Sans Extra Condensed"/>
                <a:cs typeface="Fira Sans Extra Condensed"/>
                <a:sym typeface="Fira Sans Extra Condensed"/>
              </a:rPr>
              <a:t>customers’ tweets</a:t>
            </a:r>
          </a:p>
        </p:txBody>
      </p:sp>
      <p:cxnSp>
        <p:nvCxnSpPr>
          <p:cNvPr id="9" name="Google Shape;835;p28">
            <a:extLst>
              <a:ext uri="{FF2B5EF4-FFF2-40B4-BE49-F238E27FC236}">
                <a16:creationId xmlns:a16="http://schemas.microsoft.com/office/drawing/2014/main" id="{DAF0579A-D524-B847-B17E-31B6BEBC444E}"/>
              </a:ext>
            </a:extLst>
          </p:cNvPr>
          <p:cNvCxnSpPr>
            <a:cxnSpLocks/>
          </p:cNvCxnSpPr>
          <p:nvPr/>
        </p:nvCxnSpPr>
        <p:spPr>
          <a:xfrm flipH="1">
            <a:off x="2437997" y="1399082"/>
            <a:ext cx="531138" cy="0"/>
          </a:xfrm>
          <a:prstGeom prst="straightConnector1">
            <a:avLst/>
          </a:prstGeom>
          <a:noFill/>
          <a:ln w="19050" cap="flat" cmpd="sng">
            <a:solidFill>
              <a:schemeClr val="accent1"/>
            </a:solidFill>
            <a:prstDash val="solid"/>
            <a:round/>
            <a:headEnd type="triangle" w="med" len="med"/>
            <a:tailEnd type="none" w="med" len="med"/>
          </a:ln>
        </p:spPr>
      </p:cxnSp>
      <p:sp>
        <p:nvSpPr>
          <p:cNvPr id="12" name="Google Shape;1353;p39">
            <a:extLst>
              <a:ext uri="{FF2B5EF4-FFF2-40B4-BE49-F238E27FC236}">
                <a16:creationId xmlns:a16="http://schemas.microsoft.com/office/drawing/2014/main" id="{E93D37AF-143B-E640-BD05-DACE7509A7DF}"/>
              </a:ext>
            </a:extLst>
          </p:cNvPr>
          <p:cNvSpPr/>
          <p:nvPr/>
        </p:nvSpPr>
        <p:spPr>
          <a:xfrm>
            <a:off x="7238359" y="4046418"/>
            <a:ext cx="514831" cy="154396"/>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3;p39">
            <a:extLst>
              <a:ext uri="{FF2B5EF4-FFF2-40B4-BE49-F238E27FC236}">
                <a16:creationId xmlns:a16="http://schemas.microsoft.com/office/drawing/2014/main" id="{7F624495-C729-5B45-9EE2-851BC32E168B}"/>
              </a:ext>
            </a:extLst>
          </p:cNvPr>
          <p:cNvSpPr/>
          <p:nvPr/>
        </p:nvSpPr>
        <p:spPr>
          <a:xfrm>
            <a:off x="3957064" y="4051792"/>
            <a:ext cx="384415" cy="154396"/>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835;p28">
            <a:extLst>
              <a:ext uri="{FF2B5EF4-FFF2-40B4-BE49-F238E27FC236}">
                <a16:creationId xmlns:a16="http://schemas.microsoft.com/office/drawing/2014/main" id="{19BE21A7-E473-4B6D-9EA1-3F03E8480A31}"/>
              </a:ext>
            </a:extLst>
          </p:cNvPr>
          <p:cNvCxnSpPr>
            <a:cxnSpLocks/>
          </p:cNvCxnSpPr>
          <p:nvPr/>
        </p:nvCxnSpPr>
        <p:spPr>
          <a:xfrm flipH="1">
            <a:off x="4147886" y="4251974"/>
            <a:ext cx="1120" cy="294967"/>
          </a:xfrm>
          <a:prstGeom prst="straightConnector1">
            <a:avLst/>
          </a:prstGeom>
          <a:ln>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Google Shape;835;p28">
            <a:extLst>
              <a:ext uri="{FF2B5EF4-FFF2-40B4-BE49-F238E27FC236}">
                <a16:creationId xmlns:a16="http://schemas.microsoft.com/office/drawing/2014/main" id="{0DDE833A-E690-444D-81B5-9E425E7E64C2}"/>
              </a:ext>
            </a:extLst>
          </p:cNvPr>
          <p:cNvCxnSpPr>
            <a:cxnSpLocks/>
          </p:cNvCxnSpPr>
          <p:nvPr/>
        </p:nvCxnSpPr>
        <p:spPr>
          <a:xfrm flipH="1">
            <a:off x="7493927" y="4251973"/>
            <a:ext cx="1120" cy="294967"/>
          </a:xfrm>
          <a:prstGeom prst="straightConnector1">
            <a:avLst/>
          </a:prstGeom>
          <a:ln>
            <a:headEnd type="triangl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6577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6513129" y="225670"/>
            <a:ext cx="5894846" cy="572700"/>
          </a:xfrm>
          <a:prstGeom prst="rect">
            <a:avLst/>
          </a:prstGeom>
        </p:spPr>
        <p:txBody>
          <a:bodyPr spcFirstLastPara="1" wrap="square" lIns="91425" tIns="91425" rIns="91425" bIns="91425" anchor="t" anchorCtr="0">
            <a:noAutofit/>
          </a:bodyPr>
          <a:lstStyle/>
          <a:p>
            <a:pPr algn="l"/>
            <a:r>
              <a:rPr lang="en-US"/>
              <a:t>Case 2: </a:t>
            </a:r>
            <a:br>
              <a:rPr lang="en-US"/>
            </a:br>
            <a:r>
              <a:rPr lang="en-US"/>
              <a:t>Key Performance</a:t>
            </a:r>
          </a:p>
        </p:txBody>
      </p:sp>
      <p:sp>
        <p:nvSpPr>
          <p:cNvPr id="3" name="Slide Number Placeholder 2">
            <a:extLst>
              <a:ext uri="{FF2B5EF4-FFF2-40B4-BE49-F238E27FC236}">
                <a16:creationId xmlns:a16="http://schemas.microsoft.com/office/drawing/2014/main" id="{32536341-59BC-194F-B8CC-8F46393690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2" name="Google Shape;1350;p39">
            <a:extLst>
              <a:ext uri="{FF2B5EF4-FFF2-40B4-BE49-F238E27FC236}">
                <a16:creationId xmlns:a16="http://schemas.microsoft.com/office/drawing/2014/main" id="{292DA15D-758F-4BD8-91A9-B176D963E197}"/>
              </a:ext>
            </a:extLst>
          </p:cNvPr>
          <p:cNvSpPr/>
          <p:nvPr/>
        </p:nvSpPr>
        <p:spPr>
          <a:xfrm>
            <a:off x="6679788" y="1155932"/>
            <a:ext cx="2082513" cy="413158"/>
          </a:xfrm>
          <a:prstGeom prst="rect">
            <a:avLst/>
          </a:prstGeom>
          <a:solidFill>
            <a:schemeClr val="accent1"/>
          </a:solidFill>
          <a:ln>
            <a:noFill/>
          </a:ln>
        </p:spPr>
        <p:txBody>
          <a:bodyPr spcFirstLastPara="1" wrap="square" lIns="91425" tIns="91425" rIns="91425" bIns="91425" anchor="ctr" anchorCtr="0">
            <a:noAutofit/>
          </a:bodyPr>
          <a:lstStyle/>
          <a:p>
            <a:pPr algn="ctr"/>
            <a:r>
              <a:rPr lang="en-GB" sz="1600" b="1">
                <a:solidFill>
                  <a:schemeClr val="lt1"/>
                </a:solidFill>
                <a:latin typeface="Fira Sans Extra Condensed"/>
                <a:ea typeface="Fira Sans Extra Condensed"/>
                <a:cs typeface="Fira Sans Extra Condensed"/>
                <a:sym typeface="Fira Sans Extra Condensed"/>
              </a:rPr>
              <a:t>Brand Level</a:t>
            </a:r>
            <a:endParaRPr lang="en-GB"/>
          </a:p>
        </p:txBody>
      </p:sp>
      <p:sp>
        <p:nvSpPr>
          <p:cNvPr id="4" name="Google Shape;1353;p39">
            <a:extLst>
              <a:ext uri="{FF2B5EF4-FFF2-40B4-BE49-F238E27FC236}">
                <a16:creationId xmlns:a16="http://schemas.microsoft.com/office/drawing/2014/main" id="{6D7849D8-98B8-4E49-ABCF-17D7839E808B}"/>
              </a:ext>
            </a:extLst>
          </p:cNvPr>
          <p:cNvSpPr/>
          <p:nvPr/>
        </p:nvSpPr>
        <p:spPr>
          <a:xfrm>
            <a:off x="6718304" y="1724356"/>
            <a:ext cx="2037564" cy="2887491"/>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6;p39">
            <a:extLst>
              <a:ext uri="{FF2B5EF4-FFF2-40B4-BE49-F238E27FC236}">
                <a16:creationId xmlns:a16="http://schemas.microsoft.com/office/drawing/2014/main" id="{6B413142-88F7-49F2-9A9A-EF9A8FBB2D2E}"/>
              </a:ext>
            </a:extLst>
          </p:cNvPr>
          <p:cNvSpPr txBox="1"/>
          <p:nvPr/>
        </p:nvSpPr>
        <p:spPr>
          <a:xfrm>
            <a:off x="6853948" y="2105328"/>
            <a:ext cx="1763348" cy="2126373"/>
          </a:xfrm>
          <a:prstGeom prst="rect">
            <a:avLst/>
          </a:prstGeom>
          <a:noFill/>
          <a:ln>
            <a:noFill/>
          </a:ln>
        </p:spPr>
        <p:txBody>
          <a:bodyPr spcFirstLastPara="1" wrap="square" lIns="91425" tIns="91425" rIns="91425" bIns="91425" anchor="ctr" anchorCtr="0">
            <a:noAutofit/>
          </a:bodyPr>
          <a:lstStyle/>
          <a:p>
            <a:pPr marL="171450" indent="-171450">
              <a:buChar char="•"/>
            </a:pPr>
            <a:r>
              <a:rPr lang="en-GB" sz="1200">
                <a:latin typeface="Roboto"/>
                <a:ea typeface="Roboto"/>
              </a:rPr>
              <a:t>This graph shows the comparison of different brands in the same category</a:t>
            </a:r>
            <a:endParaRPr lang="en-US" sz="1200">
              <a:latin typeface="Roboto"/>
              <a:ea typeface="Roboto"/>
            </a:endParaRPr>
          </a:p>
          <a:p>
            <a:pPr marL="171450" indent="-171450">
              <a:buChar char="•"/>
            </a:pPr>
            <a:r>
              <a:rPr lang="en-GB" sz="1200">
                <a:latin typeface="Roboto"/>
                <a:ea typeface="Roboto"/>
              </a:rPr>
              <a:t>Included metrics are average ratings, number of recommended， review,  and love.</a:t>
            </a:r>
          </a:p>
          <a:p>
            <a:pPr marL="171450" indent="-171450">
              <a:buChar char="•"/>
            </a:pPr>
            <a:r>
              <a:rPr lang="en-GB" sz="1200">
                <a:latin typeface="Roboto"/>
                <a:ea typeface="Roboto"/>
              </a:rPr>
              <a:t>The darker the </a:t>
            </a:r>
            <a:r>
              <a:rPr lang="en-GB" sz="1200" err="1">
                <a:latin typeface="Roboto"/>
                <a:ea typeface="Roboto"/>
              </a:rPr>
              <a:t>color</a:t>
            </a:r>
            <a:r>
              <a:rPr lang="en-GB" sz="1200">
                <a:latin typeface="Roboto"/>
                <a:ea typeface="Roboto"/>
              </a:rPr>
              <a:t> of the bar, the larger the number </a:t>
            </a:r>
          </a:p>
        </p:txBody>
      </p:sp>
      <p:pic>
        <p:nvPicPr>
          <p:cNvPr id="6" name="Picture 6" descr="Chart, bar chart&#10;&#10;Description automatically generated">
            <a:extLst>
              <a:ext uri="{FF2B5EF4-FFF2-40B4-BE49-F238E27FC236}">
                <a16:creationId xmlns:a16="http://schemas.microsoft.com/office/drawing/2014/main" id="{F39395D6-9EF6-4E1D-8ABF-4DD168AE8BC2}"/>
              </a:ext>
            </a:extLst>
          </p:cNvPr>
          <p:cNvPicPr>
            <a:picLocks noChangeAspect="1"/>
          </p:cNvPicPr>
          <p:nvPr/>
        </p:nvPicPr>
        <p:blipFill>
          <a:blip r:embed="rId3"/>
          <a:stretch>
            <a:fillRect/>
          </a:stretch>
        </p:blipFill>
        <p:spPr>
          <a:xfrm>
            <a:off x="142815" y="966572"/>
            <a:ext cx="6457025" cy="3641500"/>
          </a:xfrm>
          <a:prstGeom prst="rect">
            <a:avLst/>
          </a:prstGeom>
        </p:spPr>
      </p:pic>
    </p:spTree>
    <p:extLst>
      <p:ext uri="{BB962C8B-B14F-4D97-AF65-F5344CB8AC3E}">
        <p14:creationId xmlns:p14="http://schemas.microsoft.com/office/powerpoint/2010/main" val="3849261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6513129" y="225670"/>
            <a:ext cx="5894846" cy="572700"/>
          </a:xfrm>
          <a:prstGeom prst="rect">
            <a:avLst/>
          </a:prstGeom>
        </p:spPr>
        <p:txBody>
          <a:bodyPr spcFirstLastPara="1" wrap="square" lIns="91425" tIns="91425" rIns="91425" bIns="91425" anchor="t" anchorCtr="0">
            <a:noAutofit/>
          </a:bodyPr>
          <a:lstStyle/>
          <a:p>
            <a:pPr algn="l"/>
            <a:r>
              <a:rPr lang="en-US"/>
              <a:t>Case 2: </a:t>
            </a:r>
            <a:br>
              <a:rPr lang="en-US"/>
            </a:br>
            <a:r>
              <a:rPr lang="en-US"/>
              <a:t>Key Performance</a:t>
            </a:r>
          </a:p>
        </p:txBody>
      </p:sp>
      <p:sp>
        <p:nvSpPr>
          <p:cNvPr id="3" name="Slide Number Placeholder 2">
            <a:extLst>
              <a:ext uri="{FF2B5EF4-FFF2-40B4-BE49-F238E27FC236}">
                <a16:creationId xmlns:a16="http://schemas.microsoft.com/office/drawing/2014/main" id="{32536341-59BC-194F-B8CC-8F46393690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2" name="Google Shape;1350;p39">
            <a:extLst>
              <a:ext uri="{FF2B5EF4-FFF2-40B4-BE49-F238E27FC236}">
                <a16:creationId xmlns:a16="http://schemas.microsoft.com/office/drawing/2014/main" id="{292DA15D-758F-4BD8-91A9-B176D963E197}"/>
              </a:ext>
            </a:extLst>
          </p:cNvPr>
          <p:cNvSpPr/>
          <p:nvPr/>
        </p:nvSpPr>
        <p:spPr>
          <a:xfrm>
            <a:off x="6679788" y="1155932"/>
            <a:ext cx="2082513" cy="413158"/>
          </a:xfrm>
          <a:prstGeom prst="rect">
            <a:avLst/>
          </a:prstGeom>
          <a:solidFill>
            <a:schemeClr val="accent1"/>
          </a:solidFill>
          <a:ln>
            <a:noFill/>
          </a:ln>
        </p:spPr>
        <p:txBody>
          <a:bodyPr spcFirstLastPara="1" wrap="square" lIns="91425" tIns="91425" rIns="91425" bIns="91425" anchor="ctr" anchorCtr="0">
            <a:noAutofit/>
          </a:bodyPr>
          <a:lstStyle/>
          <a:p>
            <a:pPr algn="ctr"/>
            <a:r>
              <a:rPr lang="en-GB" sz="1600" b="1">
                <a:solidFill>
                  <a:schemeClr val="lt1"/>
                </a:solidFill>
                <a:latin typeface="Fira Sans Extra Condensed"/>
                <a:sym typeface="Fira Sans Extra Condensed"/>
              </a:rPr>
              <a:t>Product Level</a:t>
            </a:r>
            <a:endParaRPr lang="en-GB"/>
          </a:p>
        </p:txBody>
      </p:sp>
      <p:sp>
        <p:nvSpPr>
          <p:cNvPr id="4" name="Google Shape;1353;p39">
            <a:extLst>
              <a:ext uri="{FF2B5EF4-FFF2-40B4-BE49-F238E27FC236}">
                <a16:creationId xmlns:a16="http://schemas.microsoft.com/office/drawing/2014/main" id="{6D7849D8-98B8-4E49-ABCF-17D7839E808B}"/>
              </a:ext>
            </a:extLst>
          </p:cNvPr>
          <p:cNvSpPr/>
          <p:nvPr/>
        </p:nvSpPr>
        <p:spPr>
          <a:xfrm>
            <a:off x="6718304" y="1724356"/>
            <a:ext cx="2037564" cy="2887491"/>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6;p39">
            <a:extLst>
              <a:ext uri="{FF2B5EF4-FFF2-40B4-BE49-F238E27FC236}">
                <a16:creationId xmlns:a16="http://schemas.microsoft.com/office/drawing/2014/main" id="{6B413142-88F7-49F2-9A9A-EF9A8FBB2D2E}"/>
              </a:ext>
            </a:extLst>
          </p:cNvPr>
          <p:cNvSpPr txBox="1"/>
          <p:nvPr/>
        </p:nvSpPr>
        <p:spPr>
          <a:xfrm>
            <a:off x="6879348" y="2307640"/>
            <a:ext cx="1712549" cy="1440573"/>
          </a:xfrm>
          <a:prstGeom prst="rect">
            <a:avLst/>
          </a:prstGeom>
          <a:noFill/>
          <a:ln>
            <a:noFill/>
          </a:ln>
        </p:spPr>
        <p:txBody>
          <a:bodyPr spcFirstLastPara="1" wrap="square" lIns="91425" tIns="91425" rIns="91425" bIns="91425" anchor="ctr" anchorCtr="0">
            <a:noAutofit/>
          </a:bodyPr>
          <a:lstStyle/>
          <a:p>
            <a:pPr marL="171450" indent="-171450">
              <a:buChar char="•"/>
            </a:pPr>
            <a:r>
              <a:rPr lang="en-GB" sz="1200">
                <a:latin typeface="Roboto"/>
                <a:ea typeface="Roboto"/>
              </a:rPr>
              <a:t>This graph shows the comparison of different products of the same brand through average ratings, number of recommended， reviews,  and love.</a:t>
            </a:r>
            <a:endParaRPr lang="en-US" sz="1200"/>
          </a:p>
          <a:p>
            <a:pPr marL="171450" indent="-171450">
              <a:buChar char="•"/>
            </a:pPr>
            <a:r>
              <a:rPr lang="en-GB" sz="1200">
                <a:latin typeface="Roboto"/>
                <a:ea typeface="Roboto"/>
              </a:rPr>
              <a:t>The darker the </a:t>
            </a:r>
            <a:r>
              <a:rPr lang="en-GB" sz="1200" err="1">
                <a:latin typeface="Roboto"/>
                <a:ea typeface="Roboto"/>
              </a:rPr>
              <a:t>color</a:t>
            </a:r>
            <a:r>
              <a:rPr lang="en-GB" sz="1200">
                <a:latin typeface="Roboto"/>
                <a:ea typeface="Roboto"/>
              </a:rPr>
              <a:t> of the bar, the larger the number associated with it</a:t>
            </a:r>
            <a:endParaRPr lang="en-GB" sz="1200">
              <a:latin typeface="Roboto"/>
            </a:endParaRPr>
          </a:p>
        </p:txBody>
      </p:sp>
      <p:pic>
        <p:nvPicPr>
          <p:cNvPr id="7" name="Picture 7" descr="Chart, bar chart&#10;&#10;Description automatically generated">
            <a:extLst>
              <a:ext uri="{FF2B5EF4-FFF2-40B4-BE49-F238E27FC236}">
                <a16:creationId xmlns:a16="http://schemas.microsoft.com/office/drawing/2014/main" id="{2BA83580-1657-476A-9EF7-349213A67C9A}"/>
              </a:ext>
            </a:extLst>
          </p:cNvPr>
          <p:cNvPicPr>
            <a:picLocks noChangeAspect="1"/>
          </p:cNvPicPr>
          <p:nvPr/>
        </p:nvPicPr>
        <p:blipFill>
          <a:blip r:embed="rId3"/>
          <a:stretch>
            <a:fillRect/>
          </a:stretch>
        </p:blipFill>
        <p:spPr>
          <a:xfrm>
            <a:off x="126877" y="942943"/>
            <a:ext cx="6440928" cy="3680215"/>
          </a:xfrm>
          <a:prstGeom prst="rect">
            <a:avLst/>
          </a:prstGeom>
        </p:spPr>
      </p:pic>
    </p:spTree>
    <p:extLst>
      <p:ext uri="{BB962C8B-B14F-4D97-AF65-F5344CB8AC3E}">
        <p14:creationId xmlns:p14="http://schemas.microsoft.com/office/powerpoint/2010/main" val="2673891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F4B9-8B1A-DA46-A362-BA83703376EA}"/>
              </a:ext>
            </a:extLst>
          </p:cNvPr>
          <p:cNvSpPr>
            <a:spLocks noGrp="1"/>
          </p:cNvSpPr>
          <p:nvPr>
            <p:ph type="title"/>
          </p:nvPr>
        </p:nvSpPr>
        <p:spPr/>
        <p:txBody>
          <a:bodyPr/>
          <a:lstStyle/>
          <a:p>
            <a:r>
              <a:rPr lang="en-US"/>
              <a:t>Case 3: User Journey On Demo App Built On </a:t>
            </a:r>
            <a:r>
              <a:rPr lang="en-US" err="1"/>
              <a:t>Tkinter</a:t>
            </a:r>
            <a:r>
              <a:rPr lang="en-US"/>
              <a:t> (Python GUI)</a:t>
            </a:r>
          </a:p>
        </p:txBody>
      </p:sp>
      <p:sp>
        <p:nvSpPr>
          <p:cNvPr id="3" name="Slide Number Placeholder 2">
            <a:extLst>
              <a:ext uri="{FF2B5EF4-FFF2-40B4-BE49-F238E27FC236}">
                <a16:creationId xmlns:a16="http://schemas.microsoft.com/office/drawing/2014/main" id="{2016135A-9B52-494C-AC35-5D2CACAF38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9" name="Picture 8" descr="Graphical user interface, text, application&#10;&#10;Description automatically generated">
            <a:extLst>
              <a:ext uri="{FF2B5EF4-FFF2-40B4-BE49-F238E27FC236}">
                <a16:creationId xmlns:a16="http://schemas.microsoft.com/office/drawing/2014/main" id="{A0B31087-9F88-324E-9ED8-72AE93A04B55}"/>
              </a:ext>
            </a:extLst>
          </p:cNvPr>
          <p:cNvPicPr>
            <a:picLocks noChangeAspect="1"/>
          </p:cNvPicPr>
          <p:nvPr/>
        </p:nvPicPr>
        <p:blipFill rotWithShape="1">
          <a:blip r:embed="rId3"/>
          <a:srcRect b="71450"/>
          <a:stretch/>
        </p:blipFill>
        <p:spPr>
          <a:xfrm>
            <a:off x="370490" y="1093462"/>
            <a:ext cx="3873117" cy="604996"/>
          </a:xfrm>
          <a:prstGeom prst="rect">
            <a:avLst/>
          </a:prstGeom>
        </p:spPr>
      </p:pic>
      <p:pic>
        <p:nvPicPr>
          <p:cNvPr id="11" name="Picture 10" descr="Graphical user interface, text&#10;&#10;Description automatically generated">
            <a:extLst>
              <a:ext uri="{FF2B5EF4-FFF2-40B4-BE49-F238E27FC236}">
                <a16:creationId xmlns:a16="http://schemas.microsoft.com/office/drawing/2014/main" id="{5ADD9FD8-2FA7-C94E-8001-FDF9BAEC87AB}"/>
              </a:ext>
            </a:extLst>
          </p:cNvPr>
          <p:cNvPicPr>
            <a:picLocks noChangeAspect="1"/>
          </p:cNvPicPr>
          <p:nvPr/>
        </p:nvPicPr>
        <p:blipFill rotWithShape="1">
          <a:blip r:embed="rId4"/>
          <a:srcRect b="79719"/>
          <a:stretch/>
        </p:blipFill>
        <p:spPr>
          <a:xfrm>
            <a:off x="370490" y="1470365"/>
            <a:ext cx="3873117" cy="425162"/>
          </a:xfrm>
          <a:prstGeom prst="rect">
            <a:avLst/>
          </a:prstGeom>
        </p:spPr>
      </p:pic>
      <p:sp>
        <p:nvSpPr>
          <p:cNvPr id="12" name="Google Shape;395;p17">
            <a:extLst>
              <a:ext uri="{FF2B5EF4-FFF2-40B4-BE49-F238E27FC236}">
                <a16:creationId xmlns:a16="http://schemas.microsoft.com/office/drawing/2014/main" id="{B500E437-BD4E-BD47-A41C-554A917DD1C4}"/>
              </a:ext>
            </a:extLst>
          </p:cNvPr>
          <p:cNvSpPr/>
          <p:nvPr/>
        </p:nvSpPr>
        <p:spPr>
          <a:xfrm>
            <a:off x="4330317" y="1079864"/>
            <a:ext cx="404100" cy="40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sz="1800">
              <a:solidFill>
                <a:schemeClr val="lt1"/>
              </a:solidFill>
            </a:endParaRPr>
          </a:p>
        </p:txBody>
      </p:sp>
      <p:sp>
        <p:nvSpPr>
          <p:cNvPr id="13" name="Google Shape;394;p17">
            <a:extLst>
              <a:ext uri="{FF2B5EF4-FFF2-40B4-BE49-F238E27FC236}">
                <a16:creationId xmlns:a16="http://schemas.microsoft.com/office/drawing/2014/main" id="{D315113D-35AF-3F4B-96FB-F3EB920AFDC5}"/>
              </a:ext>
            </a:extLst>
          </p:cNvPr>
          <p:cNvSpPr/>
          <p:nvPr/>
        </p:nvSpPr>
        <p:spPr>
          <a:xfrm>
            <a:off x="4330317" y="1526553"/>
            <a:ext cx="404100" cy="40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a:solidFill>
                <a:schemeClr val="lt1"/>
              </a:solidFill>
            </a:endParaRPr>
          </a:p>
        </p:txBody>
      </p:sp>
      <p:sp>
        <p:nvSpPr>
          <p:cNvPr id="14" name="Google Shape;396;p17">
            <a:extLst>
              <a:ext uri="{FF2B5EF4-FFF2-40B4-BE49-F238E27FC236}">
                <a16:creationId xmlns:a16="http://schemas.microsoft.com/office/drawing/2014/main" id="{9C90E1CF-C338-1840-9E21-D98E0D4D7013}"/>
              </a:ext>
            </a:extLst>
          </p:cNvPr>
          <p:cNvSpPr/>
          <p:nvPr/>
        </p:nvSpPr>
        <p:spPr>
          <a:xfrm>
            <a:off x="4330317" y="1995768"/>
            <a:ext cx="404100" cy="40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a:solidFill>
                <a:schemeClr val="lt1"/>
              </a:solidFill>
            </a:endParaRPr>
          </a:p>
        </p:txBody>
      </p:sp>
      <p:sp>
        <p:nvSpPr>
          <p:cNvPr id="16" name="Google Shape;519;p19">
            <a:extLst>
              <a:ext uri="{FF2B5EF4-FFF2-40B4-BE49-F238E27FC236}">
                <a16:creationId xmlns:a16="http://schemas.microsoft.com/office/drawing/2014/main" id="{6196DF5B-C2DA-DC4F-B3CE-F0BE1458CC67}"/>
              </a:ext>
            </a:extLst>
          </p:cNvPr>
          <p:cNvSpPr txBox="1"/>
          <p:nvPr/>
        </p:nvSpPr>
        <p:spPr>
          <a:xfrm>
            <a:off x="4734416" y="1093462"/>
            <a:ext cx="3952383"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User opens the application</a:t>
            </a:r>
            <a:endParaRPr sz="1800">
              <a:solidFill>
                <a:schemeClr val="dk1"/>
              </a:solidFill>
              <a:latin typeface="Fira Sans Extra Condensed"/>
              <a:ea typeface="Fira Sans Extra Condensed"/>
              <a:cs typeface="Fira Sans Extra Condensed"/>
              <a:sym typeface="Fira Sans Extra Condensed"/>
            </a:endParaRPr>
          </a:p>
        </p:txBody>
      </p:sp>
      <p:sp>
        <p:nvSpPr>
          <p:cNvPr id="19" name="Google Shape;519;p19">
            <a:extLst>
              <a:ext uri="{FF2B5EF4-FFF2-40B4-BE49-F238E27FC236}">
                <a16:creationId xmlns:a16="http://schemas.microsoft.com/office/drawing/2014/main" id="{F8BB8385-633C-744B-B6B1-59AAAA04CE65}"/>
              </a:ext>
            </a:extLst>
          </p:cNvPr>
          <p:cNvSpPr txBox="1"/>
          <p:nvPr/>
        </p:nvSpPr>
        <p:spPr>
          <a:xfrm>
            <a:off x="4734416" y="1554303"/>
            <a:ext cx="3952383"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User searches for the interested product</a:t>
            </a:r>
            <a:endParaRPr sz="1800">
              <a:solidFill>
                <a:schemeClr val="dk1"/>
              </a:solidFill>
              <a:latin typeface="Fira Sans Extra Condensed"/>
              <a:ea typeface="Fira Sans Extra Condensed"/>
              <a:cs typeface="Fira Sans Extra Condensed"/>
              <a:sym typeface="Fira Sans Extra Condensed"/>
            </a:endParaRPr>
          </a:p>
        </p:txBody>
      </p:sp>
      <p:sp>
        <p:nvSpPr>
          <p:cNvPr id="20" name="Google Shape;519;p19">
            <a:extLst>
              <a:ext uri="{FF2B5EF4-FFF2-40B4-BE49-F238E27FC236}">
                <a16:creationId xmlns:a16="http://schemas.microsoft.com/office/drawing/2014/main" id="{99DDA0C4-EFFA-B040-B206-180836B6F094}"/>
              </a:ext>
            </a:extLst>
          </p:cNvPr>
          <p:cNvSpPr txBox="1"/>
          <p:nvPr/>
        </p:nvSpPr>
        <p:spPr>
          <a:xfrm>
            <a:off x="4744822" y="2269381"/>
            <a:ext cx="4409584" cy="348600"/>
          </a:xfrm>
          <a:prstGeom prst="rect">
            <a:avLst/>
          </a:prstGeom>
          <a:noFill/>
          <a:ln>
            <a:noFill/>
          </a:ln>
        </p:spPr>
        <p:txBody>
          <a:bodyPr spcFirstLastPara="1" wrap="square" lIns="91425" tIns="91425" rIns="91425" bIns="91425" anchor="ctr" anchorCtr="0">
            <a:noAutofit/>
          </a:bodyPr>
          <a:lstStyle/>
          <a:p>
            <a:r>
              <a:rPr lang="en" sz="1800">
                <a:solidFill>
                  <a:schemeClr val="dk1"/>
                </a:solidFill>
                <a:latin typeface="Fira Sans Extra Condensed"/>
                <a:ea typeface="Fira Sans Extra Condensed"/>
                <a:cs typeface="Fira Sans Extra Condensed"/>
                <a:sym typeface="Fira Sans Extra Condensed"/>
              </a:rPr>
              <a:t>Search query result is displayed with brand logo and product photo</a:t>
            </a:r>
          </a:p>
          <a:p>
            <a:endParaRPr lang="en" sz="1800">
              <a:solidFill>
                <a:schemeClr val="dk1"/>
              </a:solidFill>
              <a:latin typeface="Fira Sans Extra Condensed"/>
              <a:ea typeface="Fira Sans Extra Condensed"/>
              <a:cs typeface="Fira Sans Extra Condensed"/>
            </a:endParaRPr>
          </a:p>
        </p:txBody>
      </p:sp>
      <p:grpSp>
        <p:nvGrpSpPr>
          <p:cNvPr id="4" name="Google Shape;1622;p45">
            <a:extLst>
              <a:ext uri="{FF2B5EF4-FFF2-40B4-BE49-F238E27FC236}">
                <a16:creationId xmlns:a16="http://schemas.microsoft.com/office/drawing/2014/main" id="{02B60713-7E22-4698-B449-C06927761FDD}"/>
              </a:ext>
            </a:extLst>
          </p:cNvPr>
          <p:cNvGrpSpPr/>
          <p:nvPr/>
        </p:nvGrpSpPr>
        <p:grpSpPr>
          <a:xfrm>
            <a:off x="3647190" y="2989661"/>
            <a:ext cx="4827163" cy="243400"/>
            <a:chOff x="5590225" y="1561217"/>
            <a:chExt cx="4827163" cy="243400"/>
          </a:xfrm>
        </p:grpSpPr>
        <p:sp>
          <p:nvSpPr>
            <p:cNvPr id="18" name="Google Shape;1624;p45">
              <a:extLst>
                <a:ext uri="{FF2B5EF4-FFF2-40B4-BE49-F238E27FC236}">
                  <a16:creationId xmlns:a16="http://schemas.microsoft.com/office/drawing/2014/main" id="{F6157200-77F9-4AA9-8D6E-C522B7089166}"/>
                </a:ext>
              </a:extLst>
            </p:cNvPr>
            <p:cNvSpPr txBox="1"/>
            <p:nvPr/>
          </p:nvSpPr>
          <p:spPr>
            <a:xfrm>
              <a:off x="6911425" y="1561217"/>
              <a:ext cx="3505963" cy="243400"/>
            </a:xfrm>
            <a:prstGeom prst="rect">
              <a:avLst/>
            </a:prstGeom>
            <a:noFill/>
            <a:ln>
              <a:noFill/>
            </a:ln>
          </p:spPr>
          <p:txBody>
            <a:bodyPr spcFirstLastPara="1" wrap="square" lIns="91425" tIns="91425" rIns="91425" bIns="91425" anchor="ctr" anchorCtr="0">
              <a:noAutofit/>
            </a:bodyPr>
            <a:lstStyle/>
            <a:p>
              <a:endParaRPr lang="en-GB" sz="1800" b="1">
                <a:solidFill>
                  <a:schemeClr val="accent6"/>
                </a:solidFill>
                <a:latin typeface="Fira Sans Extra Condensed"/>
                <a:ea typeface="Fira Sans Extra Condensed"/>
                <a:cs typeface="Fira Sans Extra Condensed"/>
              </a:endParaRPr>
            </a:p>
          </p:txBody>
        </p:sp>
        <p:cxnSp>
          <p:nvCxnSpPr>
            <p:cNvPr id="21" name="Google Shape;1625;p45">
              <a:extLst>
                <a:ext uri="{FF2B5EF4-FFF2-40B4-BE49-F238E27FC236}">
                  <a16:creationId xmlns:a16="http://schemas.microsoft.com/office/drawing/2014/main" id="{87109A60-3C3C-4765-9BDB-80D5E2048DC9}"/>
                </a:ext>
              </a:extLst>
            </p:cNvPr>
            <p:cNvCxnSpPr>
              <a:stCxn id="10" idx="1"/>
            </p:cNvCxnSpPr>
            <p:nvPr/>
          </p:nvCxnSpPr>
          <p:spPr>
            <a:xfrm rot="10800000">
              <a:off x="5590225" y="1665467"/>
              <a:ext cx="1321200" cy="0"/>
            </a:xfrm>
            <a:prstGeom prst="straightConnector1">
              <a:avLst/>
            </a:prstGeom>
            <a:noFill/>
            <a:ln w="19050" cap="flat" cmpd="sng">
              <a:solidFill>
                <a:schemeClr val="accent1"/>
              </a:solidFill>
              <a:prstDash val="solid"/>
              <a:round/>
              <a:headEnd type="diamond" w="med" len="med"/>
              <a:tailEnd type="none" w="med" len="med"/>
            </a:ln>
          </p:spPr>
        </p:cxnSp>
      </p:grpSp>
      <p:sp>
        <p:nvSpPr>
          <p:cNvPr id="6" name="TextBox 5">
            <a:extLst>
              <a:ext uri="{FF2B5EF4-FFF2-40B4-BE49-F238E27FC236}">
                <a16:creationId xmlns:a16="http://schemas.microsoft.com/office/drawing/2014/main" id="{9ACAFE1F-24AA-4178-8DD5-01A52FB62FBD}"/>
              </a:ext>
            </a:extLst>
          </p:cNvPr>
          <p:cNvSpPr txBox="1"/>
          <p:nvPr/>
        </p:nvSpPr>
        <p:spPr>
          <a:xfrm>
            <a:off x="5032690" y="2945188"/>
            <a:ext cx="383384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chemeClr val="accent1"/>
                </a:solidFill>
                <a:latin typeface="Fira Sans Extra Condensed"/>
              </a:rPr>
              <a:t>Shows the product's ingredients and whether it contains harmful ingredients with a kind warning</a:t>
            </a:r>
            <a:r>
              <a:rPr lang="en-GB" b="1">
                <a:solidFill>
                  <a:srgbClr val="01B8AC"/>
                </a:solidFill>
                <a:latin typeface="Fira Sans Extra Condensed"/>
              </a:rPr>
              <a:t>.</a:t>
            </a:r>
            <a:r>
              <a:rPr lang="en-US">
                <a:latin typeface="Fira Sans Extra Condensed"/>
              </a:rPr>
              <a:t>​</a:t>
            </a:r>
          </a:p>
          <a:p>
            <a:r>
              <a:rPr lang="en-US" sz="1200">
                <a:latin typeface="Roboto" panose="02000000000000000000" pitchFamily="2" charset="0"/>
                <a:ea typeface="Roboto" panose="02000000000000000000" pitchFamily="2" charset="0"/>
              </a:rPr>
              <a:t>Users can get comprehensive information on interested products’ ingredients and whether it contains any harmful substance</a:t>
            </a:r>
          </a:p>
          <a:p>
            <a:endParaRPr lang="en-US">
              <a:latin typeface="Fira Sans Extra Condensed"/>
            </a:endParaRPr>
          </a:p>
          <a:p>
            <a:r>
              <a:rPr lang="en-US" b="1">
                <a:latin typeface="Fira Sans Extra Condensed"/>
              </a:rPr>
              <a:t>Business Case</a:t>
            </a:r>
          </a:p>
          <a:p>
            <a:pPr marL="171450" indent="-171450">
              <a:buFont typeface="Arial" panose="020B0604020202020204" pitchFamily="34" charset="0"/>
              <a:buChar char="•"/>
            </a:pPr>
            <a:r>
              <a:rPr lang="en-US" sz="1200">
                <a:latin typeface="Roboto" panose="02000000000000000000" pitchFamily="2" charset="0"/>
                <a:ea typeface="Roboto" panose="02000000000000000000" pitchFamily="2" charset="0"/>
              </a:rPr>
              <a:t>Convert users to purchasing products by becoming go-to place for searching cosmetics products</a:t>
            </a:r>
          </a:p>
          <a:p>
            <a:pPr marL="171450" indent="-171450">
              <a:buFont typeface="Arial" panose="020B0604020202020204" pitchFamily="34" charset="0"/>
              <a:buChar char="•"/>
            </a:pPr>
            <a:r>
              <a:rPr lang="en-US" sz="1200">
                <a:latin typeface="Roboto" panose="02000000000000000000" pitchFamily="2" charset="0"/>
                <a:ea typeface="Roboto" panose="02000000000000000000" pitchFamily="2" charset="0"/>
              </a:rPr>
              <a:t>Affiliate revenue is sizable with growing user base</a:t>
            </a:r>
          </a:p>
        </p:txBody>
      </p:sp>
      <p:pic>
        <p:nvPicPr>
          <p:cNvPr id="15" name="Picture 14" descr="Graphical user interface, text, application&#10;&#10;Description automatically generated">
            <a:extLst>
              <a:ext uri="{FF2B5EF4-FFF2-40B4-BE49-F238E27FC236}">
                <a16:creationId xmlns:a16="http://schemas.microsoft.com/office/drawing/2014/main" id="{D6BF2A20-D444-F147-AF77-C2B3743067ED}"/>
              </a:ext>
            </a:extLst>
          </p:cNvPr>
          <p:cNvPicPr>
            <a:picLocks noChangeAspect="1"/>
          </p:cNvPicPr>
          <p:nvPr/>
        </p:nvPicPr>
        <p:blipFill>
          <a:blip r:embed="rId5"/>
          <a:stretch>
            <a:fillRect/>
          </a:stretch>
        </p:blipFill>
        <p:spPr>
          <a:xfrm>
            <a:off x="370490" y="1872692"/>
            <a:ext cx="3873117" cy="2062805"/>
          </a:xfrm>
          <a:prstGeom prst="rect">
            <a:avLst/>
          </a:prstGeom>
        </p:spPr>
      </p:pic>
      <p:sp>
        <p:nvSpPr>
          <p:cNvPr id="22" name="Google Shape;1353;p39">
            <a:extLst>
              <a:ext uri="{FF2B5EF4-FFF2-40B4-BE49-F238E27FC236}">
                <a16:creationId xmlns:a16="http://schemas.microsoft.com/office/drawing/2014/main" id="{7AFBAE22-DF6B-4245-BB36-CA3C9C95E51A}"/>
              </a:ext>
            </a:extLst>
          </p:cNvPr>
          <p:cNvSpPr/>
          <p:nvPr/>
        </p:nvSpPr>
        <p:spPr>
          <a:xfrm>
            <a:off x="457200" y="3275704"/>
            <a:ext cx="3515445" cy="351159"/>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23" descr="Text&#10;&#10;Description automatically generated">
            <a:extLst>
              <a:ext uri="{FF2B5EF4-FFF2-40B4-BE49-F238E27FC236}">
                <a16:creationId xmlns:a16="http://schemas.microsoft.com/office/drawing/2014/main" id="{E1D1358E-8CAF-8844-BE45-30BDC3ED51C5}"/>
              </a:ext>
            </a:extLst>
          </p:cNvPr>
          <p:cNvPicPr>
            <a:picLocks noChangeAspect="1"/>
          </p:cNvPicPr>
          <p:nvPr/>
        </p:nvPicPr>
        <p:blipFill>
          <a:blip r:embed="rId6"/>
          <a:stretch>
            <a:fillRect/>
          </a:stretch>
        </p:blipFill>
        <p:spPr>
          <a:xfrm>
            <a:off x="285110" y="4141616"/>
            <a:ext cx="4683280" cy="699737"/>
          </a:xfrm>
          <a:prstGeom prst="rect">
            <a:avLst/>
          </a:prstGeom>
        </p:spPr>
      </p:pic>
      <p:cxnSp>
        <p:nvCxnSpPr>
          <p:cNvPr id="25" name="Google Shape;835;p28">
            <a:extLst>
              <a:ext uri="{FF2B5EF4-FFF2-40B4-BE49-F238E27FC236}">
                <a16:creationId xmlns:a16="http://schemas.microsoft.com/office/drawing/2014/main" id="{C400D90D-71E0-684A-AB18-759EF18A60E6}"/>
              </a:ext>
            </a:extLst>
          </p:cNvPr>
          <p:cNvCxnSpPr>
            <a:cxnSpLocks/>
          </p:cNvCxnSpPr>
          <p:nvPr/>
        </p:nvCxnSpPr>
        <p:spPr>
          <a:xfrm>
            <a:off x="2190348" y="3657600"/>
            <a:ext cx="0" cy="490345"/>
          </a:xfrm>
          <a:prstGeom prst="straightConnector1">
            <a:avLst/>
          </a:prstGeom>
          <a:noFill/>
          <a:ln w="19050" cap="flat" cmpd="sng">
            <a:solidFill>
              <a:schemeClr val="accent1"/>
            </a:solidFill>
            <a:prstDash val="solid"/>
            <a:round/>
            <a:headEnd type="triangle" w="med" len="med"/>
            <a:tailEnd type="none" w="med" len="med"/>
          </a:ln>
        </p:spPr>
      </p:cxnSp>
    </p:spTree>
    <p:extLst>
      <p:ext uri="{BB962C8B-B14F-4D97-AF65-F5344CB8AC3E}">
        <p14:creationId xmlns:p14="http://schemas.microsoft.com/office/powerpoint/2010/main" val="3378489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7BA3-98C5-284B-9294-8E809B32F187}"/>
              </a:ext>
            </a:extLst>
          </p:cNvPr>
          <p:cNvSpPr>
            <a:spLocks noGrp="1"/>
          </p:cNvSpPr>
          <p:nvPr>
            <p:ph type="title"/>
          </p:nvPr>
        </p:nvSpPr>
        <p:spPr/>
        <p:txBody>
          <a:bodyPr/>
          <a:lstStyle/>
          <a:p>
            <a:r>
              <a:rPr lang="en-US"/>
              <a:t>Case 4: Competitor Lookup</a:t>
            </a:r>
          </a:p>
        </p:txBody>
      </p:sp>
      <p:sp>
        <p:nvSpPr>
          <p:cNvPr id="3" name="Slide Number Placeholder 2">
            <a:extLst>
              <a:ext uri="{FF2B5EF4-FFF2-40B4-BE49-F238E27FC236}">
                <a16:creationId xmlns:a16="http://schemas.microsoft.com/office/drawing/2014/main" id="{F9AFE683-DBE9-A84B-A5C1-CF3D465E83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a:extLst>
              <a:ext uri="{FF2B5EF4-FFF2-40B4-BE49-F238E27FC236}">
                <a16:creationId xmlns:a16="http://schemas.microsoft.com/office/drawing/2014/main" id="{4F715138-58CF-4B62-AFDC-2C479407909B}"/>
              </a:ext>
            </a:extLst>
          </p:cNvPr>
          <p:cNvPicPr>
            <a:picLocks noChangeAspect="1"/>
          </p:cNvPicPr>
          <p:nvPr/>
        </p:nvPicPr>
        <p:blipFill>
          <a:blip r:embed="rId2"/>
          <a:stretch>
            <a:fillRect/>
          </a:stretch>
        </p:blipFill>
        <p:spPr>
          <a:xfrm>
            <a:off x="3708927" y="983099"/>
            <a:ext cx="5095941" cy="4073717"/>
          </a:xfrm>
          <a:prstGeom prst="rect">
            <a:avLst/>
          </a:prstGeom>
        </p:spPr>
      </p:pic>
      <p:sp>
        <p:nvSpPr>
          <p:cNvPr id="10" name="Google Shape;833;p28">
            <a:extLst>
              <a:ext uri="{FF2B5EF4-FFF2-40B4-BE49-F238E27FC236}">
                <a16:creationId xmlns:a16="http://schemas.microsoft.com/office/drawing/2014/main" id="{045364E2-D7A7-3843-9F89-E17E21B48D20}"/>
              </a:ext>
            </a:extLst>
          </p:cNvPr>
          <p:cNvSpPr txBox="1"/>
          <p:nvPr/>
        </p:nvSpPr>
        <p:spPr>
          <a:xfrm>
            <a:off x="123570" y="1896024"/>
            <a:ext cx="2710280" cy="566700"/>
          </a:xfrm>
          <a:prstGeom prst="rect">
            <a:avLst/>
          </a:prstGeom>
          <a:noFill/>
          <a:ln>
            <a:noFill/>
          </a:ln>
        </p:spPr>
        <p:txBody>
          <a:bodyPr spcFirstLastPara="1" wrap="square" lIns="91425" tIns="91425" rIns="91425" bIns="91425" anchor="t" anchorCtr="0">
            <a:noAutofit/>
          </a:bodyPr>
          <a:lstStyle/>
          <a:p>
            <a:endParaRPr lang="en-US" sz="1200">
              <a:latin typeface="Roboto"/>
            </a:endParaRPr>
          </a:p>
          <a:p>
            <a:pPr marL="171450" indent="-171450">
              <a:buFont typeface="Arial" panose="020B0604020202020204" pitchFamily="34" charset="0"/>
              <a:buChar char="•"/>
            </a:pPr>
            <a:r>
              <a:rPr lang="en-US" sz="1200">
                <a:latin typeface="Roboto"/>
              </a:rPr>
              <a:t>Used Tableau to create a Brand Dashboard</a:t>
            </a:r>
          </a:p>
          <a:p>
            <a:pPr marL="171450" indent="-171450">
              <a:buFont typeface="Arial" panose="020B0604020202020204" pitchFamily="34" charset="0"/>
              <a:buChar char="•"/>
            </a:pPr>
            <a:r>
              <a:rPr lang="en-US" sz="1200">
                <a:latin typeface="Roboto"/>
              </a:rPr>
              <a:t>Dashboard uses brand name as a filter so that the user can choose which brand to look into</a:t>
            </a:r>
          </a:p>
          <a:p>
            <a:pPr marL="171450" indent="-171450">
              <a:buFont typeface="Arial" panose="020B0604020202020204" pitchFamily="34" charset="0"/>
              <a:buChar char="•"/>
            </a:pPr>
            <a:r>
              <a:rPr lang="en-US" sz="1200">
                <a:latin typeface="Roboto"/>
              </a:rPr>
              <a:t>Dashboard contains information like brand description and their products</a:t>
            </a:r>
          </a:p>
          <a:p>
            <a:pPr marL="171450" indent="-171450">
              <a:buFont typeface="Arial" panose="020B0604020202020204" pitchFamily="34" charset="0"/>
              <a:buChar char="•"/>
            </a:pPr>
            <a:r>
              <a:rPr lang="en-US" sz="1200">
                <a:latin typeface="Roboto"/>
              </a:rPr>
              <a:t>Dashboard also shows the brand logo and its official website if present</a:t>
            </a:r>
          </a:p>
        </p:txBody>
      </p:sp>
      <p:sp>
        <p:nvSpPr>
          <p:cNvPr id="11" name="Google Shape;834;p28">
            <a:extLst>
              <a:ext uri="{FF2B5EF4-FFF2-40B4-BE49-F238E27FC236}">
                <a16:creationId xmlns:a16="http://schemas.microsoft.com/office/drawing/2014/main" id="{039A2DEF-9F2E-7F4F-BFA5-62E5745D86CF}"/>
              </a:ext>
            </a:extLst>
          </p:cNvPr>
          <p:cNvSpPr txBox="1"/>
          <p:nvPr/>
        </p:nvSpPr>
        <p:spPr>
          <a:xfrm>
            <a:off x="258855" y="1567569"/>
            <a:ext cx="2710280" cy="208500"/>
          </a:xfrm>
          <a:prstGeom prst="rect">
            <a:avLst/>
          </a:prstGeom>
          <a:noFill/>
          <a:ln>
            <a:noFill/>
          </a:ln>
        </p:spPr>
        <p:txBody>
          <a:bodyPr spcFirstLastPara="1" wrap="square" lIns="91425" tIns="91425" rIns="91425" bIns="91425" anchor="ctr" anchorCtr="0">
            <a:noAutofit/>
          </a:bodyPr>
          <a:lstStyle/>
          <a:p>
            <a:pPr lvl="0"/>
            <a:r>
              <a:rPr lang="en-GB" sz="1800" b="1">
                <a:solidFill>
                  <a:schemeClr val="accent1"/>
                </a:solidFill>
                <a:latin typeface="Fira Sans Extra Condensed"/>
                <a:ea typeface="Fira Sans Extra Condensed"/>
                <a:cs typeface="Fira Sans Extra Condensed"/>
                <a:sym typeface="Fira Sans Extra Condensed"/>
              </a:rPr>
              <a:t>Clients can get a comprehensive overview of competitor brands</a:t>
            </a:r>
          </a:p>
        </p:txBody>
      </p:sp>
      <p:cxnSp>
        <p:nvCxnSpPr>
          <p:cNvPr id="12" name="Google Shape;835;p28">
            <a:extLst>
              <a:ext uri="{FF2B5EF4-FFF2-40B4-BE49-F238E27FC236}">
                <a16:creationId xmlns:a16="http://schemas.microsoft.com/office/drawing/2014/main" id="{1CBD10BD-B27E-0843-843B-640E1AD670E1}"/>
              </a:ext>
            </a:extLst>
          </p:cNvPr>
          <p:cNvCxnSpPr>
            <a:cxnSpLocks/>
          </p:cNvCxnSpPr>
          <p:nvPr/>
        </p:nvCxnSpPr>
        <p:spPr>
          <a:xfrm flipH="1">
            <a:off x="2437997" y="1399082"/>
            <a:ext cx="531138" cy="0"/>
          </a:xfrm>
          <a:prstGeom prst="straightConnector1">
            <a:avLst/>
          </a:prstGeom>
          <a:noFill/>
          <a:ln w="19050" cap="flat" cmpd="sng">
            <a:solidFill>
              <a:schemeClr val="accent1"/>
            </a:solidFill>
            <a:prstDash val="solid"/>
            <a:round/>
            <a:headEnd type="triangle" w="med" len="med"/>
            <a:tailEnd type="none" w="med" len="med"/>
          </a:ln>
        </p:spPr>
      </p:cxnSp>
    </p:spTree>
    <p:extLst>
      <p:ext uri="{BB962C8B-B14F-4D97-AF65-F5344CB8AC3E}">
        <p14:creationId xmlns:p14="http://schemas.microsoft.com/office/powerpoint/2010/main" val="219417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
              <a:t>Team: Millenium Consulting</a:t>
            </a:r>
            <a:endParaRPr sz="2400"/>
          </a:p>
        </p:txBody>
      </p:sp>
      <p:sp>
        <p:nvSpPr>
          <p:cNvPr id="3" name="Slide Number Placeholder 2">
            <a:extLst>
              <a:ext uri="{FF2B5EF4-FFF2-40B4-BE49-F238E27FC236}">
                <a16:creationId xmlns:a16="http://schemas.microsoft.com/office/drawing/2014/main" id="{2C9A48D6-6CB0-F943-B492-9CEE9B846F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grpSp>
        <p:nvGrpSpPr>
          <p:cNvPr id="33" name="Group 32">
            <a:extLst>
              <a:ext uri="{FF2B5EF4-FFF2-40B4-BE49-F238E27FC236}">
                <a16:creationId xmlns:a16="http://schemas.microsoft.com/office/drawing/2014/main" id="{DD65BA30-333E-0E4F-8689-6BCF7F3634AD}"/>
              </a:ext>
            </a:extLst>
          </p:cNvPr>
          <p:cNvGrpSpPr/>
          <p:nvPr/>
        </p:nvGrpSpPr>
        <p:grpSpPr>
          <a:xfrm>
            <a:off x="1114052" y="1288618"/>
            <a:ext cx="6965697" cy="3374599"/>
            <a:chOff x="1332797" y="1274413"/>
            <a:chExt cx="6965697" cy="3374599"/>
          </a:xfrm>
        </p:grpSpPr>
        <p:grpSp>
          <p:nvGrpSpPr>
            <p:cNvPr id="8" name="Group 7">
              <a:extLst>
                <a:ext uri="{FF2B5EF4-FFF2-40B4-BE49-F238E27FC236}">
                  <a16:creationId xmlns:a16="http://schemas.microsoft.com/office/drawing/2014/main" id="{F9889465-6CED-4A44-A1E4-0835485F85DD}"/>
                </a:ext>
              </a:extLst>
            </p:cNvPr>
            <p:cNvGrpSpPr/>
            <p:nvPr/>
          </p:nvGrpSpPr>
          <p:grpSpPr>
            <a:xfrm>
              <a:off x="1334577" y="1274413"/>
              <a:ext cx="6963917" cy="2826729"/>
              <a:chOff x="1447546" y="1533137"/>
              <a:chExt cx="6462643" cy="2155313"/>
            </a:xfrm>
          </p:grpSpPr>
          <p:grpSp>
            <p:nvGrpSpPr>
              <p:cNvPr id="9" name="Google Shape;492;p22">
                <a:extLst>
                  <a:ext uri="{FF2B5EF4-FFF2-40B4-BE49-F238E27FC236}">
                    <a16:creationId xmlns:a16="http://schemas.microsoft.com/office/drawing/2014/main" id="{363D4EFD-C169-1640-900F-CCE0D7867C9A}"/>
                  </a:ext>
                </a:extLst>
              </p:cNvPr>
              <p:cNvGrpSpPr/>
              <p:nvPr/>
            </p:nvGrpSpPr>
            <p:grpSpPr>
              <a:xfrm>
                <a:off x="1447546" y="1533137"/>
                <a:ext cx="1490056" cy="2077225"/>
                <a:chOff x="526057" y="1575325"/>
                <a:chExt cx="1490056" cy="2077225"/>
              </a:xfrm>
            </p:grpSpPr>
            <p:sp>
              <p:nvSpPr>
                <p:cNvPr id="10" name="Google Shape;493;p22">
                  <a:extLst>
                    <a:ext uri="{FF2B5EF4-FFF2-40B4-BE49-F238E27FC236}">
                      <a16:creationId xmlns:a16="http://schemas.microsoft.com/office/drawing/2014/main" id="{A5F89C57-3F28-AA4B-B671-68CA81D106F0}"/>
                    </a:ext>
                  </a:extLst>
                </p:cNvPr>
                <p:cNvSpPr/>
                <p:nvPr/>
              </p:nvSpPr>
              <p:spPr>
                <a:xfrm>
                  <a:off x="531113" y="1575325"/>
                  <a:ext cx="1485000" cy="534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4;p22">
                  <a:extLst>
                    <a:ext uri="{FF2B5EF4-FFF2-40B4-BE49-F238E27FC236}">
                      <a16:creationId xmlns:a16="http://schemas.microsoft.com/office/drawing/2014/main" id="{C8814382-4687-5F46-8861-8915FC528936}"/>
                    </a:ext>
                  </a:extLst>
                </p:cNvPr>
                <p:cNvSpPr/>
                <p:nvPr/>
              </p:nvSpPr>
              <p:spPr>
                <a:xfrm>
                  <a:off x="528589" y="2182250"/>
                  <a:ext cx="1485000" cy="14703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7;p22">
                  <a:extLst>
                    <a:ext uri="{FF2B5EF4-FFF2-40B4-BE49-F238E27FC236}">
                      <a16:creationId xmlns:a16="http://schemas.microsoft.com/office/drawing/2014/main" id="{F17FBCFA-726F-A948-8EE5-3BAE492EA301}"/>
                    </a:ext>
                  </a:extLst>
                </p:cNvPr>
                <p:cNvSpPr txBox="1"/>
                <p:nvPr/>
              </p:nvSpPr>
              <p:spPr>
                <a:xfrm>
                  <a:off x="526057" y="1637600"/>
                  <a:ext cx="14850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b="1" err="1">
                      <a:solidFill>
                        <a:srgbClr val="FFFFFF"/>
                      </a:solidFill>
                      <a:latin typeface="Fira Sans"/>
                      <a:ea typeface="Fira Sans"/>
                      <a:cs typeface="Fira Sans"/>
                      <a:sym typeface="Fira Sans"/>
                    </a:rPr>
                    <a:t>Ahjeong</a:t>
                  </a:r>
                  <a:r>
                    <a:rPr lang="en-GB" sz="1600" b="1">
                      <a:solidFill>
                        <a:srgbClr val="FFFFFF"/>
                      </a:solidFill>
                      <a:latin typeface="Fira Sans"/>
                      <a:ea typeface="Fira Sans"/>
                      <a:cs typeface="Fira Sans"/>
                      <a:sym typeface="Fira Sans"/>
                    </a:rPr>
                    <a:t> </a:t>
                  </a:r>
                  <a:r>
                    <a:rPr lang="en-GB" sz="1600" b="1" err="1">
                      <a:solidFill>
                        <a:srgbClr val="FFFFFF"/>
                      </a:solidFill>
                      <a:latin typeface="Fira Sans"/>
                      <a:ea typeface="Fira Sans"/>
                      <a:cs typeface="Fira Sans"/>
                      <a:sym typeface="Fira Sans"/>
                    </a:rPr>
                    <a:t>Yeom</a:t>
                  </a:r>
                  <a:endParaRPr sz="1600" b="1">
                    <a:solidFill>
                      <a:srgbClr val="FFFFFF"/>
                    </a:solidFill>
                    <a:latin typeface="Fira Sans"/>
                    <a:ea typeface="Fira Sans"/>
                    <a:cs typeface="Fira Sans"/>
                    <a:sym typeface="Fira Sans"/>
                  </a:endParaRPr>
                </a:p>
              </p:txBody>
            </p:sp>
          </p:grpSp>
          <p:grpSp>
            <p:nvGrpSpPr>
              <p:cNvPr id="15" name="Google Shape;498;p22">
                <a:extLst>
                  <a:ext uri="{FF2B5EF4-FFF2-40B4-BE49-F238E27FC236}">
                    <a16:creationId xmlns:a16="http://schemas.microsoft.com/office/drawing/2014/main" id="{3583ABCB-1730-3D47-A386-514EFA44CD0B}"/>
                  </a:ext>
                </a:extLst>
              </p:cNvPr>
              <p:cNvGrpSpPr/>
              <p:nvPr/>
            </p:nvGrpSpPr>
            <p:grpSpPr>
              <a:xfrm>
                <a:off x="4695252" y="1533137"/>
                <a:ext cx="1562100" cy="1924975"/>
                <a:chOff x="3773763" y="1575325"/>
                <a:chExt cx="1562100" cy="1924975"/>
              </a:xfrm>
            </p:grpSpPr>
            <p:sp>
              <p:nvSpPr>
                <p:cNvPr id="16" name="Google Shape;499;p22">
                  <a:extLst>
                    <a:ext uri="{FF2B5EF4-FFF2-40B4-BE49-F238E27FC236}">
                      <a16:creationId xmlns:a16="http://schemas.microsoft.com/office/drawing/2014/main" id="{42542906-EA2E-5B4D-90A2-3F389B3BBEBE}"/>
                    </a:ext>
                  </a:extLst>
                </p:cNvPr>
                <p:cNvSpPr/>
                <p:nvPr/>
              </p:nvSpPr>
              <p:spPr>
                <a:xfrm>
                  <a:off x="3826688" y="1575325"/>
                  <a:ext cx="1485000" cy="5340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01;p22">
                  <a:extLst>
                    <a:ext uri="{FF2B5EF4-FFF2-40B4-BE49-F238E27FC236}">
                      <a16:creationId xmlns:a16="http://schemas.microsoft.com/office/drawing/2014/main" id="{B6DE55FF-3D1A-374D-BB44-4AF60D68A705}"/>
                    </a:ext>
                  </a:extLst>
                </p:cNvPr>
                <p:cNvSpPr txBox="1"/>
                <p:nvPr/>
              </p:nvSpPr>
              <p:spPr>
                <a:xfrm>
                  <a:off x="3824162" y="2784200"/>
                  <a:ext cx="1485000" cy="7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Fira Sans"/>
                      <a:ea typeface="Fira Sans"/>
                      <a:cs typeface="Fira Sans"/>
                      <a:sym typeface="Fira Sans"/>
                    </a:rPr>
                    <a:t>Jupiter is the biggest planet of them all</a:t>
                  </a:r>
                  <a:endParaRPr sz="1200">
                    <a:solidFill>
                      <a:schemeClr val="lt1"/>
                    </a:solidFill>
                    <a:latin typeface="Fira Sans"/>
                    <a:ea typeface="Fira Sans"/>
                    <a:cs typeface="Fira Sans"/>
                    <a:sym typeface="Fira Sans"/>
                  </a:endParaRPr>
                </a:p>
                <a:p>
                  <a:pPr marL="0" lvl="0" indent="0" algn="ctr" rtl="0">
                    <a:lnSpc>
                      <a:spcPct val="100000"/>
                    </a:lnSpc>
                    <a:spcBef>
                      <a:spcPts val="0"/>
                    </a:spcBef>
                    <a:spcAft>
                      <a:spcPts val="1600"/>
                    </a:spcAft>
                    <a:buNone/>
                  </a:pPr>
                  <a:endParaRPr sz="1200">
                    <a:solidFill>
                      <a:srgbClr val="FFFFFF"/>
                    </a:solidFill>
                    <a:latin typeface="Fira Sans"/>
                    <a:ea typeface="Fira Sans"/>
                    <a:cs typeface="Fira Sans"/>
                    <a:sym typeface="Fira Sans"/>
                  </a:endParaRPr>
                </a:p>
              </p:txBody>
            </p:sp>
            <p:sp>
              <p:nvSpPr>
                <p:cNvPr id="19" name="Google Shape;502;p22">
                  <a:extLst>
                    <a:ext uri="{FF2B5EF4-FFF2-40B4-BE49-F238E27FC236}">
                      <a16:creationId xmlns:a16="http://schemas.microsoft.com/office/drawing/2014/main" id="{D04B3AE2-7354-124E-998B-8978C2C5DE27}"/>
                    </a:ext>
                  </a:extLst>
                </p:cNvPr>
                <p:cNvSpPr txBox="1"/>
                <p:nvPr/>
              </p:nvSpPr>
              <p:spPr>
                <a:xfrm>
                  <a:off x="3773763" y="2396725"/>
                  <a:ext cx="1562100" cy="47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rgbClr val="FFFFFF"/>
                      </a:solidFill>
                      <a:latin typeface="Fira Sans"/>
                      <a:ea typeface="Fira Sans"/>
                      <a:cs typeface="Fira Sans"/>
                      <a:sym typeface="Fira Sans"/>
                    </a:rPr>
                    <a:t>KNOWLEDGE</a:t>
                  </a:r>
                  <a:endParaRPr b="1">
                    <a:solidFill>
                      <a:srgbClr val="FFFFFF"/>
                    </a:solidFill>
                    <a:latin typeface="Fira Sans"/>
                    <a:ea typeface="Fira Sans"/>
                    <a:cs typeface="Fira Sans"/>
                    <a:sym typeface="Fira Sans"/>
                  </a:endParaRPr>
                </a:p>
              </p:txBody>
            </p:sp>
            <p:sp>
              <p:nvSpPr>
                <p:cNvPr id="20" name="Google Shape;503;p22">
                  <a:extLst>
                    <a:ext uri="{FF2B5EF4-FFF2-40B4-BE49-F238E27FC236}">
                      <a16:creationId xmlns:a16="http://schemas.microsoft.com/office/drawing/2014/main" id="{93C795E1-ECAA-924E-B9A2-C8802B9EC6C3}"/>
                    </a:ext>
                  </a:extLst>
                </p:cNvPr>
                <p:cNvSpPr txBox="1"/>
                <p:nvPr/>
              </p:nvSpPr>
              <p:spPr>
                <a:xfrm>
                  <a:off x="3821632" y="1637600"/>
                  <a:ext cx="1485000" cy="473700"/>
                </a:xfrm>
                <a:prstGeom prst="rect">
                  <a:avLst/>
                </a:prstGeom>
                <a:noFill/>
                <a:ln>
                  <a:noFill/>
                </a:ln>
              </p:spPr>
              <p:txBody>
                <a:bodyPr spcFirstLastPara="1" wrap="square" lIns="91425" tIns="91425" rIns="91425" bIns="91425" anchor="ctr" anchorCtr="0">
                  <a:noAutofit/>
                </a:bodyPr>
                <a:lstStyle/>
                <a:p>
                  <a:pPr algn="ctr"/>
                  <a:r>
                    <a:rPr lang="en-GB" sz="1600" b="1">
                      <a:solidFill>
                        <a:schemeClr val="lt1"/>
                      </a:solidFill>
                      <a:latin typeface="Fira Sans"/>
                      <a:ea typeface="Fira Sans"/>
                      <a:cs typeface="Fira Sans"/>
                      <a:sym typeface="Fira Sans"/>
                    </a:rPr>
                    <a:t>Steve Shi</a:t>
                  </a:r>
                  <a:endParaRPr lang="en-GB" sz="1600" b="1">
                    <a:solidFill>
                      <a:schemeClr val="bg1"/>
                    </a:solidFill>
                    <a:latin typeface="Fira Sans"/>
                    <a:ea typeface="Fira Sans"/>
                  </a:endParaRPr>
                </a:p>
              </p:txBody>
            </p:sp>
          </p:grpSp>
          <p:grpSp>
            <p:nvGrpSpPr>
              <p:cNvPr id="21" name="Google Shape;504;p22">
                <a:extLst>
                  <a:ext uri="{FF2B5EF4-FFF2-40B4-BE49-F238E27FC236}">
                    <a16:creationId xmlns:a16="http://schemas.microsoft.com/office/drawing/2014/main" id="{25C59666-E5B8-B748-A832-C6DB5D139D88}"/>
                  </a:ext>
                </a:extLst>
              </p:cNvPr>
              <p:cNvGrpSpPr/>
              <p:nvPr/>
            </p:nvGrpSpPr>
            <p:grpSpPr>
              <a:xfrm>
                <a:off x="3095333" y="1533137"/>
                <a:ext cx="1490056" cy="2155313"/>
                <a:chOff x="2173844" y="1575325"/>
                <a:chExt cx="1490056" cy="2155313"/>
              </a:xfrm>
            </p:grpSpPr>
            <p:sp>
              <p:nvSpPr>
                <p:cNvPr id="22" name="Google Shape;505;p22">
                  <a:extLst>
                    <a:ext uri="{FF2B5EF4-FFF2-40B4-BE49-F238E27FC236}">
                      <a16:creationId xmlns:a16="http://schemas.microsoft.com/office/drawing/2014/main" id="{5B322866-5192-754F-897A-A3D2B830D66B}"/>
                    </a:ext>
                  </a:extLst>
                </p:cNvPr>
                <p:cNvSpPr/>
                <p:nvPr/>
              </p:nvSpPr>
              <p:spPr>
                <a:xfrm>
                  <a:off x="2178900" y="1575325"/>
                  <a:ext cx="1485000" cy="534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6;p22">
                  <a:extLst>
                    <a:ext uri="{FF2B5EF4-FFF2-40B4-BE49-F238E27FC236}">
                      <a16:creationId xmlns:a16="http://schemas.microsoft.com/office/drawing/2014/main" id="{81F9B11F-379F-4E48-8C04-3B96A6DAE92D}"/>
                    </a:ext>
                  </a:extLst>
                </p:cNvPr>
                <p:cNvSpPr/>
                <p:nvPr/>
              </p:nvSpPr>
              <p:spPr>
                <a:xfrm>
                  <a:off x="2176376" y="2182250"/>
                  <a:ext cx="1485000" cy="1548388"/>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9;p22">
                  <a:extLst>
                    <a:ext uri="{FF2B5EF4-FFF2-40B4-BE49-F238E27FC236}">
                      <a16:creationId xmlns:a16="http://schemas.microsoft.com/office/drawing/2014/main" id="{171B3159-01DE-6945-BF7E-88F4A974DB76}"/>
                    </a:ext>
                  </a:extLst>
                </p:cNvPr>
                <p:cNvSpPr txBox="1"/>
                <p:nvPr/>
              </p:nvSpPr>
              <p:spPr>
                <a:xfrm>
                  <a:off x="2173844" y="1637600"/>
                  <a:ext cx="1485000" cy="473700"/>
                </a:xfrm>
                <a:prstGeom prst="rect">
                  <a:avLst/>
                </a:prstGeom>
                <a:noFill/>
                <a:ln>
                  <a:noFill/>
                </a:ln>
              </p:spPr>
              <p:txBody>
                <a:bodyPr spcFirstLastPara="1" wrap="square" lIns="91425" tIns="91425" rIns="91425" bIns="91425" anchor="ctr" anchorCtr="0">
                  <a:noAutofit/>
                </a:bodyPr>
                <a:lstStyle/>
                <a:p>
                  <a:pPr algn="ctr"/>
                  <a:r>
                    <a:rPr lang="en-GB" sz="1600" b="1">
                      <a:solidFill>
                        <a:srgbClr val="FFFFFF"/>
                      </a:solidFill>
                      <a:latin typeface="Fira Sans"/>
                      <a:ea typeface="Fira Sans"/>
                      <a:cs typeface="Fira Sans"/>
                      <a:sym typeface="Fira Sans"/>
                    </a:rPr>
                    <a:t>Kenji </a:t>
                  </a:r>
                  <a:r>
                    <a:rPr lang="en" sz="1600" b="1">
                      <a:solidFill>
                        <a:schemeClr val="bg1"/>
                      </a:solidFill>
                      <a:ea typeface="Fira Sans"/>
                      <a:sym typeface="Fira Sans"/>
                    </a:rPr>
                    <a:t>Laurens</a:t>
                  </a:r>
                  <a:endParaRPr lang="en-GB" sz="1600" b="1">
                    <a:solidFill>
                      <a:schemeClr val="bg1"/>
                    </a:solidFill>
                    <a:latin typeface="Fira Sans"/>
                    <a:ea typeface="Fira Sans"/>
                  </a:endParaRPr>
                </a:p>
              </p:txBody>
            </p:sp>
          </p:grpSp>
          <p:grpSp>
            <p:nvGrpSpPr>
              <p:cNvPr id="27" name="Google Shape;510;p22">
                <a:extLst>
                  <a:ext uri="{FF2B5EF4-FFF2-40B4-BE49-F238E27FC236}">
                    <a16:creationId xmlns:a16="http://schemas.microsoft.com/office/drawing/2014/main" id="{96A628DF-B63A-D941-A58A-A6E29BD266CA}"/>
                  </a:ext>
                </a:extLst>
              </p:cNvPr>
              <p:cNvGrpSpPr/>
              <p:nvPr/>
            </p:nvGrpSpPr>
            <p:grpSpPr>
              <a:xfrm>
                <a:off x="6348089" y="1533137"/>
                <a:ext cx="1562100" cy="1924975"/>
                <a:chOff x="5426600" y="1575325"/>
                <a:chExt cx="1562100" cy="1924975"/>
              </a:xfrm>
            </p:grpSpPr>
            <p:sp>
              <p:nvSpPr>
                <p:cNvPr id="28" name="Google Shape;511;p22">
                  <a:extLst>
                    <a:ext uri="{FF2B5EF4-FFF2-40B4-BE49-F238E27FC236}">
                      <a16:creationId xmlns:a16="http://schemas.microsoft.com/office/drawing/2014/main" id="{5A38B24D-1B72-4947-8E4F-8A215EB688E8}"/>
                    </a:ext>
                  </a:extLst>
                </p:cNvPr>
                <p:cNvSpPr/>
                <p:nvPr/>
              </p:nvSpPr>
              <p:spPr>
                <a:xfrm>
                  <a:off x="5479525" y="1575325"/>
                  <a:ext cx="1485000" cy="534000"/>
                </a:xfrm>
                <a:prstGeom prst="round2SameRect">
                  <a:avLst>
                    <a:gd name="adj1" fmla="val 50000"/>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 name="Google Shape;513;p22">
                  <a:extLst>
                    <a:ext uri="{FF2B5EF4-FFF2-40B4-BE49-F238E27FC236}">
                      <a16:creationId xmlns:a16="http://schemas.microsoft.com/office/drawing/2014/main" id="{D9B1F138-BE7A-D642-994E-EBFC20BD9498}"/>
                    </a:ext>
                  </a:extLst>
                </p:cNvPr>
                <p:cNvSpPr txBox="1"/>
                <p:nvPr/>
              </p:nvSpPr>
              <p:spPr>
                <a:xfrm>
                  <a:off x="5477000" y="2784200"/>
                  <a:ext cx="1485000" cy="7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Fira Sans"/>
                      <a:ea typeface="Fira Sans"/>
                      <a:cs typeface="Fira Sans"/>
                      <a:sym typeface="Fira Sans"/>
                    </a:rPr>
                    <a:t>Earth is also the third planet from the Sun</a:t>
                  </a:r>
                  <a:endParaRPr sz="1200">
                    <a:solidFill>
                      <a:schemeClr val="lt1"/>
                    </a:solidFill>
                    <a:latin typeface="Fira Sans"/>
                    <a:ea typeface="Fira Sans"/>
                    <a:cs typeface="Fira Sans"/>
                    <a:sym typeface="Fira Sans"/>
                  </a:endParaRPr>
                </a:p>
                <a:p>
                  <a:pPr marL="0" lvl="0" indent="0" algn="ctr" rtl="0">
                    <a:lnSpc>
                      <a:spcPct val="100000"/>
                    </a:lnSpc>
                    <a:spcBef>
                      <a:spcPts val="0"/>
                    </a:spcBef>
                    <a:spcAft>
                      <a:spcPts val="1600"/>
                    </a:spcAft>
                    <a:buNone/>
                  </a:pPr>
                  <a:endParaRPr sz="1200">
                    <a:solidFill>
                      <a:schemeClr val="lt1"/>
                    </a:solidFill>
                    <a:latin typeface="Fira Sans"/>
                    <a:ea typeface="Fira Sans"/>
                    <a:cs typeface="Fira Sans"/>
                    <a:sym typeface="Fira Sans"/>
                  </a:endParaRPr>
                </a:p>
              </p:txBody>
            </p:sp>
            <p:sp>
              <p:nvSpPr>
                <p:cNvPr id="31" name="Google Shape;514;p22">
                  <a:extLst>
                    <a:ext uri="{FF2B5EF4-FFF2-40B4-BE49-F238E27FC236}">
                      <a16:creationId xmlns:a16="http://schemas.microsoft.com/office/drawing/2014/main" id="{2B55CAE8-EE1B-A147-85D1-0CF6C788B78C}"/>
                    </a:ext>
                  </a:extLst>
                </p:cNvPr>
                <p:cNvSpPr txBox="1"/>
                <p:nvPr/>
              </p:nvSpPr>
              <p:spPr>
                <a:xfrm>
                  <a:off x="5426600" y="2396725"/>
                  <a:ext cx="1562100" cy="47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chemeClr val="lt1"/>
                      </a:solidFill>
                      <a:latin typeface="Fira Sans"/>
                      <a:ea typeface="Fira Sans"/>
                      <a:cs typeface="Fira Sans"/>
                      <a:sym typeface="Fira Sans"/>
                    </a:rPr>
                    <a:t>ABILITY</a:t>
                  </a:r>
                  <a:endParaRPr b="1">
                    <a:solidFill>
                      <a:schemeClr val="lt1"/>
                    </a:solidFill>
                    <a:latin typeface="Fira Sans"/>
                    <a:ea typeface="Fira Sans"/>
                    <a:cs typeface="Fira Sans"/>
                    <a:sym typeface="Fira Sans"/>
                  </a:endParaRPr>
                </a:p>
              </p:txBody>
            </p:sp>
            <p:sp>
              <p:nvSpPr>
                <p:cNvPr id="32" name="Google Shape;515;p22">
                  <a:extLst>
                    <a:ext uri="{FF2B5EF4-FFF2-40B4-BE49-F238E27FC236}">
                      <a16:creationId xmlns:a16="http://schemas.microsoft.com/office/drawing/2014/main" id="{E20BA1E7-4A15-2840-8229-9230953EA029}"/>
                    </a:ext>
                  </a:extLst>
                </p:cNvPr>
                <p:cNvSpPr txBox="1"/>
                <p:nvPr/>
              </p:nvSpPr>
              <p:spPr>
                <a:xfrm>
                  <a:off x="5474469" y="1637600"/>
                  <a:ext cx="1485000" cy="473700"/>
                </a:xfrm>
                <a:prstGeom prst="rect">
                  <a:avLst/>
                </a:prstGeom>
                <a:noFill/>
                <a:ln>
                  <a:noFill/>
                </a:ln>
              </p:spPr>
              <p:txBody>
                <a:bodyPr spcFirstLastPara="1" wrap="square" lIns="91425" tIns="91425" rIns="91425" bIns="91425" anchor="ctr" anchorCtr="0">
                  <a:noAutofit/>
                </a:bodyPr>
                <a:lstStyle/>
                <a:p>
                  <a:pPr algn="ctr"/>
                  <a:r>
                    <a:rPr lang="en-GB" sz="1600" b="1">
                      <a:solidFill>
                        <a:srgbClr val="FFFFFF"/>
                      </a:solidFill>
                      <a:latin typeface="Fira Sans"/>
                      <a:ea typeface="Fira Sans"/>
                      <a:cs typeface="Fira Sans"/>
                      <a:sym typeface="Fira Sans"/>
                    </a:rPr>
                    <a:t>Vanessa Li</a:t>
                  </a:r>
                </a:p>
              </p:txBody>
            </p:sp>
          </p:grpSp>
        </p:grpSp>
        <p:sp>
          <p:nvSpPr>
            <p:cNvPr id="34" name="Google Shape;500;p22">
              <a:extLst>
                <a:ext uri="{FF2B5EF4-FFF2-40B4-BE49-F238E27FC236}">
                  <a16:creationId xmlns:a16="http://schemas.microsoft.com/office/drawing/2014/main" id="{6640B72A-76CA-1746-8043-F542F398F0C5}"/>
                </a:ext>
              </a:extLst>
            </p:cNvPr>
            <p:cNvSpPr/>
            <p:nvPr/>
          </p:nvSpPr>
          <p:spPr>
            <a:xfrm>
              <a:off x="1332797" y="4210096"/>
              <a:ext cx="1600184" cy="43466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0;p22">
              <a:extLst>
                <a:ext uri="{FF2B5EF4-FFF2-40B4-BE49-F238E27FC236}">
                  <a16:creationId xmlns:a16="http://schemas.microsoft.com/office/drawing/2014/main" id="{E014EF63-CA1D-EB4E-B5CE-D0FC907A4F82}"/>
                </a:ext>
              </a:extLst>
            </p:cNvPr>
            <p:cNvSpPr/>
            <p:nvPr/>
          </p:nvSpPr>
          <p:spPr>
            <a:xfrm>
              <a:off x="3110174" y="4214352"/>
              <a:ext cx="1600184" cy="43466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0;p22">
              <a:extLst>
                <a:ext uri="{FF2B5EF4-FFF2-40B4-BE49-F238E27FC236}">
                  <a16:creationId xmlns:a16="http://schemas.microsoft.com/office/drawing/2014/main" id="{C2110F6E-AF64-6B48-AD06-69B26AEC3E71}"/>
                </a:ext>
              </a:extLst>
            </p:cNvPr>
            <p:cNvSpPr/>
            <p:nvPr/>
          </p:nvSpPr>
          <p:spPr>
            <a:xfrm>
              <a:off x="4885773" y="4210096"/>
              <a:ext cx="1600184" cy="43466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0;p22">
              <a:extLst>
                <a:ext uri="{FF2B5EF4-FFF2-40B4-BE49-F238E27FC236}">
                  <a16:creationId xmlns:a16="http://schemas.microsoft.com/office/drawing/2014/main" id="{17C895DC-7BEF-9340-850E-FC635C863B9E}"/>
                </a:ext>
              </a:extLst>
            </p:cNvPr>
            <p:cNvSpPr/>
            <p:nvPr/>
          </p:nvSpPr>
          <p:spPr>
            <a:xfrm>
              <a:off x="6669539" y="4194444"/>
              <a:ext cx="1600184" cy="43466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97;p22">
            <a:extLst>
              <a:ext uri="{FF2B5EF4-FFF2-40B4-BE49-F238E27FC236}">
                <a16:creationId xmlns:a16="http://schemas.microsoft.com/office/drawing/2014/main" id="{2584121D-05F8-4D4F-AA2A-6AB9FAB3AAAE}"/>
              </a:ext>
            </a:extLst>
          </p:cNvPr>
          <p:cNvSpPr txBox="1"/>
          <p:nvPr/>
        </p:nvSpPr>
        <p:spPr>
          <a:xfrm>
            <a:off x="1118558" y="4239128"/>
            <a:ext cx="1600184" cy="42408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200" b="1">
                <a:solidFill>
                  <a:srgbClr val="FFFFFF"/>
                </a:solidFill>
                <a:latin typeface="Fira Sans"/>
                <a:ea typeface="Fira Sans"/>
                <a:cs typeface="Fira Sans"/>
                <a:sym typeface="Fira Sans"/>
              </a:rPr>
              <a:t>Founder</a:t>
            </a:r>
          </a:p>
          <a:p>
            <a:pPr marL="0" lvl="0" indent="0" algn="ctr" rtl="0">
              <a:lnSpc>
                <a:spcPct val="100000"/>
              </a:lnSpc>
              <a:spcBef>
                <a:spcPts val="0"/>
              </a:spcBef>
              <a:spcAft>
                <a:spcPts val="0"/>
              </a:spcAft>
              <a:buNone/>
            </a:pPr>
            <a:r>
              <a:rPr lang="en-GB" sz="1200" b="1">
                <a:solidFill>
                  <a:srgbClr val="FFFFFF"/>
                </a:solidFill>
                <a:latin typeface="Fira Sans"/>
                <a:ea typeface="Fira Sans"/>
                <a:cs typeface="Fira Sans"/>
                <a:sym typeface="Fira Sans"/>
              </a:rPr>
              <a:t>Data Scientist</a:t>
            </a:r>
            <a:endParaRPr sz="1200" b="1">
              <a:solidFill>
                <a:srgbClr val="FFFFFF"/>
              </a:solidFill>
              <a:latin typeface="Fira Sans"/>
              <a:ea typeface="Fira Sans"/>
              <a:cs typeface="Fira Sans"/>
              <a:sym typeface="Fira Sans"/>
            </a:endParaRPr>
          </a:p>
        </p:txBody>
      </p:sp>
      <p:sp>
        <p:nvSpPr>
          <p:cNvPr id="40" name="Google Shape;497;p22">
            <a:extLst>
              <a:ext uri="{FF2B5EF4-FFF2-40B4-BE49-F238E27FC236}">
                <a16:creationId xmlns:a16="http://schemas.microsoft.com/office/drawing/2014/main" id="{07E064E4-D2BA-A34E-8597-2056D8742599}"/>
              </a:ext>
            </a:extLst>
          </p:cNvPr>
          <p:cNvSpPr txBox="1"/>
          <p:nvPr/>
        </p:nvSpPr>
        <p:spPr>
          <a:xfrm>
            <a:off x="2878906" y="4130998"/>
            <a:ext cx="1600184" cy="62126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200" b="1">
                <a:solidFill>
                  <a:srgbClr val="FFFFFF"/>
                </a:solidFill>
                <a:latin typeface="Fira Sans"/>
                <a:ea typeface="Fira Sans"/>
                <a:cs typeface="Fira Sans"/>
                <a:sym typeface="Fira Sans"/>
              </a:rPr>
              <a:t>Founder</a:t>
            </a:r>
          </a:p>
          <a:p>
            <a:pPr marL="0" lvl="0" indent="0" algn="ctr" rtl="0">
              <a:lnSpc>
                <a:spcPct val="100000"/>
              </a:lnSpc>
              <a:spcBef>
                <a:spcPts val="0"/>
              </a:spcBef>
              <a:spcAft>
                <a:spcPts val="0"/>
              </a:spcAft>
              <a:buNone/>
            </a:pPr>
            <a:r>
              <a:rPr lang="en-GB" sz="1200" b="1">
                <a:solidFill>
                  <a:srgbClr val="FFFFFF"/>
                </a:solidFill>
                <a:latin typeface="Fira Sans"/>
                <a:ea typeface="Fira Sans"/>
                <a:cs typeface="Fira Sans"/>
                <a:sym typeface="Fira Sans"/>
              </a:rPr>
              <a:t>Data Scientist</a:t>
            </a:r>
            <a:endParaRPr sz="1200" b="1">
              <a:solidFill>
                <a:srgbClr val="FFFFFF"/>
              </a:solidFill>
              <a:latin typeface="Fira Sans"/>
              <a:ea typeface="Fira Sans"/>
              <a:cs typeface="Fira Sans"/>
              <a:sym typeface="Fira Sans"/>
            </a:endParaRPr>
          </a:p>
        </p:txBody>
      </p:sp>
      <p:sp>
        <p:nvSpPr>
          <p:cNvPr id="41" name="Google Shape;497;p22">
            <a:extLst>
              <a:ext uri="{FF2B5EF4-FFF2-40B4-BE49-F238E27FC236}">
                <a16:creationId xmlns:a16="http://schemas.microsoft.com/office/drawing/2014/main" id="{99901249-0050-4C46-B1A6-0AD61350B184}"/>
              </a:ext>
            </a:extLst>
          </p:cNvPr>
          <p:cNvSpPr txBox="1"/>
          <p:nvPr/>
        </p:nvSpPr>
        <p:spPr>
          <a:xfrm>
            <a:off x="4676143" y="4115346"/>
            <a:ext cx="1600184" cy="62126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200" b="1">
                <a:solidFill>
                  <a:srgbClr val="FFFFFF"/>
                </a:solidFill>
                <a:latin typeface="Fira Sans"/>
                <a:ea typeface="Fira Sans"/>
                <a:cs typeface="Fira Sans"/>
                <a:sym typeface="Fira Sans"/>
              </a:rPr>
              <a:t>Founder</a:t>
            </a:r>
          </a:p>
          <a:p>
            <a:pPr marL="0" lvl="0" indent="0" algn="ctr" rtl="0">
              <a:lnSpc>
                <a:spcPct val="100000"/>
              </a:lnSpc>
              <a:spcBef>
                <a:spcPts val="0"/>
              </a:spcBef>
              <a:spcAft>
                <a:spcPts val="0"/>
              </a:spcAft>
              <a:buNone/>
            </a:pPr>
            <a:r>
              <a:rPr lang="en-GB" sz="1200" b="1">
                <a:solidFill>
                  <a:srgbClr val="FFFFFF"/>
                </a:solidFill>
                <a:latin typeface="Fira Sans"/>
                <a:ea typeface="Fira Sans"/>
                <a:cs typeface="Fira Sans"/>
                <a:sym typeface="Fira Sans"/>
              </a:rPr>
              <a:t>Data Scientist</a:t>
            </a:r>
            <a:endParaRPr sz="1200" b="1">
              <a:solidFill>
                <a:srgbClr val="FFFFFF"/>
              </a:solidFill>
              <a:latin typeface="Fira Sans"/>
              <a:ea typeface="Fira Sans"/>
              <a:cs typeface="Fira Sans"/>
              <a:sym typeface="Fira Sans"/>
            </a:endParaRPr>
          </a:p>
        </p:txBody>
      </p:sp>
      <p:sp>
        <p:nvSpPr>
          <p:cNvPr id="42" name="Google Shape;497;p22">
            <a:extLst>
              <a:ext uri="{FF2B5EF4-FFF2-40B4-BE49-F238E27FC236}">
                <a16:creationId xmlns:a16="http://schemas.microsoft.com/office/drawing/2014/main" id="{DD6923D8-BE44-974D-8826-B429A961E296}"/>
              </a:ext>
            </a:extLst>
          </p:cNvPr>
          <p:cNvSpPr txBox="1"/>
          <p:nvPr/>
        </p:nvSpPr>
        <p:spPr>
          <a:xfrm>
            <a:off x="6465389" y="4208650"/>
            <a:ext cx="1600184" cy="43466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200" b="1">
                <a:solidFill>
                  <a:srgbClr val="FFFFFF"/>
                </a:solidFill>
                <a:latin typeface="Fira Sans"/>
                <a:ea typeface="Fira Sans"/>
                <a:cs typeface="Fira Sans"/>
                <a:sym typeface="Fira Sans"/>
              </a:rPr>
              <a:t>Founder</a:t>
            </a:r>
          </a:p>
          <a:p>
            <a:pPr marL="0" lvl="0" indent="0" algn="ctr" rtl="0">
              <a:lnSpc>
                <a:spcPct val="100000"/>
              </a:lnSpc>
              <a:spcBef>
                <a:spcPts val="0"/>
              </a:spcBef>
              <a:spcAft>
                <a:spcPts val="0"/>
              </a:spcAft>
              <a:buNone/>
            </a:pPr>
            <a:r>
              <a:rPr lang="en-GB" sz="1200" b="1">
                <a:solidFill>
                  <a:srgbClr val="FFFFFF"/>
                </a:solidFill>
                <a:latin typeface="Fira Sans"/>
                <a:ea typeface="Fira Sans"/>
                <a:cs typeface="Fira Sans"/>
                <a:sym typeface="Fira Sans"/>
              </a:rPr>
              <a:t>Data Scientist</a:t>
            </a:r>
            <a:endParaRPr sz="1200" b="1">
              <a:solidFill>
                <a:srgbClr val="FFFFFF"/>
              </a:solidFill>
              <a:latin typeface="Fira Sans"/>
              <a:ea typeface="Fira Sans"/>
              <a:cs typeface="Fira Sans"/>
              <a:sym typeface="Fira Sans"/>
            </a:endParaRPr>
          </a:p>
        </p:txBody>
      </p:sp>
      <p:pic>
        <p:nvPicPr>
          <p:cNvPr id="2" name="Picture 3" descr="A picture containing person, posing, shirt, hair&#10;&#10;Description automatically generated">
            <a:extLst>
              <a:ext uri="{FF2B5EF4-FFF2-40B4-BE49-F238E27FC236}">
                <a16:creationId xmlns:a16="http://schemas.microsoft.com/office/drawing/2014/main" id="{AB859E1E-B19D-4544-8720-CD1E7C65133D}"/>
              </a:ext>
            </a:extLst>
          </p:cNvPr>
          <p:cNvPicPr>
            <a:picLocks noChangeAspect="1"/>
          </p:cNvPicPr>
          <p:nvPr/>
        </p:nvPicPr>
        <p:blipFill rotWithShape="1">
          <a:blip r:embed="rId3"/>
          <a:srcRect l="-1" r="-109" b="12247"/>
          <a:stretch/>
        </p:blipFill>
        <p:spPr>
          <a:xfrm>
            <a:off x="4655468" y="2017444"/>
            <a:ext cx="1593214" cy="2082487"/>
          </a:xfrm>
          <a:prstGeom prst="rect">
            <a:avLst/>
          </a:prstGeom>
        </p:spPr>
      </p:pic>
      <p:pic>
        <p:nvPicPr>
          <p:cNvPr id="4" name="Picture 5">
            <a:extLst>
              <a:ext uri="{FF2B5EF4-FFF2-40B4-BE49-F238E27FC236}">
                <a16:creationId xmlns:a16="http://schemas.microsoft.com/office/drawing/2014/main" id="{99DD5D56-4471-4AB4-AE75-99D37B1A9FAF}"/>
              </a:ext>
            </a:extLst>
          </p:cNvPr>
          <p:cNvPicPr>
            <a:picLocks noChangeAspect="1"/>
          </p:cNvPicPr>
          <p:nvPr/>
        </p:nvPicPr>
        <p:blipFill rotWithShape="1">
          <a:blip r:embed="rId4"/>
          <a:srcRect b="2142"/>
          <a:stretch/>
        </p:blipFill>
        <p:spPr>
          <a:xfrm>
            <a:off x="2878011" y="2002067"/>
            <a:ext cx="1595838" cy="2113242"/>
          </a:xfrm>
          <a:prstGeom prst="rect">
            <a:avLst/>
          </a:prstGeom>
        </p:spPr>
      </p:pic>
      <p:pic>
        <p:nvPicPr>
          <p:cNvPr id="17" name="Picture 16" descr="A picture containing person, clothing, shirt, indoor&#10;&#10;Description automatically generated">
            <a:extLst>
              <a:ext uri="{FF2B5EF4-FFF2-40B4-BE49-F238E27FC236}">
                <a16:creationId xmlns:a16="http://schemas.microsoft.com/office/drawing/2014/main" id="{D30D5A17-CB44-0A4A-A15B-CAED667CEEEE}"/>
              </a:ext>
            </a:extLst>
          </p:cNvPr>
          <p:cNvPicPr>
            <a:picLocks noChangeAspect="1"/>
          </p:cNvPicPr>
          <p:nvPr/>
        </p:nvPicPr>
        <p:blipFill rotWithShape="1">
          <a:blip r:embed="rId5"/>
          <a:srcRect l="10941" r="7583"/>
          <a:stretch/>
        </p:blipFill>
        <p:spPr>
          <a:xfrm>
            <a:off x="6481097" y="2123853"/>
            <a:ext cx="1600185" cy="1952249"/>
          </a:xfrm>
          <a:prstGeom prst="rect">
            <a:avLst/>
          </a:prstGeom>
        </p:spPr>
      </p:pic>
      <p:pic>
        <p:nvPicPr>
          <p:cNvPr id="38" name="Picture 37" descr="A person with red hair&#10;&#10;Description automatically generated with medium confidence">
            <a:extLst>
              <a:ext uri="{FF2B5EF4-FFF2-40B4-BE49-F238E27FC236}">
                <a16:creationId xmlns:a16="http://schemas.microsoft.com/office/drawing/2014/main" id="{F4748D79-0CB8-3847-88AF-198801599E03}"/>
              </a:ext>
            </a:extLst>
          </p:cNvPr>
          <p:cNvPicPr>
            <a:picLocks noChangeAspect="1"/>
          </p:cNvPicPr>
          <p:nvPr/>
        </p:nvPicPr>
        <p:blipFill rotWithShape="1">
          <a:blip r:embed="rId6"/>
          <a:srcRect r="1500" b="21576"/>
          <a:stretch/>
        </p:blipFill>
        <p:spPr>
          <a:xfrm>
            <a:off x="1124843" y="2215163"/>
            <a:ext cx="1585835" cy="1890822"/>
          </a:xfrm>
          <a:prstGeom prst="rect">
            <a:avLst/>
          </a:prstGeom>
        </p:spPr>
      </p:pic>
    </p:spTree>
    <p:extLst>
      <p:ext uri="{BB962C8B-B14F-4D97-AF65-F5344CB8AC3E}">
        <p14:creationId xmlns:p14="http://schemas.microsoft.com/office/powerpoint/2010/main" val="3556878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89515" cy="572700"/>
          </a:xfrm>
          <a:prstGeom prst="rect">
            <a:avLst/>
          </a:prstGeom>
        </p:spPr>
        <p:txBody>
          <a:bodyPr spcFirstLastPara="1" wrap="square" lIns="91425" tIns="91425" rIns="91425" bIns="91425" anchor="t" anchorCtr="0">
            <a:noAutofit/>
          </a:bodyPr>
          <a:lstStyle/>
          <a:p>
            <a:r>
              <a:rPr lang="en-US"/>
              <a:t>Case 5: Customer Demographic and Attribute Distribution</a:t>
            </a:r>
          </a:p>
        </p:txBody>
      </p:sp>
      <p:sp>
        <p:nvSpPr>
          <p:cNvPr id="3" name="Slide Number Placeholder 2">
            <a:extLst>
              <a:ext uri="{FF2B5EF4-FFF2-40B4-BE49-F238E27FC236}">
                <a16:creationId xmlns:a16="http://schemas.microsoft.com/office/drawing/2014/main" id="{10F7AB17-F9F3-8440-B58B-48B4D6C45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2" name="Picture 4" descr="Chart, bar chart&#10;&#10;Description automatically generated">
            <a:extLst>
              <a:ext uri="{FF2B5EF4-FFF2-40B4-BE49-F238E27FC236}">
                <a16:creationId xmlns:a16="http://schemas.microsoft.com/office/drawing/2014/main" id="{CB408003-53B9-46E4-96AA-5FC3224B5C4B}"/>
              </a:ext>
            </a:extLst>
          </p:cNvPr>
          <p:cNvPicPr>
            <a:picLocks noChangeAspect="1"/>
          </p:cNvPicPr>
          <p:nvPr/>
        </p:nvPicPr>
        <p:blipFill rotWithShape="1">
          <a:blip r:embed="rId3"/>
          <a:srcRect t="1" b="345"/>
          <a:stretch/>
        </p:blipFill>
        <p:spPr>
          <a:xfrm>
            <a:off x="2890136" y="983100"/>
            <a:ext cx="5856579" cy="3965417"/>
          </a:xfrm>
          <a:prstGeom prst="rect">
            <a:avLst/>
          </a:prstGeom>
        </p:spPr>
      </p:pic>
      <p:sp>
        <p:nvSpPr>
          <p:cNvPr id="6" name="Google Shape;833;p28">
            <a:extLst>
              <a:ext uri="{FF2B5EF4-FFF2-40B4-BE49-F238E27FC236}">
                <a16:creationId xmlns:a16="http://schemas.microsoft.com/office/drawing/2014/main" id="{64ADA69D-37D7-FD48-A080-5A6CA8D59BE3}"/>
              </a:ext>
            </a:extLst>
          </p:cNvPr>
          <p:cNvSpPr txBox="1"/>
          <p:nvPr/>
        </p:nvSpPr>
        <p:spPr>
          <a:xfrm>
            <a:off x="138653" y="1788447"/>
            <a:ext cx="2710280" cy="566700"/>
          </a:xfrm>
          <a:prstGeom prst="rect">
            <a:avLst/>
          </a:prstGeom>
          <a:noFill/>
          <a:ln>
            <a:noFill/>
          </a:ln>
        </p:spPr>
        <p:txBody>
          <a:bodyPr spcFirstLastPara="1" wrap="square" lIns="91425" tIns="91425" rIns="91425" bIns="91425" anchor="t" anchorCtr="0">
            <a:noAutofit/>
          </a:bodyPr>
          <a:lstStyle/>
          <a:p>
            <a:endParaRPr lang="en-US" sz="1200">
              <a:latin typeface="Roboto"/>
            </a:endParaRPr>
          </a:p>
          <a:p>
            <a:pPr marL="171450" indent="-171450">
              <a:buFont typeface="Arial" panose="020B0604020202020204" pitchFamily="34" charset="0"/>
              <a:buChar char="•"/>
            </a:pPr>
            <a:r>
              <a:rPr lang="en-US" sz="1200">
                <a:latin typeface="Roboto"/>
              </a:rPr>
              <a:t>The brand's main audience are between 18 to 34, although there are also customers from other age bands</a:t>
            </a:r>
          </a:p>
          <a:p>
            <a:pPr marL="171450" indent="-171450">
              <a:buFont typeface="Arial" panose="020B0604020202020204" pitchFamily="34" charset="0"/>
              <a:buChar char="•"/>
            </a:pPr>
            <a:r>
              <a:rPr lang="en-US" sz="1200">
                <a:latin typeface="Roboto"/>
              </a:rPr>
              <a:t>Most customers are lighter skinned </a:t>
            </a:r>
          </a:p>
          <a:p>
            <a:pPr marL="171450" indent="-171450">
              <a:buFont typeface="Arial" panose="020B0604020202020204" pitchFamily="34" charset="0"/>
              <a:buChar char="•"/>
            </a:pPr>
            <a:r>
              <a:rPr lang="en-US" sz="1200">
                <a:latin typeface="Roboto"/>
              </a:rPr>
              <a:t>Eye color distribution show that they have an area of improvement where they can release products that may match better with gray eyes</a:t>
            </a:r>
          </a:p>
        </p:txBody>
      </p:sp>
      <p:sp>
        <p:nvSpPr>
          <p:cNvPr id="7" name="Google Shape;834;p28">
            <a:extLst>
              <a:ext uri="{FF2B5EF4-FFF2-40B4-BE49-F238E27FC236}">
                <a16:creationId xmlns:a16="http://schemas.microsoft.com/office/drawing/2014/main" id="{73E0A6D1-6098-6D4D-9289-E8A7AF049501}"/>
              </a:ext>
            </a:extLst>
          </p:cNvPr>
          <p:cNvSpPr txBox="1"/>
          <p:nvPr/>
        </p:nvSpPr>
        <p:spPr>
          <a:xfrm>
            <a:off x="258570" y="1593188"/>
            <a:ext cx="2710280" cy="208500"/>
          </a:xfrm>
          <a:prstGeom prst="rect">
            <a:avLst/>
          </a:prstGeom>
          <a:noFill/>
          <a:ln>
            <a:noFill/>
          </a:ln>
        </p:spPr>
        <p:txBody>
          <a:bodyPr spcFirstLastPara="1" wrap="square" lIns="91425" tIns="91425" rIns="91425" bIns="91425" anchor="ctr" anchorCtr="0">
            <a:noAutofit/>
          </a:bodyPr>
          <a:lstStyle/>
          <a:p>
            <a:pPr lvl="0"/>
            <a:r>
              <a:rPr lang="en-GB" sz="1800" b="1">
                <a:solidFill>
                  <a:schemeClr val="accent1"/>
                </a:solidFill>
                <a:latin typeface="Fira Sans Extra Condensed"/>
                <a:ea typeface="Fira Sans Extra Condensed"/>
                <a:cs typeface="Fira Sans Extra Condensed"/>
                <a:sym typeface="Fira Sans Extra Condensed"/>
              </a:rPr>
              <a:t>Clients can understand</a:t>
            </a:r>
          </a:p>
          <a:p>
            <a:pPr lvl="0"/>
            <a:r>
              <a:rPr lang="en-GB" sz="1800" b="1">
                <a:solidFill>
                  <a:schemeClr val="accent1"/>
                </a:solidFill>
                <a:latin typeface="Fira Sans Extra Condensed"/>
                <a:ea typeface="Fira Sans Extra Condensed"/>
                <a:cs typeface="Fira Sans Extra Condensed"/>
                <a:sym typeface="Fira Sans Extra Condensed"/>
              </a:rPr>
              <a:t>customers based on user review analysis</a:t>
            </a:r>
          </a:p>
          <a:p>
            <a:pPr lvl="0"/>
            <a:endParaRPr lang="en-GB" sz="1800" b="1">
              <a:solidFill>
                <a:schemeClr val="accent1"/>
              </a:solidFill>
              <a:latin typeface="Fira Sans Extra Condensed"/>
              <a:ea typeface="Fira Sans Extra Condensed"/>
              <a:cs typeface="Fira Sans Extra Condensed"/>
              <a:sym typeface="Fira Sans Extra Condensed"/>
            </a:endParaRPr>
          </a:p>
        </p:txBody>
      </p:sp>
      <p:cxnSp>
        <p:nvCxnSpPr>
          <p:cNvPr id="8" name="Google Shape;835;p28">
            <a:extLst>
              <a:ext uri="{FF2B5EF4-FFF2-40B4-BE49-F238E27FC236}">
                <a16:creationId xmlns:a16="http://schemas.microsoft.com/office/drawing/2014/main" id="{BB20C866-17A4-DD4A-981E-C95E50C30680}"/>
              </a:ext>
            </a:extLst>
          </p:cNvPr>
          <p:cNvCxnSpPr>
            <a:cxnSpLocks/>
          </p:cNvCxnSpPr>
          <p:nvPr/>
        </p:nvCxnSpPr>
        <p:spPr>
          <a:xfrm flipH="1">
            <a:off x="2604887" y="1429818"/>
            <a:ext cx="285249" cy="0"/>
          </a:xfrm>
          <a:prstGeom prst="straightConnector1">
            <a:avLst/>
          </a:prstGeom>
          <a:noFill/>
          <a:ln w="19050" cap="flat" cmpd="sng">
            <a:solidFill>
              <a:schemeClr val="accent1"/>
            </a:solidFill>
            <a:prstDash val="solid"/>
            <a:round/>
            <a:headEnd type="triangle" w="med" len="med"/>
            <a:tailEnd type="none" w="med" len="med"/>
          </a:ln>
        </p:spPr>
      </p:cxnSp>
      <p:pic>
        <p:nvPicPr>
          <p:cNvPr id="5" name="Picture 8" descr="Logo, company name&#10;&#10;Description automatically generated">
            <a:extLst>
              <a:ext uri="{FF2B5EF4-FFF2-40B4-BE49-F238E27FC236}">
                <a16:creationId xmlns:a16="http://schemas.microsoft.com/office/drawing/2014/main" id="{DDD82B42-4BB2-4329-89FB-EB0D4F4C4DC4}"/>
              </a:ext>
            </a:extLst>
          </p:cNvPr>
          <p:cNvPicPr>
            <a:picLocks noChangeAspect="1"/>
          </p:cNvPicPr>
          <p:nvPr/>
        </p:nvPicPr>
        <p:blipFill>
          <a:blip r:embed="rId4"/>
          <a:stretch>
            <a:fillRect/>
          </a:stretch>
        </p:blipFill>
        <p:spPr>
          <a:xfrm>
            <a:off x="1020097" y="4002036"/>
            <a:ext cx="946355" cy="946355"/>
          </a:xfrm>
          <a:prstGeom prst="rect">
            <a:avLst/>
          </a:prstGeom>
        </p:spPr>
      </p:pic>
    </p:spTree>
    <p:extLst>
      <p:ext uri="{BB962C8B-B14F-4D97-AF65-F5344CB8AC3E}">
        <p14:creationId xmlns:p14="http://schemas.microsoft.com/office/powerpoint/2010/main" val="2943775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Case 5: Average Product Rating Over Time</a:t>
            </a:r>
          </a:p>
        </p:txBody>
      </p:sp>
      <p:sp>
        <p:nvSpPr>
          <p:cNvPr id="3" name="Slide Number Placeholder 2">
            <a:extLst>
              <a:ext uri="{FF2B5EF4-FFF2-40B4-BE49-F238E27FC236}">
                <a16:creationId xmlns:a16="http://schemas.microsoft.com/office/drawing/2014/main" id="{10F7AB17-F9F3-8440-B58B-48B4D6C45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Picture 6" descr="Chart, line chart&#10;&#10;Description automatically generated">
            <a:extLst>
              <a:ext uri="{FF2B5EF4-FFF2-40B4-BE49-F238E27FC236}">
                <a16:creationId xmlns:a16="http://schemas.microsoft.com/office/drawing/2014/main" id="{78E32FCE-D7CA-4A8C-8957-42BD95883CCA}"/>
              </a:ext>
            </a:extLst>
          </p:cNvPr>
          <p:cNvPicPr>
            <a:picLocks noChangeAspect="1"/>
          </p:cNvPicPr>
          <p:nvPr/>
        </p:nvPicPr>
        <p:blipFill>
          <a:blip r:embed="rId3"/>
          <a:stretch>
            <a:fillRect/>
          </a:stretch>
        </p:blipFill>
        <p:spPr>
          <a:xfrm>
            <a:off x="103239" y="865621"/>
            <a:ext cx="4890933" cy="2398305"/>
          </a:xfrm>
          <a:prstGeom prst="rect">
            <a:avLst/>
          </a:prstGeom>
        </p:spPr>
      </p:pic>
      <p:pic>
        <p:nvPicPr>
          <p:cNvPr id="5" name="Picture 5" descr="Graphical user interface, chart&#10;&#10;Description automatically generated">
            <a:extLst>
              <a:ext uri="{FF2B5EF4-FFF2-40B4-BE49-F238E27FC236}">
                <a16:creationId xmlns:a16="http://schemas.microsoft.com/office/drawing/2014/main" id="{10A3A939-AF35-41F4-B686-300F53AE4D95}"/>
              </a:ext>
            </a:extLst>
          </p:cNvPr>
          <p:cNvPicPr>
            <a:picLocks noChangeAspect="1"/>
          </p:cNvPicPr>
          <p:nvPr/>
        </p:nvPicPr>
        <p:blipFill>
          <a:blip r:embed="rId4"/>
          <a:stretch>
            <a:fillRect/>
          </a:stretch>
        </p:blipFill>
        <p:spPr>
          <a:xfrm>
            <a:off x="3596764" y="2341904"/>
            <a:ext cx="5052243" cy="2713430"/>
          </a:xfrm>
          <a:prstGeom prst="rect">
            <a:avLst/>
          </a:prstGeom>
        </p:spPr>
      </p:pic>
      <p:sp>
        <p:nvSpPr>
          <p:cNvPr id="10" name="Google Shape;833;p28">
            <a:extLst>
              <a:ext uri="{FF2B5EF4-FFF2-40B4-BE49-F238E27FC236}">
                <a16:creationId xmlns:a16="http://schemas.microsoft.com/office/drawing/2014/main" id="{F449256F-46E1-1B47-B806-015FFCD15566}"/>
              </a:ext>
            </a:extLst>
          </p:cNvPr>
          <p:cNvSpPr txBox="1"/>
          <p:nvPr/>
        </p:nvSpPr>
        <p:spPr>
          <a:xfrm>
            <a:off x="103239" y="3676800"/>
            <a:ext cx="3990050" cy="5667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a:latin typeface="Roboto"/>
              </a:rPr>
              <a:t>Product review started off strong, but tapers off with slower frequency of review and dropping average rating value</a:t>
            </a:r>
          </a:p>
          <a:p>
            <a:pPr marL="171450" indent="-171450">
              <a:buFont typeface="Arial" panose="020B0604020202020204" pitchFamily="34" charset="0"/>
              <a:buChar char="•"/>
            </a:pPr>
            <a:r>
              <a:rPr lang="en-US" sz="1200">
                <a:latin typeface="Roboto"/>
              </a:rPr>
              <a:t>Might suggest that product is not as good as expected or longer-term issues with the product that wasn't immediately apparent (e.g., weather incompatibility)</a:t>
            </a:r>
          </a:p>
        </p:txBody>
      </p:sp>
      <p:sp>
        <p:nvSpPr>
          <p:cNvPr id="11" name="Google Shape;834;p28">
            <a:extLst>
              <a:ext uri="{FF2B5EF4-FFF2-40B4-BE49-F238E27FC236}">
                <a16:creationId xmlns:a16="http://schemas.microsoft.com/office/drawing/2014/main" id="{8E0C1E2D-EB81-0346-B2B8-3990BD311748}"/>
              </a:ext>
            </a:extLst>
          </p:cNvPr>
          <p:cNvSpPr txBox="1"/>
          <p:nvPr/>
        </p:nvSpPr>
        <p:spPr>
          <a:xfrm>
            <a:off x="103238" y="3481541"/>
            <a:ext cx="4312780" cy="208500"/>
          </a:xfrm>
          <a:prstGeom prst="rect">
            <a:avLst/>
          </a:prstGeom>
          <a:noFill/>
          <a:ln>
            <a:noFill/>
          </a:ln>
        </p:spPr>
        <p:txBody>
          <a:bodyPr spcFirstLastPara="1" wrap="square" lIns="91425" tIns="91425" rIns="91425" bIns="91425" anchor="ctr" anchorCtr="0">
            <a:noAutofit/>
          </a:bodyPr>
          <a:lstStyle/>
          <a:p>
            <a:pPr lvl="0"/>
            <a:r>
              <a:rPr lang="en-GB" sz="1800" b="1">
                <a:solidFill>
                  <a:schemeClr val="accent1"/>
                </a:solidFill>
                <a:latin typeface="Fira Sans Extra Condensed"/>
                <a:ea typeface="Fira Sans Extra Condensed"/>
                <a:cs typeface="Fira Sans Extra Condensed"/>
                <a:sym typeface="Fira Sans Extra Condensed"/>
              </a:rPr>
              <a:t>Some products might be seasonal</a:t>
            </a:r>
          </a:p>
        </p:txBody>
      </p:sp>
      <p:cxnSp>
        <p:nvCxnSpPr>
          <p:cNvPr id="12" name="Google Shape;835;p28">
            <a:extLst>
              <a:ext uri="{FF2B5EF4-FFF2-40B4-BE49-F238E27FC236}">
                <a16:creationId xmlns:a16="http://schemas.microsoft.com/office/drawing/2014/main" id="{DF3F4DDF-FFF4-6F42-9F9F-443F1F0DE3A9}"/>
              </a:ext>
            </a:extLst>
          </p:cNvPr>
          <p:cNvCxnSpPr>
            <a:cxnSpLocks/>
          </p:cNvCxnSpPr>
          <p:nvPr/>
        </p:nvCxnSpPr>
        <p:spPr>
          <a:xfrm flipH="1">
            <a:off x="3254576" y="3604486"/>
            <a:ext cx="342188" cy="0"/>
          </a:xfrm>
          <a:prstGeom prst="straightConnector1">
            <a:avLst/>
          </a:prstGeom>
          <a:noFill/>
          <a:ln w="19050" cap="flat" cmpd="sng">
            <a:solidFill>
              <a:schemeClr val="accent1"/>
            </a:solidFill>
            <a:prstDash val="solid"/>
            <a:round/>
            <a:headEnd type="triangle" w="med" len="med"/>
            <a:tailEnd type="none" w="med" len="med"/>
          </a:ln>
        </p:spPr>
      </p:cxnSp>
      <p:pic>
        <p:nvPicPr>
          <p:cNvPr id="4" name="Picture 6" descr="A picture containing vessel, bottle&#10;&#10;Description automatically generated">
            <a:extLst>
              <a:ext uri="{FF2B5EF4-FFF2-40B4-BE49-F238E27FC236}">
                <a16:creationId xmlns:a16="http://schemas.microsoft.com/office/drawing/2014/main" id="{BE07D50A-A015-4D79-A684-8BA489BEC48E}"/>
              </a:ext>
            </a:extLst>
          </p:cNvPr>
          <p:cNvPicPr>
            <a:picLocks noChangeAspect="1"/>
          </p:cNvPicPr>
          <p:nvPr/>
        </p:nvPicPr>
        <p:blipFill>
          <a:blip r:embed="rId5"/>
          <a:stretch>
            <a:fillRect/>
          </a:stretch>
        </p:blipFill>
        <p:spPr>
          <a:xfrm>
            <a:off x="5311263" y="436928"/>
            <a:ext cx="1406628" cy="1757810"/>
          </a:xfrm>
          <a:prstGeom prst="rect">
            <a:avLst/>
          </a:prstGeom>
        </p:spPr>
      </p:pic>
    </p:spTree>
    <p:extLst>
      <p:ext uri="{BB962C8B-B14F-4D97-AF65-F5344CB8AC3E}">
        <p14:creationId xmlns:p14="http://schemas.microsoft.com/office/powerpoint/2010/main" val="1047758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89515" cy="572700"/>
          </a:xfrm>
          <a:prstGeom prst="rect">
            <a:avLst/>
          </a:prstGeom>
        </p:spPr>
        <p:txBody>
          <a:bodyPr spcFirstLastPara="1" wrap="square" lIns="91425" tIns="91425" rIns="91425" bIns="91425" anchor="t" anchorCtr="0">
            <a:noAutofit/>
          </a:bodyPr>
          <a:lstStyle/>
          <a:p>
            <a:r>
              <a:rPr lang="en-US"/>
              <a:t>Case 5: Product for Specific Area of Concern</a:t>
            </a:r>
          </a:p>
        </p:txBody>
      </p:sp>
      <p:sp>
        <p:nvSpPr>
          <p:cNvPr id="3" name="Slide Number Placeholder 2">
            <a:extLst>
              <a:ext uri="{FF2B5EF4-FFF2-40B4-BE49-F238E27FC236}">
                <a16:creationId xmlns:a16="http://schemas.microsoft.com/office/drawing/2014/main" id="{10F7AB17-F9F3-8440-B58B-48B4D6C45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6" descr="Graphical user interface, application&#10;&#10;Description automatically generated">
            <a:extLst>
              <a:ext uri="{FF2B5EF4-FFF2-40B4-BE49-F238E27FC236}">
                <a16:creationId xmlns:a16="http://schemas.microsoft.com/office/drawing/2014/main" id="{43A6D3EE-2B4D-4317-822F-C22519DC02A1}"/>
              </a:ext>
            </a:extLst>
          </p:cNvPr>
          <p:cNvPicPr>
            <a:picLocks noChangeAspect="1"/>
          </p:cNvPicPr>
          <p:nvPr/>
        </p:nvPicPr>
        <p:blipFill>
          <a:blip r:embed="rId3"/>
          <a:stretch>
            <a:fillRect/>
          </a:stretch>
        </p:blipFill>
        <p:spPr>
          <a:xfrm>
            <a:off x="92209" y="1066666"/>
            <a:ext cx="5304813" cy="3886652"/>
          </a:xfrm>
          <a:prstGeom prst="rect">
            <a:avLst/>
          </a:prstGeom>
        </p:spPr>
      </p:pic>
      <p:sp>
        <p:nvSpPr>
          <p:cNvPr id="8" name="Google Shape;834;p28">
            <a:extLst>
              <a:ext uri="{FF2B5EF4-FFF2-40B4-BE49-F238E27FC236}">
                <a16:creationId xmlns:a16="http://schemas.microsoft.com/office/drawing/2014/main" id="{1E80660E-3BD8-444F-89BE-3AF879E2FE43}"/>
              </a:ext>
            </a:extLst>
          </p:cNvPr>
          <p:cNvSpPr txBox="1"/>
          <p:nvPr/>
        </p:nvSpPr>
        <p:spPr>
          <a:xfrm>
            <a:off x="5430574" y="1289502"/>
            <a:ext cx="4013103"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Review data can tell clients where users </a:t>
            </a:r>
          </a:p>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find the product most useful</a:t>
            </a:r>
          </a:p>
          <a:p>
            <a:pPr marL="0" lvl="0" indent="0" algn="l" rtl="0">
              <a:spcBef>
                <a:spcPts val="0"/>
              </a:spcBef>
              <a:spcAft>
                <a:spcPts val="0"/>
              </a:spcAft>
              <a:buNone/>
            </a:pPr>
            <a:endParaRPr sz="1800" b="1">
              <a:solidFill>
                <a:schemeClr val="accent1"/>
              </a:solidFill>
              <a:latin typeface="Fira Sans Extra Condensed"/>
              <a:ea typeface="Fira Sans Extra Condensed"/>
              <a:cs typeface="Fira Sans Extra Condensed"/>
              <a:sym typeface="Fira Sans Extra Condensed"/>
            </a:endParaRPr>
          </a:p>
        </p:txBody>
      </p:sp>
      <p:cxnSp>
        <p:nvCxnSpPr>
          <p:cNvPr id="9" name="Google Shape;835;p28">
            <a:extLst>
              <a:ext uri="{FF2B5EF4-FFF2-40B4-BE49-F238E27FC236}">
                <a16:creationId xmlns:a16="http://schemas.microsoft.com/office/drawing/2014/main" id="{034659B0-4394-6845-B0CA-70B44B98BD78}"/>
              </a:ext>
            </a:extLst>
          </p:cNvPr>
          <p:cNvCxnSpPr>
            <a:cxnSpLocks/>
            <a:stCxn id="8" idx="1"/>
          </p:cNvCxnSpPr>
          <p:nvPr/>
        </p:nvCxnSpPr>
        <p:spPr>
          <a:xfrm flipH="1">
            <a:off x="5116044" y="1393752"/>
            <a:ext cx="314530" cy="0"/>
          </a:xfrm>
          <a:prstGeom prst="straightConnector1">
            <a:avLst/>
          </a:prstGeom>
          <a:noFill/>
          <a:ln w="19050" cap="flat" cmpd="sng">
            <a:solidFill>
              <a:schemeClr val="accent1"/>
            </a:solidFill>
            <a:prstDash val="solid"/>
            <a:round/>
            <a:headEnd type="triangle" w="med" len="med"/>
            <a:tailEnd type="none" w="med" len="med"/>
          </a:ln>
        </p:spPr>
      </p:cxnSp>
      <p:pic>
        <p:nvPicPr>
          <p:cNvPr id="1026" name="Picture 2" descr="Philosophy Purity Made Simple One-Step Facial Cleanser Review | Allure">
            <a:extLst>
              <a:ext uri="{FF2B5EF4-FFF2-40B4-BE49-F238E27FC236}">
                <a16:creationId xmlns:a16="http://schemas.microsoft.com/office/drawing/2014/main" id="{ADABD891-72EA-364E-AC16-C2E58507D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279" y="3464281"/>
            <a:ext cx="1680072" cy="167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ilosophy logo and symbol, meaning, history, PNG">
            <a:extLst>
              <a:ext uri="{FF2B5EF4-FFF2-40B4-BE49-F238E27FC236}">
                <a16:creationId xmlns:a16="http://schemas.microsoft.com/office/drawing/2014/main" id="{61D3D06A-4B63-B84B-8455-1ACC07223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5829" y="3538598"/>
            <a:ext cx="1808763" cy="112461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33;p28">
            <a:extLst>
              <a:ext uri="{FF2B5EF4-FFF2-40B4-BE49-F238E27FC236}">
                <a16:creationId xmlns:a16="http://schemas.microsoft.com/office/drawing/2014/main" id="{37F7B4BB-E0F9-B244-BE4F-A57D20AA31E5}"/>
              </a:ext>
            </a:extLst>
          </p:cNvPr>
          <p:cNvSpPr txBox="1"/>
          <p:nvPr/>
        </p:nvSpPr>
        <p:spPr>
          <a:xfrm>
            <a:off x="5430575" y="1493977"/>
            <a:ext cx="3621216" cy="3235237"/>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a:latin typeface="Roboto"/>
              </a:rPr>
              <a:t>“Purity Made Simple Cleanser” was made for acne problems in mind</a:t>
            </a:r>
          </a:p>
          <a:p>
            <a:pPr marL="171450" indent="-171450">
              <a:buFont typeface="Arial" panose="020B0604020202020204" pitchFamily="34" charset="0"/>
              <a:buChar char="•"/>
            </a:pPr>
            <a:r>
              <a:rPr lang="en-US" sz="1200">
                <a:latin typeface="Roboto"/>
              </a:rPr>
              <a:t>May also help with aging skin </a:t>
            </a:r>
          </a:p>
          <a:p>
            <a:pPr marL="171450" indent="-171450">
              <a:buFont typeface="Arial" panose="020B0604020202020204" pitchFamily="34" charset="0"/>
              <a:buChar char="•"/>
            </a:pPr>
            <a:r>
              <a:rPr lang="en-US" sz="1200">
                <a:latin typeface="Roboto"/>
              </a:rPr>
              <a:t>Not a good fit for customers who are looking to fix stretch marks or sun damage</a:t>
            </a:r>
          </a:p>
          <a:p>
            <a:pPr marL="171450" indent="-171450">
              <a:buFont typeface="Arial" panose="020B0604020202020204" pitchFamily="34" charset="0"/>
              <a:buChar char="•"/>
            </a:pPr>
            <a:r>
              <a:rPr lang="en-US" sz="1200">
                <a:latin typeface="Roboto"/>
              </a:rPr>
              <a:t>Brands can know consumers’ pain points and use insights to target marketing and improve formula to strengthen the product positioning</a:t>
            </a:r>
          </a:p>
          <a:p>
            <a:pPr marL="171450" indent="-171450">
              <a:buFont typeface="Arial" panose="020B0604020202020204" pitchFamily="34" charset="0"/>
              <a:buChar char="•"/>
            </a:pPr>
            <a:r>
              <a:rPr lang="en-US" sz="1200">
                <a:latin typeface="Roboto"/>
              </a:rPr>
              <a:t>Consumer can make better informed decision about their intended purchasing before paying</a:t>
            </a:r>
          </a:p>
        </p:txBody>
      </p:sp>
    </p:spTree>
    <p:extLst>
      <p:ext uri="{BB962C8B-B14F-4D97-AF65-F5344CB8AC3E}">
        <p14:creationId xmlns:p14="http://schemas.microsoft.com/office/powerpoint/2010/main" val="141573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89515" cy="572700"/>
          </a:xfrm>
          <a:prstGeom prst="rect">
            <a:avLst/>
          </a:prstGeom>
        </p:spPr>
        <p:txBody>
          <a:bodyPr spcFirstLastPara="1" wrap="square" lIns="91425" tIns="91425" rIns="91425" bIns="91425" anchor="t" anchorCtr="0">
            <a:noAutofit/>
          </a:bodyPr>
          <a:lstStyle/>
          <a:p>
            <a:r>
              <a:rPr lang="en-US"/>
              <a:t>Case 5: Top Products with Certain Attributes In Mind</a:t>
            </a:r>
          </a:p>
        </p:txBody>
      </p:sp>
      <p:sp>
        <p:nvSpPr>
          <p:cNvPr id="3" name="Slide Number Placeholder 2">
            <a:extLst>
              <a:ext uri="{FF2B5EF4-FFF2-40B4-BE49-F238E27FC236}">
                <a16:creationId xmlns:a16="http://schemas.microsoft.com/office/drawing/2014/main" id="{10F7AB17-F9F3-8440-B58B-48B4D6C45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6" name="Google Shape;833;p28">
            <a:extLst>
              <a:ext uri="{FF2B5EF4-FFF2-40B4-BE49-F238E27FC236}">
                <a16:creationId xmlns:a16="http://schemas.microsoft.com/office/drawing/2014/main" id="{4317C8C7-BAF7-6E4B-B996-FCE534E96D82}"/>
              </a:ext>
            </a:extLst>
          </p:cNvPr>
          <p:cNvSpPr txBox="1"/>
          <p:nvPr/>
        </p:nvSpPr>
        <p:spPr>
          <a:xfrm>
            <a:off x="5439792" y="1489369"/>
            <a:ext cx="3611999" cy="3249063"/>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a:latin typeface="Roboto"/>
              </a:rPr>
              <a:t>For undecided customers, they can first look up for items that are often used by others who share similar attributes</a:t>
            </a:r>
          </a:p>
          <a:p>
            <a:pPr marL="171450" indent="-171450">
              <a:buFont typeface="Arial" panose="020B0604020202020204" pitchFamily="34" charset="0"/>
              <a:buChar char="•"/>
            </a:pPr>
            <a:r>
              <a:rPr lang="en-US" sz="1200">
                <a:latin typeface="Roboto"/>
              </a:rPr>
              <a:t>For example, they may have a "combination" skin type, light skin tone, and blue eye color</a:t>
            </a:r>
          </a:p>
          <a:p>
            <a:pPr marL="171450" indent="-171450">
              <a:buFont typeface="Arial" panose="020B0604020202020204" pitchFamily="34" charset="0"/>
              <a:buChar char="•"/>
            </a:pPr>
            <a:r>
              <a:rPr lang="en-US" sz="1200">
                <a:latin typeface="Roboto"/>
              </a:rPr>
              <a:t>This insight can help them choose the right product in a specific category (e.g., foundation)</a:t>
            </a:r>
          </a:p>
          <a:p>
            <a:pPr marL="171450" indent="-171450">
              <a:buFont typeface="Arial" panose="020B0604020202020204" pitchFamily="34" charset="0"/>
              <a:buChar char="•"/>
            </a:pPr>
            <a:r>
              <a:rPr lang="en-US" sz="1200">
                <a:latin typeface="Roboto"/>
              </a:rPr>
              <a:t>Graph shows each product's "love" rating (a measure of how many times customers "love" a product), and their numeric rating</a:t>
            </a:r>
          </a:p>
        </p:txBody>
      </p:sp>
      <p:sp>
        <p:nvSpPr>
          <p:cNvPr id="7" name="Google Shape;834;p28">
            <a:extLst>
              <a:ext uri="{FF2B5EF4-FFF2-40B4-BE49-F238E27FC236}">
                <a16:creationId xmlns:a16="http://schemas.microsoft.com/office/drawing/2014/main" id="{54296DD2-FDE8-3846-B362-87C52A1B37A1}"/>
              </a:ext>
            </a:extLst>
          </p:cNvPr>
          <p:cNvSpPr txBox="1"/>
          <p:nvPr/>
        </p:nvSpPr>
        <p:spPr>
          <a:xfrm>
            <a:off x="5430574" y="1289502"/>
            <a:ext cx="4013103"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Review data can tell clients all time favourites based on users’ attributes </a:t>
            </a:r>
          </a:p>
          <a:p>
            <a:pPr marL="0" lvl="0" indent="0" algn="l" rtl="0">
              <a:spcBef>
                <a:spcPts val="0"/>
              </a:spcBef>
              <a:spcAft>
                <a:spcPts val="0"/>
              </a:spcAft>
              <a:buNone/>
            </a:pPr>
            <a:endParaRPr sz="1800" b="1">
              <a:solidFill>
                <a:schemeClr val="accent1"/>
              </a:solidFill>
              <a:latin typeface="Fira Sans Extra Condensed"/>
              <a:ea typeface="Fira Sans Extra Condensed"/>
              <a:cs typeface="Fira Sans Extra Condensed"/>
              <a:sym typeface="Fira Sans Extra Condensed"/>
            </a:endParaRPr>
          </a:p>
        </p:txBody>
      </p:sp>
      <p:cxnSp>
        <p:nvCxnSpPr>
          <p:cNvPr id="8" name="Google Shape;835;p28">
            <a:extLst>
              <a:ext uri="{FF2B5EF4-FFF2-40B4-BE49-F238E27FC236}">
                <a16:creationId xmlns:a16="http://schemas.microsoft.com/office/drawing/2014/main" id="{CE7B7C5C-9355-6E4D-A16C-17120A8355FE}"/>
              </a:ext>
            </a:extLst>
          </p:cNvPr>
          <p:cNvCxnSpPr>
            <a:cxnSpLocks/>
          </p:cNvCxnSpPr>
          <p:nvPr/>
        </p:nvCxnSpPr>
        <p:spPr>
          <a:xfrm flipH="1">
            <a:off x="5116044" y="1217019"/>
            <a:ext cx="314530" cy="0"/>
          </a:xfrm>
          <a:prstGeom prst="straightConnector1">
            <a:avLst/>
          </a:prstGeom>
          <a:noFill/>
          <a:ln w="19050" cap="flat" cmpd="sng">
            <a:solidFill>
              <a:schemeClr val="accent1"/>
            </a:solidFill>
            <a:prstDash val="solid"/>
            <a:round/>
            <a:headEnd type="triangle" w="med" len="med"/>
            <a:tailEnd type="none" w="med" len="med"/>
          </a:ln>
        </p:spPr>
      </p:cxnSp>
      <p:pic>
        <p:nvPicPr>
          <p:cNvPr id="2" name="Picture 4" descr="Chart, bar chart&#10;&#10;Description automatically generated">
            <a:extLst>
              <a:ext uri="{FF2B5EF4-FFF2-40B4-BE49-F238E27FC236}">
                <a16:creationId xmlns:a16="http://schemas.microsoft.com/office/drawing/2014/main" id="{97A17047-BB7C-4C71-B432-5DDD44F9A7AB}"/>
              </a:ext>
            </a:extLst>
          </p:cNvPr>
          <p:cNvPicPr>
            <a:picLocks noChangeAspect="1"/>
          </p:cNvPicPr>
          <p:nvPr/>
        </p:nvPicPr>
        <p:blipFill>
          <a:blip r:embed="rId3"/>
          <a:stretch>
            <a:fillRect/>
          </a:stretch>
        </p:blipFill>
        <p:spPr>
          <a:xfrm>
            <a:off x="38715" y="981884"/>
            <a:ext cx="5462433" cy="3576094"/>
          </a:xfrm>
          <a:prstGeom prst="rect">
            <a:avLst/>
          </a:prstGeom>
        </p:spPr>
      </p:pic>
      <p:cxnSp>
        <p:nvCxnSpPr>
          <p:cNvPr id="9" name="Google Shape;835;p28">
            <a:extLst>
              <a:ext uri="{FF2B5EF4-FFF2-40B4-BE49-F238E27FC236}">
                <a16:creationId xmlns:a16="http://schemas.microsoft.com/office/drawing/2014/main" id="{08A60B99-146C-1046-8E05-2DF70DF66EDA}"/>
              </a:ext>
            </a:extLst>
          </p:cNvPr>
          <p:cNvCxnSpPr>
            <a:cxnSpLocks/>
          </p:cNvCxnSpPr>
          <p:nvPr/>
        </p:nvCxnSpPr>
        <p:spPr>
          <a:xfrm flipH="1">
            <a:off x="5116044" y="1201849"/>
            <a:ext cx="314530" cy="0"/>
          </a:xfrm>
          <a:prstGeom prst="straightConnector1">
            <a:avLst/>
          </a:prstGeom>
          <a:noFill/>
          <a:ln w="19050" cap="flat" cmpd="sng">
            <a:solidFill>
              <a:schemeClr val="accent1"/>
            </a:solidFill>
            <a:prstDash val="solid"/>
            <a:round/>
            <a:headEnd type="triangle" w="med" len="med"/>
            <a:tailEnd type="none" w="med" len="med"/>
          </a:ln>
        </p:spPr>
      </p:cxnSp>
    </p:spTree>
    <p:extLst>
      <p:ext uri="{BB962C8B-B14F-4D97-AF65-F5344CB8AC3E}">
        <p14:creationId xmlns:p14="http://schemas.microsoft.com/office/powerpoint/2010/main" val="2801241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Lessons Learned &amp; Recommendations </a:t>
            </a:r>
          </a:p>
        </p:txBody>
      </p:sp>
      <p:sp>
        <p:nvSpPr>
          <p:cNvPr id="3" name="Slide Number Placeholder 2">
            <a:extLst>
              <a:ext uri="{FF2B5EF4-FFF2-40B4-BE49-F238E27FC236}">
                <a16:creationId xmlns:a16="http://schemas.microsoft.com/office/drawing/2014/main" id="{2AFC9FB6-2529-5B4A-9A76-D904239F71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aphicFrame>
        <p:nvGraphicFramePr>
          <p:cNvPr id="2" name="Table 3">
            <a:extLst>
              <a:ext uri="{FF2B5EF4-FFF2-40B4-BE49-F238E27FC236}">
                <a16:creationId xmlns:a16="http://schemas.microsoft.com/office/drawing/2014/main" id="{B7A780ED-6D64-42CE-A4E1-71B09C521F06}"/>
              </a:ext>
            </a:extLst>
          </p:cNvPr>
          <p:cNvGraphicFramePr>
            <a:graphicFrameLocks noGrp="1"/>
          </p:cNvGraphicFramePr>
          <p:nvPr>
            <p:extLst>
              <p:ext uri="{D42A27DB-BD31-4B8C-83A1-F6EECF244321}">
                <p14:modId xmlns:p14="http://schemas.microsoft.com/office/powerpoint/2010/main" val="4180107713"/>
              </p:ext>
            </p:extLst>
          </p:nvPr>
        </p:nvGraphicFramePr>
        <p:xfrm>
          <a:off x="101395" y="852640"/>
          <a:ext cx="8909266" cy="4203904"/>
        </p:xfrm>
        <a:graphic>
          <a:graphicData uri="http://schemas.openxmlformats.org/drawingml/2006/table">
            <a:tbl>
              <a:tblPr firstRow="1" bandRow="1">
                <a:tableStyleId>{9D8E4532-971A-441E-B24E-6B170608AB35}</a:tableStyleId>
              </a:tblPr>
              <a:tblGrid>
                <a:gridCol w="4454633">
                  <a:extLst>
                    <a:ext uri="{9D8B030D-6E8A-4147-A177-3AD203B41FA5}">
                      <a16:colId xmlns:a16="http://schemas.microsoft.com/office/drawing/2014/main" val="1353101456"/>
                    </a:ext>
                  </a:extLst>
                </a:gridCol>
                <a:gridCol w="4454633">
                  <a:extLst>
                    <a:ext uri="{9D8B030D-6E8A-4147-A177-3AD203B41FA5}">
                      <a16:colId xmlns:a16="http://schemas.microsoft.com/office/drawing/2014/main" val="1555575608"/>
                    </a:ext>
                  </a:extLst>
                </a:gridCol>
              </a:tblGrid>
              <a:tr h="278172">
                <a:tc>
                  <a:txBody>
                    <a:bodyPr/>
                    <a:lstStyle/>
                    <a:p>
                      <a:pPr lvl="0" algn="ctr">
                        <a:lnSpc>
                          <a:spcPct val="100000"/>
                        </a:lnSpc>
                        <a:spcBef>
                          <a:spcPts val="0"/>
                        </a:spcBef>
                        <a:spcAft>
                          <a:spcPts val="0"/>
                        </a:spcAft>
                        <a:buNone/>
                      </a:pPr>
                      <a:r>
                        <a:rPr lang="en-US" sz="1400" b="1" i="0" u="none" strike="noStrike" noProof="0">
                          <a:solidFill>
                            <a:schemeClr val="bg1"/>
                          </a:solidFill>
                          <a:latin typeface="Fira Sans Extra Condensed"/>
                        </a:rPr>
                        <a:t>Lessons Learned</a:t>
                      </a:r>
                      <a:endParaRPr lang="en-US">
                        <a:solidFill>
                          <a:schemeClr val="bg1"/>
                        </a:solidFill>
                      </a:endParaRPr>
                    </a:p>
                  </a:txBody>
                  <a:tcPr>
                    <a:solidFill>
                      <a:schemeClr val="accent1"/>
                    </a:solidFill>
                  </a:tcPr>
                </a:tc>
                <a:tc>
                  <a:txBody>
                    <a:bodyPr/>
                    <a:lstStyle/>
                    <a:p>
                      <a:pPr lvl="0" algn="ctr">
                        <a:lnSpc>
                          <a:spcPct val="100000"/>
                        </a:lnSpc>
                        <a:spcBef>
                          <a:spcPts val="0"/>
                        </a:spcBef>
                        <a:spcAft>
                          <a:spcPts val="0"/>
                        </a:spcAft>
                        <a:buNone/>
                      </a:pPr>
                      <a:r>
                        <a:rPr lang="en-GB" sz="1400" b="1" i="0" u="none" strike="noStrike" noProof="0">
                          <a:solidFill>
                            <a:schemeClr val="bg1"/>
                          </a:solidFill>
                          <a:latin typeface="Fira Sans Extra Condensed"/>
                        </a:rPr>
                        <a:t>Recommendations</a:t>
                      </a:r>
                    </a:p>
                  </a:txBody>
                  <a:tcPr>
                    <a:solidFill>
                      <a:schemeClr val="accent2"/>
                    </a:solidFill>
                  </a:tcPr>
                </a:tc>
                <a:extLst>
                  <a:ext uri="{0D108BD9-81ED-4DB2-BD59-A6C34878D82A}">
                    <a16:rowId xmlns:a16="http://schemas.microsoft.com/office/drawing/2014/main" val="3860934917"/>
                  </a:ext>
                </a:extLst>
              </a:tr>
              <a:tr h="3899104">
                <a:tc>
                  <a:txBody>
                    <a:bodyPr/>
                    <a:lstStyle/>
                    <a:p>
                      <a:pPr marL="171450" marR="0" lvl="0" indent="-171450" algn="l">
                        <a:lnSpc>
                          <a:spcPct val="100000"/>
                        </a:lnSpc>
                        <a:spcBef>
                          <a:spcPts val="0"/>
                        </a:spcBef>
                        <a:spcAft>
                          <a:spcPts val="0"/>
                        </a:spcAft>
                        <a:buClr>
                          <a:srgbClr val="000000"/>
                        </a:buClr>
                        <a:buFont typeface="Arial,Sans-Serif"/>
                        <a:buChar char="•"/>
                      </a:pPr>
                      <a:r>
                        <a:rPr lang="en-GB" sz="1300" b="0" i="0" u="none" strike="noStrike" noProof="0">
                          <a:latin typeface="Roboto"/>
                          <a:ea typeface="Roboto"/>
                        </a:rPr>
                        <a:t>Larger datasets require paid API calls so data costs should be considered more carefully in data planning process </a:t>
                      </a:r>
                      <a:endParaRPr lang="en-US" sz="1300" b="0" i="0" u="none" strike="noStrike" noProof="0">
                        <a:latin typeface="Roboto"/>
                        <a:ea typeface="Roboto"/>
                      </a:endParaRPr>
                    </a:p>
                    <a:p>
                      <a:pPr marL="171450" marR="0" lvl="0" indent="-171450" algn="l">
                        <a:lnSpc>
                          <a:spcPct val="100000"/>
                        </a:lnSpc>
                        <a:spcBef>
                          <a:spcPts val="0"/>
                        </a:spcBef>
                        <a:spcAft>
                          <a:spcPts val="0"/>
                        </a:spcAft>
                        <a:buClr>
                          <a:srgbClr val="000000"/>
                        </a:buClr>
                        <a:buFont typeface="Arial,Sans-Serif"/>
                        <a:buChar char="•"/>
                      </a:pPr>
                      <a:r>
                        <a:rPr lang="en-GB" sz="1300" b="0" i="0" u="none" strike="noStrike" noProof="0">
                          <a:latin typeface="Roboto"/>
                          <a:ea typeface="Roboto"/>
                        </a:rPr>
                        <a:t>Research API restrictions in data collection is essential as expectation and reality may differ (</a:t>
                      </a:r>
                      <a:r>
                        <a:rPr lang="en-GB" sz="1300" b="0" i="0" u="none" strike="noStrike" noProof="0" err="1">
                          <a:latin typeface="Roboto"/>
                          <a:ea typeface="Roboto"/>
                        </a:rPr>
                        <a:t>ie</a:t>
                      </a:r>
                      <a:r>
                        <a:rPr lang="en-GB" sz="1300" b="0" i="0" u="none" strike="noStrike" noProof="0">
                          <a:latin typeface="Roboto"/>
                          <a:ea typeface="Roboto"/>
                        </a:rPr>
                        <a:t>. </a:t>
                      </a:r>
                      <a:r>
                        <a:rPr lang="en-GB" sz="1300" b="0" i="0" u="none" strike="noStrike" noProof="0" err="1">
                          <a:latin typeface="Roboto"/>
                          <a:ea typeface="Roboto"/>
                        </a:rPr>
                        <a:t>Tweepy</a:t>
                      </a:r>
                      <a:r>
                        <a:rPr lang="en-GB" sz="1300" b="0" i="0" u="none" strike="noStrike" noProof="0">
                          <a:latin typeface="Roboto"/>
                          <a:ea typeface="Roboto"/>
                        </a:rPr>
                        <a:t> </a:t>
                      </a:r>
                      <a:r>
                        <a:rPr lang="en-GB" sz="1300" b="0" i="0" u="none" strike="noStrike" noProof="0" err="1">
                          <a:latin typeface="Roboto"/>
                          <a:ea typeface="Roboto"/>
                        </a:rPr>
                        <a:t>api</a:t>
                      </a:r>
                      <a:r>
                        <a:rPr lang="en-GB" sz="1300" b="0" i="0" u="none" strike="noStrike" noProof="0">
                          <a:latin typeface="Roboto"/>
                          <a:ea typeface="Roboto"/>
                        </a:rPr>
                        <a:t> gives only recent tweets)</a:t>
                      </a:r>
                    </a:p>
                    <a:p>
                      <a:pPr marL="171450" marR="0" lvl="0" indent="-171450" algn="l">
                        <a:lnSpc>
                          <a:spcPct val="100000"/>
                        </a:lnSpc>
                        <a:spcBef>
                          <a:spcPts val="0"/>
                        </a:spcBef>
                        <a:spcAft>
                          <a:spcPts val="0"/>
                        </a:spcAft>
                        <a:buClr>
                          <a:srgbClr val="000000"/>
                        </a:buClr>
                        <a:buFont typeface="Arial,Sans-Serif"/>
                        <a:buChar char="•"/>
                      </a:pPr>
                      <a:r>
                        <a:rPr lang="en-GB" sz="1300" b="0" i="0" u="none" strike="noStrike" noProof="0">
                          <a:latin typeface="Roboto"/>
                          <a:ea typeface="Roboto"/>
                        </a:rPr>
                        <a:t>Heavy web scraping needs ways to bypass access restrictions (</a:t>
                      </a:r>
                      <a:r>
                        <a:rPr lang="en-GB" sz="1300" b="0" i="0" u="none" strike="noStrike" noProof="0" err="1">
                          <a:latin typeface="Roboto"/>
                          <a:ea typeface="Roboto"/>
                        </a:rPr>
                        <a:t>ie</a:t>
                      </a:r>
                      <a:r>
                        <a:rPr lang="en-GB" sz="1300" b="0" i="0" u="none" strike="noStrike" noProof="0">
                          <a:latin typeface="Roboto"/>
                          <a:ea typeface="Roboto"/>
                        </a:rPr>
                        <a:t>. Proper header and referrer required to access Sephora website)</a:t>
                      </a:r>
                    </a:p>
                    <a:p>
                      <a:pPr marL="171450" marR="0" lvl="0" indent="-171450" algn="l">
                        <a:lnSpc>
                          <a:spcPct val="100000"/>
                        </a:lnSpc>
                        <a:spcBef>
                          <a:spcPts val="0"/>
                        </a:spcBef>
                        <a:spcAft>
                          <a:spcPts val="0"/>
                        </a:spcAft>
                        <a:buClr>
                          <a:srgbClr val="000000"/>
                        </a:buClr>
                        <a:buFont typeface="Arial,Sans-Serif"/>
                        <a:buChar char="•"/>
                      </a:pPr>
                      <a:r>
                        <a:rPr lang="en-GB" sz="1300" b="0" i="0" u="none" strike="noStrike" noProof="0">
                          <a:latin typeface="Roboto"/>
                          <a:ea typeface="Roboto"/>
                        </a:rPr>
                        <a:t>JavaScript is not rendered with only Python requests</a:t>
                      </a:r>
                      <a:endParaRPr lang="en-US" sz="1300" b="0" i="0" u="none" strike="noStrike" noProof="0">
                        <a:latin typeface="Roboto"/>
                        <a:ea typeface="Roboto"/>
                      </a:endParaRPr>
                    </a:p>
                    <a:p>
                      <a:pPr marL="171450" marR="0" lvl="0" indent="-171450" algn="l">
                        <a:lnSpc>
                          <a:spcPct val="100000"/>
                        </a:lnSpc>
                        <a:spcBef>
                          <a:spcPts val="0"/>
                        </a:spcBef>
                        <a:spcAft>
                          <a:spcPts val="0"/>
                        </a:spcAft>
                        <a:buClr>
                          <a:srgbClr val="000000"/>
                        </a:buClr>
                        <a:buFont typeface="Arial,Sans-Serif"/>
                        <a:buChar char="•"/>
                      </a:pPr>
                      <a:r>
                        <a:rPr lang="en-GB" sz="1300" b="0" i="0" u="none" strike="noStrike" noProof="0">
                          <a:latin typeface="Roboto"/>
                          <a:ea typeface="Roboto"/>
                        </a:rPr>
                        <a:t>Data clean-up is indispensable, yet requires the most amount of time investment after data collection </a:t>
                      </a:r>
                    </a:p>
                    <a:p>
                      <a:pPr marL="171450" marR="0" lvl="0" indent="-171450" algn="l">
                        <a:lnSpc>
                          <a:spcPct val="100000"/>
                        </a:lnSpc>
                        <a:spcBef>
                          <a:spcPts val="0"/>
                        </a:spcBef>
                        <a:spcAft>
                          <a:spcPts val="0"/>
                        </a:spcAft>
                        <a:buClr>
                          <a:srgbClr val="000000"/>
                        </a:buClr>
                        <a:buFont typeface="Arial,Sans-Serif"/>
                        <a:buChar char="•"/>
                      </a:pPr>
                      <a:r>
                        <a:rPr lang="en-GB" sz="1300" b="0" i="0" u="none" strike="noStrike" noProof="0">
                          <a:latin typeface="Roboto"/>
                          <a:ea typeface="Roboto"/>
                        </a:rPr>
                        <a:t>Using a balance of MySQL and NoSQL based on data types improves data handling and ease of producing analyses </a:t>
                      </a:r>
                    </a:p>
                    <a:p>
                      <a:pPr marL="171450" marR="0" lvl="0" indent="-171450" algn="l">
                        <a:lnSpc>
                          <a:spcPct val="100000"/>
                        </a:lnSpc>
                        <a:spcBef>
                          <a:spcPts val="0"/>
                        </a:spcBef>
                        <a:spcAft>
                          <a:spcPts val="0"/>
                        </a:spcAft>
                        <a:buClr>
                          <a:srgbClr val="000000"/>
                        </a:buClr>
                        <a:buFont typeface="Arial,Sans-Serif"/>
                        <a:buChar char="•"/>
                      </a:pPr>
                      <a:r>
                        <a:rPr lang="en-GB" sz="1300" b="0" i="0" u="none" strike="noStrike" noProof="0">
                          <a:latin typeface="Roboto"/>
                          <a:ea typeface="Roboto"/>
                        </a:rPr>
                        <a:t>Expectations on data completeness should be based on data availability and must be managed early on</a:t>
                      </a:r>
                    </a:p>
                    <a:p>
                      <a:pPr marL="171450" marR="0" lvl="0" indent="-171450" algn="l">
                        <a:lnSpc>
                          <a:spcPct val="100000"/>
                        </a:lnSpc>
                        <a:spcBef>
                          <a:spcPts val="0"/>
                        </a:spcBef>
                        <a:spcAft>
                          <a:spcPts val="0"/>
                        </a:spcAft>
                        <a:buClr>
                          <a:srgbClr val="000000"/>
                        </a:buClr>
                        <a:buFont typeface="Arial,Sans-Serif"/>
                        <a:buChar char="•"/>
                      </a:pPr>
                      <a:r>
                        <a:rPr lang="en-GB" sz="1300" b="0" i="0" u="none" strike="noStrike" noProof="0">
                          <a:latin typeface="Roboto"/>
                          <a:ea typeface="Roboto"/>
                        </a:rPr>
                        <a:t>GCP allows for synchronized working environment for team</a:t>
                      </a:r>
                    </a:p>
                  </a:txBody>
                  <a:tcPr/>
                </a:tc>
                <a:tc>
                  <a:txBody>
                    <a:bodyPr/>
                    <a:lstStyle/>
                    <a:p>
                      <a:pPr marL="285750" marR="0" lvl="0" indent="-285750" algn="l">
                        <a:lnSpc>
                          <a:spcPct val="100000"/>
                        </a:lnSpc>
                        <a:spcBef>
                          <a:spcPts val="0"/>
                        </a:spcBef>
                        <a:spcAft>
                          <a:spcPts val="0"/>
                        </a:spcAft>
                        <a:buClr>
                          <a:srgbClr val="000000"/>
                        </a:buClr>
                        <a:buFont typeface="Arial"/>
                        <a:buChar char="•"/>
                      </a:pPr>
                      <a:r>
                        <a:rPr lang="en-GB" sz="1300" b="1" i="0" u="none" strike="noStrike" noProof="0"/>
                        <a:t>Data Scope:</a:t>
                      </a:r>
                      <a:r>
                        <a:rPr lang="en-GB" sz="1300" b="0" i="0" u="none" strike="noStrike" noProof="0"/>
                        <a:t> Solidifying which metrics to prioritize for data collection and defining the data size should be done during initial data modelling </a:t>
                      </a:r>
                      <a:endParaRPr lang="en-GB"/>
                    </a:p>
                    <a:p>
                      <a:pPr marL="285750" lvl="0" indent="-285750" algn="l">
                        <a:lnSpc>
                          <a:spcPct val="100000"/>
                        </a:lnSpc>
                        <a:spcBef>
                          <a:spcPts val="0"/>
                        </a:spcBef>
                        <a:spcAft>
                          <a:spcPts val="0"/>
                        </a:spcAft>
                        <a:buClr>
                          <a:srgbClr val="000000"/>
                        </a:buClr>
                        <a:buFont typeface="Arial"/>
                        <a:buChar char="•"/>
                      </a:pPr>
                      <a:r>
                        <a:rPr lang="en-GB" sz="1300" b="1" i="0" u="none" strike="noStrike" noProof="0"/>
                        <a:t>Data Parity:</a:t>
                      </a:r>
                      <a:r>
                        <a:rPr lang="en-GB" sz="1300" b="0" i="0" u="none" strike="noStrike" noProof="0"/>
                        <a:t> Data availability of product review data and brands’ tweets varied per product and brand</a:t>
                      </a:r>
                      <a:endParaRPr lang="en-US"/>
                    </a:p>
                    <a:p>
                      <a:pPr marL="285750" lvl="0" indent="-285750" algn="l">
                        <a:lnSpc>
                          <a:spcPct val="100000"/>
                        </a:lnSpc>
                        <a:spcBef>
                          <a:spcPts val="0"/>
                        </a:spcBef>
                        <a:spcAft>
                          <a:spcPts val="0"/>
                        </a:spcAft>
                        <a:buClr>
                          <a:srgbClr val="000000"/>
                        </a:buClr>
                        <a:buFont typeface="Arial"/>
                        <a:buChar char="•"/>
                      </a:pPr>
                      <a:r>
                        <a:rPr lang="en-GB" sz="1300" b="1" i="0" u="none" strike="noStrike" noProof="0"/>
                        <a:t>Unused Data: </a:t>
                      </a:r>
                    </a:p>
                    <a:p>
                      <a:pPr marL="342900" lvl="0" indent="-342900" algn="l">
                        <a:lnSpc>
                          <a:spcPct val="100000"/>
                        </a:lnSpc>
                        <a:spcBef>
                          <a:spcPts val="0"/>
                        </a:spcBef>
                        <a:spcAft>
                          <a:spcPts val="0"/>
                        </a:spcAft>
                        <a:buClr>
                          <a:srgbClr val="000000"/>
                        </a:buClr>
                        <a:buFont typeface="+mj-lt"/>
                        <a:buAutoNum type="arabicPeriod"/>
                      </a:pPr>
                      <a:r>
                        <a:rPr lang="en-GB" sz="1300" b="0" i="0" u="none" strike="noStrike" noProof="0"/>
                        <a:t>Analysis was limited to harmful ingredients, but good ingredients could have been used for new insights (</a:t>
                      </a:r>
                      <a:r>
                        <a:rPr lang="en-GB" sz="1300" b="0" i="0" u="none" strike="noStrike" noProof="0" err="1"/>
                        <a:t>ie</a:t>
                      </a:r>
                      <a:r>
                        <a:rPr lang="en-GB" sz="1300" b="0" i="0" u="none" strike="noStrike" noProof="0"/>
                        <a:t>. Pair the effect of ingredients and product reviews’ user concerns) </a:t>
                      </a:r>
                    </a:p>
                    <a:p>
                      <a:pPr marL="342900" lvl="0" indent="-342900" algn="l">
                        <a:lnSpc>
                          <a:spcPct val="100000"/>
                        </a:lnSpc>
                        <a:spcBef>
                          <a:spcPts val="0"/>
                        </a:spcBef>
                        <a:spcAft>
                          <a:spcPts val="0"/>
                        </a:spcAft>
                        <a:buClr>
                          <a:srgbClr val="000000"/>
                        </a:buClr>
                        <a:buFont typeface="+mj-lt"/>
                        <a:buAutoNum type="arabicPeriod"/>
                      </a:pPr>
                      <a:r>
                        <a:rPr lang="en-GB" sz="1300" b="0" i="0" u="none" strike="noStrike" noProof="0"/>
                        <a:t>Tweet location data was cleaned but unused; analysis around where negative sentiments on brands prevail could help brands target their marketing efforts</a:t>
                      </a:r>
                    </a:p>
                    <a:p>
                      <a:pPr marL="342900" lvl="0" indent="-342900" algn="l">
                        <a:lnSpc>
                          <a:spcPct val="100000"/>
                        </a:lnSpc>
                        <a:spcBef>
                          <a:spcPts val="0"/>
                        </a:spcBef>
                        <a:spcAft>
                          <a:spcPts val="0"/>
                        </a:spcAft>
                        <a:buClr>
                          <a:srgbClr val="000000"/>
                        </a:buClr>
                        <a:buFont typeface="Arial" panose="020B0604020202020204" pitchFamily="34" charset="0"/>
                        <a:buChar char="•"/>
                      </a:pPr>
                      <a:r>
                        <a:rPr lang="en-GB" sz="1300" b="1" i="0" u="none" strike="noStrike" noProof="0"/>
                        <a:t>Overall, more research on industry context could have helped improve data modelling process</a:t>
                      </a:r>
                    </a:p>
                    <a:p>
                      <a:pPr marL="342900" lvl="0" indent="-342900" algn="l">
                        <a:lnSpc>
                          <a:spcPct val="100000"/>
                        </a:lnSpc>
                        <a:spcBef>
                          <a:spcPts val="0"/>
                        </a:spcBef>
                        <a:spcAft>
                          <a:spcPts val="0"/>
                        </a:spcAft>
                        <a:buClr>
                          <a:srgbClr val="000000"/>
                        </a:buClr>
                        <a:buFont typeface="+mj-lt"/>
                        <a:buAutoNum type="arabicPeriod"/>
                      </a:pPr>
                      <a:endParaRPr lang="en-GB" sz="1300" b="0" i="0" u="none" strike="noStrike" noProof="0"/>
                    </a:p>
                    <a:p>
                      <a:pPr marL="171450" marR="0" lvl="0" indent="-171450" algn="l">
                        <a:lnSpc>
                          <a:spcPct val="100000"/>
                        </a:lnSpc>
                        <a:spcBef>
                          <a:spcPts val="0"/>
                        </a:spcBef>
                        <a:spcAft>
                          <a:spcPts val="0"/>
                        </a:spcAft>
                        <a:buClr>
                          <a:srgbClr val="000000"/>
                        </a:buClr>
                        <a:buFont typeface="Arial,Sans-Serif"/>
                        <a:buChar char="•"/>
                      </a:pPr>
                      <a:endParaRPr lang="en-GB" sz="1300" b="0" i="0" u="none" strike="noStrike" noProof="0">
                        <a:solidFill>
                          <a:srgbClr val="000000"/>
                        </a:solidFill>
                        <a:latin typeface="Roboto"/>
                        <a:ea typeface="Roboto"/>
                      </a:endParaRPr>
                    </a:p>
                  </a:txBody>
                  <a:tcPr/>
                </a:tc>
                <a:extLst>
                  <a:ext uri="{0D108BD9-81ED-4DB2-BD59-A6C34878D82A}">
                    <a16:rowId xmlns:a16="http://schemas.microsoft.com/office/drawing/2014/main" val="4084742374"/>
                  </a:ext>
                </a:extLst>
              </a:tr>
            </a:tbl>
          </a:graphicData>
        </a:graphic>
      </p:graphicFrame>
    </p:spTree>
    <p:extLst>
      <p:ext uri="{BB962C8B-B14F-4D97-AF65-F5344CB8AC3E}">
        <p14:creationId xmlns:p14="http://schemas.microsoft.com/office/powerpoint/2010/main" val="2346888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Thank you </a:t>
            </a:r>
          </a:p>
        </p:txBody>
      </p:sp>
      <p:sp>
        <p:nvSpPr>
          <p:cNvPr id="3" name="Slide Number Placeholder 2">
            <a:extLst>
              <a:ext uri="{FF2B5EF4-FFF2-40B4-BE49-F238E27FC236}">
                <a16:creationId xmlns:a16="http://schemas.microsoft.com/office/drawing/2014/main" id="{DDF696B3-B1D0-6941-BFD3-5AF7A86A1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grpSp>
        <p:nvGrpSpPr>
          <p:cNvPr id="5" name="Google Shape;893;p23">
            <a:extLst>
              <a:ext uri="{FF2B5EF4-FFF2-40B4-BE49-F238E27FC236}">
                <a16:creationId xmlns:a16="http://schemas.microsoft.com/office/drawing/2014/main" id="{2B49A0E4-CC14-1F49-910D-CED0EA5FDA77}"/>
              </a:ext>
            </a:extLst>
          </p:cNvPr>
          <p:cNvGrpSpPr/>
          <p:nvPr/>
        </p:nvGrpSpPr>
        <p:grpSpPr>
          <a:xfrm>
            <a:off x="2902234" y="1162595"/>
            <a:ext cx="3494009" cy="3570505"/>
            <a:chOff x="3588685" y="2474185"/>
            <a:chExt cx="2200951" cy="2249137"/>
          </a:xfrm>
        </p:grpSpPr>
        <p:sp>
          <p:nvSpPr>
            <p:cNvPr id="6" name="Google Shape;894;p23">
              <a:extLst>
                <a:ext uri="{FF2B5EF4-FFF2-40B4-BE49-F238E27FC236}">
                  <a16:creationId xmlns:a16="http://schemas.microsoft.com/office/drawing/2014/main" id="{293531D6-FB91-6E4D-9AB1-B427944DCCCE}"/>
                </a:ext>
              </a:extLst>
            </p:cNvPr>
            <p:cNvSpPr/>
            <p:nvPr/>
          </p:nvSpPr>
          <p:spPr>
            <a:xfrm>
              <a:off x="3588685" y="2474185"/>
              <a:ext cx="2200951" cy="2200876"/>
            </a:xfrm>
            <a:custGeom>
              <a:avLst/>
              <a:gdLst/>
              <a:ahLst/>
              <a:cxnLst/>
              <a:rect l="l" t="t" r="r" b="b"/>
              <a:pathLst>
                <a:path w="29539" h="29538" extrusionOk="0">
                  <a:moveTo>
                    <a:pt x="29538" y="14766"/>
                  </a:moveTo>
                  <a:cubicBezTo>
                    <a:pt x="29538" y="22926"/>
                    <a:pt x="22927" y="29538"/>
                    <a:pt x="14767" y="29538"/>
                  </a:cubicBezTo>
                  <a:cubicBezTo>
                    <a:pt x="6612" y="29538"/>
                    <a:pt x="1" y="22926"/>
                    <a:pt x="1" y="14766"/>
                  </a:cubicBezTo>
                  <a:cubicBezTo>
                    <a:pt x="1" y="6612"/>
                    <a:pt x="6612" y="0"/>
                    <a:pt x="14767" y="0"/>
                  </a:cubicBezTo>
                  <a:cubicBezTo>
                    <a:pt x="22927" y="0"/>
                    <a:pt x="29538" y="6612"/>
                    <a:pt x="29538" y="147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5;p23">
              <a:extLst>
                <a:ext uri="{FF2B5EF4-FFF2-40B4-BE49-F238E27FC236}">
                  <a16:creationId xmlns:a16="http://schemas.microsoft.com/office/drawing/2014/main" id="{319E85AE-75FD-2640-BBB9-D3C71EC281B2}"/>
                </a:ext>
              </a:extLst>
            </p:cNvPr>
            <p:cNvSpPr/>
            <p:nvPr/>
          </p:nvSpPr>
          <p:spPr>
            <a:xfrm>
              <a:off x="4056606" y="4385422"/>
              <a:ext cx="1278592" cy="13933"/>
            </a:xfrm>
            <a:custGeom>
              <a:avLst/>
              <a:gdLst/>
              <a:ahLst/>
              <a:cxnLst/>
              <a:rect l="l" t="t" r="r" b="b"/>
              <a:pathLst>
                <a:path w="17160" h="187" extrusionOk="0">
                  <a:moveTo>
                    <a:pt x="0" y="91"/>
                  </a:moveTo>
                  <a:cubicBezTo>
                    <a:pt x="715" y="74"/>
                    <a:pt x="1431" y="63"/>
                    <a:pt x="2146" y="46"/>
                  </a:cubicBezTo>
                  <a:lnTo>
                    <a:pt x="4291" y="23"/>
                  </a:lnTo>
                  <a:cubicBezTo>
                    <a:pt x="5722" y="6"/>
                    <a:pt x="7152" y="6"/>
                    <a:pt x="8583" y="1"/>
                  </a:cubicBezTo>
                  <a:cubicBezTo>
                    <a:pt x="10013" y="6"/>
                    <a:pt x="11443" y="6"/>
                    <a:pt x="12874" y="23"/>
                  </a:cubicBezTo>
                  <a:lnTo>
                    <a:pt x="15014" y="46"/>
                  </a:lnTo>
                  <a:cubicBezTo>
                    <a:pt x="15729" y="63"/>
                    <a:pt x="16444" y="74"/>
                    <a:pt x="17159" y="91"/>
                  </a:cubicBezTo>
                  <a:cubicBezTo>
                    <a:pt x="16444" y="113"/>
                    <a:pt x="15729" y="125"/>
                    <a:pt x="15014" y="142"/>
                  </a:cubicBezTo>
                  <a:lnTo>
                    <a:pt x="12874" y="164"/>
                  </a:lnTo>
                  <a:cubicBezTo>
                    <a:pt x="11443" y="181"/>
                    <a:pt x="10013" y="181"/>
                    <a:pt x="8583" y="187"/>
                  </a:cubicBezTo>
                  <a:cubicBezTo>
                    <a:pt x="7152" y="181"/>
                    <a:pt x="5722" y="181"/>
                    <a:pt x="4291" y="164"/>
                  </a:cubicBezTo>
                  <a:lnTo>
                    <a:pt x="2146" y="142"/>
                  </a:lnTo>
                  <a:cubicBezTo>
                    <a:pt x="1431" y="125"/>
                    <a:pt x="715" y="113"/>
                    <a:pt x="0" y="91"/>
                  </a:cubicBezTo>
                  <a:close/>
                </a:path>
              </a:pathLst>
            </a:custGeom>
            <a:solidFill>
              <a:srgbClr val="91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96;p23">
              <a:extLst>
                <a:ext uri="{FF2B5EF4-FFF2-40B4-BE49-F238E27FC236}">
                  <a16:creationId xmlns:a16="http://schemas.microsoft.com/office/drawing/2014/main" id="{560A0BA9-DE67-604E-902B-DAB65136EDCC}"/>
                </a:ext>
              </a:extLst>
            </p:cNvPr>
            <p:cNvSpPr/>
            <p:nvPr/>
          </p:nvSpPr>
          <p:spPr>
            <a:xfrm>
              <a:off x="4560962" y="4535260"/>
              <a:ext cx="67581" cy="38224"/>
            </a:xfrm>
            <a:custGeom>
              <a:avLst/>
              <a:gdLst/>
              <a:ahLst/>
              <a:cxnLst/>
              <a:rect l="l" t="t" r="r" b="b"/>
              <a:pathLst>
                <a:path w="907" h="513" extrusionOk="0">
                  <a:moveTo>
                    <a:pt x="90" y="0"/>
                  </a:moveTo>
                  <a:lnTo>
                    <a:pt x="0" y="513"/>
                  </a:lnTo>
                  <a:lnTo>
                    <a:pt x="851" y="513"/>
                  </a:lnTo>
                  <a:lnTo>
                    <a:pt x="90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7;p23">
              <a:extLst>
                <a:ext uri="{FF2B5EF4-FFF2-40B4-BE49-F238E27FC236}">
                  <a16:creationId xmlns:a16="http://schemas.microsoft.com/office/drawing/2014/main" id="{38A4DE3B-121F-1F42-88AB-31D2EFB8CF8A}"/>
                </a:ext>
              </a:extLst>
            </p:cNvPr>
            <p:cNvSpPr/>
            <p:nvPr/>
          </p:nvSpPr>
          <p:spPr>
            <a:xfrm>
              <a:off x="4077990" y="4535260"/>
              <a:ext cx="106251" cy="38224"/>
            </a:xfrm>
            <a:custGeom>
              <a:avLst/>
              <a:gdLst/>
              <a:ahLst/>
              <a:cxnLst/>
              <a:rect l="l" t="t" r="r" b="b"/>
              <a:pathLst>
                <a:path w="1426" h="513" extrusionOk="0">
                  <a:moveTo>
                    <a:pt x="1425" y="0"/>
                  </a:moveTo>
                  <a:lnTo>
                    <a:pt x="411" y="0"/>
                  </a:lnTo>
                  <a:lnTo>
                    <a:pt x="0" y="513"/>
                  </a:lnTo>
                  <a:lnTo>
                    <a:pt x="1014"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8;p23">
              <a:extLst>
                <a:ext uri="{FF2B5EF4-FFF2-40B4-BE49-F238E27FC236}">
                  <a16:creationId xmlns:a16="http://schemas.microsoft.com/office/drawing/2014/main" id="{163F512B-13F9-424B-8024-230CA5835E0A}"/>
                </a:ext>
              </a:extLst>
            </p:cNvPr>
            <p:cNvSpPr/>
            <p:nvPr/>
          </p:nvSpPr>
          <p:spPr>
            <a:xfrm>
              <a:off x="4700668" y="4535260"/>
              <a:ext cx="61769" cy="38224"/>
            </a:xfrm>
            <a:custGeom>
              <a:avLst/>
              <a:gdLst/>
              <a:ahLst/>
              <a:cxnLst/>
              <a:rect l="l" t="t" r="r" b="b"/>
              <a:pathLst>
                <a:path w="829" h="513" extrusionOk="0">
                  <a:moveTo>
                    <a:pt x="778" y="0"/>
                  </a:moveTo>
                  <a:lnTo>
                    <a:pt x="1" y="0"/>
                  </a:lnTo>
                  <a:lnTo>
                    <a:pt x="1" y="513"/>
                  </a:lnTo>
                  <a:lnTo>
                    <a:pt x="828"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9;p23">
              <a:extLst>
                <a:ext uri="{FF2B5EF4-FFF2-40B4-BE49-F238E27FC236}">
                  <a16:creationId xmlns:a16="http://schemas.microsoft.com/office/drawing/2014/main" id="{17037BF8-1BCD-5247-A813-6FD8CF7045E6}"/>
                </a:ext>
              </a:extLst>
            </p:cNvPr>
            <p:cNvSpPr/>
            <p:nvPr/>
          </p:nvSpPr>
          <p:spPr>
            <a:xfrm>
              <a:off x="4834562" y="4535260"/>
              <a:ext cx="76820" cy="38224"/>
            </a:xfrm>
            <a:custGeom>
              <a:avLst/>
              <a:gdLst/>
              <a:ahLst/>
              <a:cxnLst/>
              <a:rect l="l" t="t" r="r" b="b"/>
              <a:pathLst>
                <a:path w="1031" h="513" extrusionOk="0">
                  <a:moveTo>
                    <a:pt x="1031" y="513"/>
                  </a:moveTo>
                  <a:lnTo>
                    <a:pt x="850" y="0"/>
                  </a:lnTo>
                  <a:lnTo>
                    <a:pt x="0" y="0"/>
                  </a:lnTo>
                  <a:lnTo>
                    <a:pt x="85"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0;p23">
              <a:extLst>
                <a:ext uri="{FF2B5EF4-FFF2-40B4-BE49-F238E27FC236}">
                  <a16:creationId xmlns:a16="http://schemas.microsoft.com/office/drawing/2014/main" id="{2E13EFA2-278D-9545-8D79-54879F526947}"/>
                </a:ext>
              </a:extLst>
            </p:cNvPr>
            <p:cNvSpPr/>
            <p:nvPr/>
          </p:nvSpPr>
          <p:spPr>
            <a:xfrm>
              <a:off x="4905421" y="4535260"/>
              <a:ext cx="88220" cy="38224"/>
            </a:xfrm>
            <a:custGeom>
              <a:avLst/>
              <a:gdLst/>
              <a:ahLst/>
              <a:cxnLst/>
              <a:rect l="l" t="t" r="r" b="b"/>
              <a:pathLst>
                <a:path w="1184" h="513" extrusionOk="0">
                  <a:moveTo>
                    <a:pt x="1183" y="513"/>
                  </a:moveTo>
                  <a:lnTo>
                    <a:pt x="919" y="0"/>
                  </a:lnTo>
                  <a:lnTo>
                    <a:pt x="1" y="0"/>
                  </a:lnTo>
                  <a:lnTo>
                    <a:pt x="187"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1;p23">
              <a:extLst>
                <a:ext uri="{FF2B5EF4-FFF2-40B4-BE49-F238E27FC236}">
                  <a16:creationId xmlns:a16="http://schemas.microsoft.com/office/drawing/2014/main" id="{3A4FE8A3-9E1E-AD43-A5DE-2EDBF702796C}"/>
                </a:ext>
              </a:extLst>
            </p:cNvPr>
            <p:cNvSpPr/>
            <p:nvPr/>
          </p:nvSpPr>
          <p:spPr>
            <a:xfrm>
              <a:off x="4903334" y="4533993"/>
              <a:ext cx="75" cy="75"/>
            </a:xfrm>
            <a:custGeom>
              <a:avLst/>
              <a:gdLst/>
              <a:ahLst/>
              <a:cxnLst/>
              <a:rect l="l" t="t" r="r" b="b"/>
              <a:pathLst>
                <a:path w="1" h="1" extrusionOk="0">
                  <a:moveTo>
                    <a:pt x="1" y="0"/>
                  </a:move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2;p23">
              <a:extLst>
                <a:ext uri="{FF2B5EF4-FFF2-40B4-BE49-F238E27FC236}">
                  <a16:creationId xmlns:a16="http://schemas.microsoft.com/office/drawing/2014/main" id="{FF8E42E5-9F2A-1D4D-9491-FD00D7C6FFCA}"/>
                </a:ext>
              </a:extLst>
            </p:cNvPr>
            <p:cNvSpPr/>
            <p:nvPr/>
          </p:nvSpPr>
          <p:spPr>
            <a:xfrm>
              <a:off x="4766162" y="4535260"/>
              <a:ext cx="67208" cy="38224"/>
            </a:xfrm>
            <a:custGeom>
              <a:avLst/>
              <a:gdLst/>
              <a:ahLst/>
              <a:cxnLst/>
              <a:rect l="l" t="t" r="r" b="b"/>
              <a:pathLst>
                <a:path w="902" h="513" extrusionOk="0">
                  <a:moveTo>
                    <a:pt x="817" y="0"/>
                  </a:moveTo>
                  <a:lnTo>
                    <a:pt x="0" y="0"/>
                  </a:lnTo>
                  <a:lnTo>
                    <a:pt x="23" y="254"/>
                  </a:lnTo>
                  <a:lnTo>
                    <a:pt x="23" y="254"/>
                  </a:lnTo>
                  <a:lnTo>
                    <a:pt x="51" y="513"/>
                  </a:lnTo>
                  <a:lnTo>
                    <a:pt x="901"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3;p23">
              <a:extLst>
                <a:ext uri="{FF2B5EF4-FFF2-40B4-BE49-F238E27FC236}">
                  <a16:creationId xmlns:a16="http://schemas.microsoft.com/office/drawing/2014/main" id="{F6FFA767-42A7-ED47-81D4-A6CC78AB7340}"/>
                </a:ext>
              </a:extLst>
            </p:cNvPr>
            <p:cNvSpPr/>
            <p:nvPr/>
          </p:nvSpPr>
          <p:spPr>
            <a:xfrm>
              <a:off x="4482876" y="4535260"/>
              <a:ext cx="77267" cy="38224"/>
            </a:xfrm>
            <a:custGeom>
              <a:avLst/>
              <a:gdLst/>
              <a:ahLst/>
              <a:cxnLst/>
              <a:rect l="l" t="t" r="r" b="b"/>
              <a:pathLst>
                <a:path w="1037" h="513" extrusionOk="0">
                  <a:moveTo>
                    <a:pt x="187" y="0"/>
                  </a:moveTo>
                  <a:lnTo>
                    <a:pt x="1" y="513"/>
                  </a:lnTo>
                  <a:lnTo>
                    <a:pt x="947" y="513"/>
                  </a:lnTo>
                  <a:lnTo>
                    <a:pt x="103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4;p23">
              <a:extLst>
                <a:ext uri="{FF2B5EF4-FFF2-40B4-BE49-F238E27FC236}">
                  <a16:creationId xmlns:a16="http://schemas.microsoft.com/office/drawing/2014/main" id="{1FF7BB8B-AA67-9147-B823-4B1B3B77159B}"/>
                </a:ext>
              </a:extLst>
            </p:cNvPr>
            <p:cNvSpPr/>
            <p:nvPr/>
          </p:nvSpPr>
          <p:spPr>
            <a:xfrm>
              <a:off x="4247053" y="4535260"/>
              <a:ext cx="90306" cy="38224"/>
            </a:xfrm>
            <a:custGeom>
              <a:avLst/>
              <a:gdLst/>
              <a:ahLst/>
              <a:cxnLst/>
              <a:rect l="l" t="t" r="r" b="b"/>
              <a:pathLst>
                <a:path w="1212" h="513" extrusionOk="0">
                  <a:moveTo>
                    <a:pt x="1212" y="0"/>
                  </a:moveTo>
                  <a:lnTo>
                    <a:pt x="356" y="0"/>
                  </a:lnTo>
                  <a:lnTo>
                    <a:pt x="1" y="513"/>
                  </a:lnTo>
                  <a:lnTo>
                    <a:pt x="919"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5;p23">
              <a:extLst>
                <a:ext uri="{FF2B5EF4-FFF2-40B4-BE49-F238E27FC236}">
                  <a16:creationId xmlns:a16="http://schemas.microsoft.com/office/drawing/2014/main" id="{D851ECAD-77C5-374F-9E25-85D0353E14B7}"/>
                </a:ext>
              </a:extLst>
            </p:cNvPr>
            <p:cNvSpPr/>
            <p:nvPr/>
          </p:nvSpPr>
          <p:spPr>
            <a:xfrm>
              <a:off x="4163155" y="4535260"/>
              <a:ext cx="101632" cy="38224"/>
            </a:xfrm>
            <a:custGeom>
              <a:avLst/>
              <a:gdLst/>
              <a:ahLst/>
              <a:cxnLst/>
              <a:rect l="l" t="t" r="r" b="b"/>
              <a:pathLst>
                <a:path w="1364" h="513" extrusionOk="0">
                  <a:moveTo>
                    <a:pt x="412" y="0"/>
                  </a:moveTo>
                  <a:lnTo>
                    <a:pt x="198" y="271"/>
                  </a:lnTo>
                  <a:lnTo>
                    <a:pt x="192" y="271"/>
                  </a:lnTo>
                  <a:lnTo>
                    <a:pt x="1" y="513"/>
                  </a:lnTo>
                  <a:lnTo>
                    <a:pt x="1009" y="513"/>
                  </a:lnTo>
                  <a:lnTo>
                    <a:pt x="136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6;p23">
              <a:extLst>
                <a:ext uri="{FF2B5EF4-FFF2-40B4-BE49-F238E27FC236}">
                  <a16:creationId xmlns:a16="http://schemas.microsoft.com/office/drawing/2014/main" id="{B9114842-4F38-754E-8EE2-F92C2B403BB4}"/>
                </a:ext>
              </a:extLst>
            </p:cNvPr>
            <p:cNvSpPr/>
            <p:nvPr/>
          </p:nvSpPr>
          <p:spPr>
            <a:xfrm>
              <a:off x="4323872" y="4535260"/>
              <a:ext cx="88220" cy="38224"/>
            </a:xfrm>
            <a:custGeom>
              <a:avLst/>
              <a:gdLst/>
              <a:ahLst/>
              <a:cxnLst/>
              <a:rect l="l" t="t" r="r" b="b"/>
              <a:pathLst>
                <a:path w="1184" h="513" extrusionOk="0">
                  <a:moveTo>
                    <a:pt x="1183" y="0"/>
                  </a:moveTo>
                  <a:lnTo>
                    <a:pt x="293" y="0"/>
                  </a:lnTo>
                  <a:lnTo>
                    <a:pt x="141" y="265"/>
                  </a:lnTo>
                  <a:lnTo>
                    <a:pt x="0" y="513"/>
                  </a:lnTo>
                  <a:lnTo>
                    <a:pt x="918"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07;p23">
              <a:extLst>
                <a:ext uri="{FF2B5EF4-FFF2-40B4-BE49-F238E27FC236}">
                  <a16:creationId xmlns:a16="http://schemas.microsoft.com/office/drawing/2014/main" id="{62C63D5F-2015-E147-9A19-1B3E7A2F7014}"/>
                </a:ext>
              </a:extLst>
            </p:cNvPr>
            <p:cNvSpPr/>
            <p:nvPr/>
          </p:nvSpPr>
          <p:spPr>
            <a:xfrm>
              <a:off x="4631821" y="4535260"/>
              <a:ext cx="61769" cy="38224"/>
            </a:xfrm>
            <a:custGeom>
              <a:avLst/>
              <a:gdLst/>
              <a:ahLst/>
              <a:cxnLst/>
              <a:rect l="l" t="t" r="r" b="b"/>
              <a:pathLst>
                <a:path w="829" h="513" extrusionOk="0">
                  <a:moveTo>
                    <a:pt x="29" y="259"/>
                  </a:moveTo>
                  <a:lnTo>
                    <a:pt x="29" y="259"/>
                  </a:lnTo>
                  <a:lnTo>
                    <a:pt x="1" y="513"/>
                  </a:lnTo>
                  <a:lnTo>
                    <a:pt x="829" y="513"/>
                  </a:lnTo>
                  <a:lnTo>
                    <a:pt x="829" y="0"/>
                  </a:lnTo>
                  <a:lnTo>
                    <a:pt x="5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8;p23">
              <a:extLst>
                <a:ext uri="{FF2B5EF4-FFF2-40B4-BE49-F238E27FC236}">
                  <a16:creationId xmlns:a16="http://schemas.microsoft.com/office/drawing/2014/main" id="{FA7550C4-1426-D34A-9348-27B8E736B8CD}"/>
                </a:ext>
              </a:extLst>
            </p:cNvPr>
            <p:cNvSpPr/>
            <p:nvPr/>
          </p:nvSpPr>
          <p:spPr>
            <a:xfrm>
              <a:off x="5336758" y="4490331"/>
              <a:ext cx="98726" cy="37851"/>
            </a:xfrm>
            <a:custGeom>
              <a:avLst/>
              <a:gdLst/>
              <a:ahLst/>
              <a:cxnLst/>
              <a:rect l="l" t="t" r="r" b="b"/>
              <a:pathLst>
                <a:path w="1325" h="508" extrusionOk="0">
                  <a:moveTo>
                    <a:pt x="1" y="1"/>
                  </a:moveTo>
                  <a:lnTo>
                    <a:pt x="412" y="508"/>
                  </a:lnTo>
                  <a:lnTo>
                    <a:pt x="1324" y="508"/>
                  </a:lnTo>
                  <a:lnTo>
                    <a:pt x="89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09;p23">
              <a:extLst>
                <a:ext uri="{FF2B5EF4-FFF2-40B4-BE49-F238E27FC236}">
                  <a16:creationId xmlns:a16="http://schemas.microsoft.com/office/drawing/2014/main" id="{A07554CC-D53D-834B-B603-456E5E925269}"/>
                </a:ext>
              </a:extLst>
            </p:cNvPr>
            <p:cNvSpPr/>
            <p:nvPr/>
          </p:nvSpPr>
          <p:spPr>
            <a:xfrm>
              <a:off x="5384220" y="4456802"/>
              <a:ext cx="64675" cy="26079"/>
            </a:xfrm>
            <a:custGeom>
              <a:avLst/>
              <a:gdLst/>
              <a:ahLst/>
              <a:cxnLst/>
              <a:rect l="l" t="t" r="r" b="b"/>
              <a:pathLst>
                <a:path w="868" h="350" extrusionOk="0">
                  <a:moveTo>
                    <a:pt x="868" y="349"/>
                  </a:moveTo>
                  <a:lnTo>
                    <a:pt x="524" y="0"/>
                  </a:lnTo>
                  <a:lnTo>
                    <a:pt x="0" y="0"/>
                  </a:lnTo>
                  <a:lnTo>
                    <a:pt x="299"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0;p23">
              <a:extLst>
                <a:ext uri="{FF2B5EF4-FFF2-40B4-BE49-F238E27FC236}">
                  <a16:creationId xmlns:a16="http://schemas.microsoft.com/office/drawing/2014/main" id="{FD558F37-2F64-7046-A246-D3D0523BD465}"/>
                </a:ext>
              </a:extLst>
            </p:cNvPr>
            <p:cNvSpPr/>
            <p:nvPr/>
          </p:nvSpPr>
          <p:spPr>
            <a:xfrm>
              <a:off x="4982240" y="4535260"/>
              <a:ext cx="88145" cy="38224"/>
            </a:xfrm>
            <a:custGeom>
              <a:avLst/>
              <a:gdLst/>
              <a:ahLst/>
              <a:cxnLst/>
              <a:rect l="l" t="t" r="r" b="b"/>
              <a:pathLst>
                <a:path w="1183" h="513" extrusionOk="0">
                  <a:moveTo>
                    <a:pt x="1183" y="513"/>
                  </a:moveTo>
                  <a:lnTo>
                    <a:pt x="890" y="0"/>
                  </a:lnTo>
                  <a:lnTo>
                    <a:pt x="0" y="0"/>
                  </a:lnTo>
                  <a:lnTo>
                    <a:pt x="130" y="248"/>
                  </a:lnTo>
                  <a:lnTo>
                    <a:pt x="265"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1;p23">
              <a:extLst>
                <a:ext uri="{FF2B5EF4-FFF2-40B4-BE49-F238E27FC236}">
                  <a16:creationId xmlns:a16="http://schemas.microsoft.com/office/drawing/2014/main" id="{0E93DCC7-1E8D-034D-9738-BF7245097861}"/>
                </a:ext>
              </a:extLst>
            </p:cNvPr>
            <p:cNvSpPr/>
            <p:nvPr/>
          </p:nvSpPr>
          <p:spPr>
            <a:xfrm>
              <a:off x="5373267" y="4535260"/>
              <a:ext cx="100812" cy="38224"/>
            </a:xfrm>
            <a:custGeom>
              <a:avLst/>
              <a:gdLst/>
              <a:ahLst/>
              <a:cxnLst/>
              <a:rect l="l" t="t" r="r" b="b"/>
              <a:pathLst>
                <a:path w="1353" h="513" extrusionOk="0">
                  <a:moveTo>
                    <a:pt x="1352" y="513"/>
                  </a:moveTo>
                  <a:lnTo>
                    <a:pt x="919" y="0"/>
                  </a:lnTo>
                  <a:lnTo>
                    <a:pt x="1" y="0"/>
                  </a:lnTo>
                  <a:lnTo>
                    <a:pt x="412"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2;p23">
              <a:extLst>
                <a:ext uri="{FF2B5EF4-FFF2-40B4-BE49-F238E27FC236}">
                  <a16:creationId xmlns:a16="http://schemas.microsoft.com/office/drawing/2014/main" id="{EB332A77-E826-8844-B8DF-F62C908771F2}"/>
                </a:ext>
              </a:extLst>
            </p:cNvPr>
            <p:cNvSpPr/>
            <p:nvPr/>
          </p:nvSpPr>
          <p:spPr>
            <a:xfrm>
              <a:off x="5309487" y="4456802"/>
              <a:ext cx="87400" cy="26079"/>
            </a:xfrm>
            <a:custGeom>
              <a:avLst/>
              <a:gdLst/>
              <a:ahLst/>
              <a:cxnLst/>
              <a:rect l="l" t="t" r="r" b="b"/>
              <a:pathLst>
                <a:path w="1173" h="350" extrusionOk="0">
                  <a:moveTo>
                    <a:pt x="1172" y="349"/>
                  </a:moveTo>
                  <a:lnTo>
                    <a:pt x="1032" y="186"/>
                  </a:lnTo>
                  <a:lnTo>
                    <a:pt x="874" y="0"/>
                  </a:lnTo>
                  <a:lnTo>
                    <a:pt x="1" y="0"/>
                  </a:lnTo>
                  <a:lnTo>
                    <a:pt x="283"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3;p23">
              <a:extLst>
                <a:ext uri="{FF2B5EF4-FFF2-40B4-BE49-F238E27FC236}">
                  <a16:creationId xmlns:a16="http://schemas.microsoft.com/office/drawing/2014/main" id="{A13BF9CD-C3A8-CD46-8532-F9E75C1D5200}"/>
                </a:ext>
              </a:extLst>
            </p:cNvPr>
            <p:cNvSpPr/>
            <p:nvPr/>
          </p:nvSpPr>
          <p:spPr>
            <a:xfrm>
              <a:off x="5056899" y="4535260"/>
              <a:ext cx="90306" cy="38224"/>
            </a:xfrm>
            <a:custGeom>
              <a:avLst/>
              <a:gdLst/>
              <a:ahLst/>
              <a:cxnLst/>
              <a:rect l="l" t="t" r="r" b="b"/>
              <a:pathLst>
                <a:path w="1212" h="513" extrusionOk="0">
                  <a:moveTo>
                    <a:pt x="1212" y="513"/>
                  </a:moveTo>
                  <a:lnTo>
                    <a:pt x="857" y="0"/>
                  </a:lnTo>
                  <a:lnTo>
                    <a:pt x="1" y="0"/>
                  </a:lnTo>
                  <a:lnTo>
                    <a:pt x="142" y="248"/>
                  </a:lnTo>
                  <a:lnTo>
                    <a:pt x="142" y="248"/>
                  </a:lnTo>
                  <a:lnTo>
                    <a:pt x="294"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p23">
              <a:extLst>
                <a:ext uri="{FF2B5EF4-FFF2-40B4-BE49-F238E27FC236}">
                  <a16:creationId xmlns:a16="http://schemas.microsoft.com/office/drawing/2014/main" id="{C99D2FD0-B06E-5C43-B071-A111976A3F77}"/>
                </a:ext>
              </a:extLst>
            </p:cNvPr>
            <p:cNvSpPr/>
            <p:nvPr/>
          </p:nvSpPr>
          <p:spPr>
            <a:xfrm>
              <a:off x="5129546" y="4535260"/>
              <a:ext cx="101557" cy="38224"/>
            </a:xfrm>
            <a:custGeom>
              <a:avLst/>
              <a:gdLst/>
              <a:ahLst/>
              <a:cxnLst/>
              <a:rect l="l" t="t" r="r" b="b"/>
              <a:pathLst>
                <a:path w="1363" h="513" extrusionOk="0">
                  <a:moveTo>
                    <a:pt x="1363" y="513"/>
                  </a:moveTo>
                  <a:lnTo>
                    <a:pt x="952" y="0"/>
                  </a:lnTo>
                  <a:lnTo>
                    <a:pt x="0" y="0"/>
                  </a:lnTo>
                  <a:lnTo>
                    <a:pt x="355"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p23">
              <a:extLst>
                <a:ext uri="{FF2B5EF4-FFF2-40B4-BE49-F238E27FC236}">
                  <a16:creationId xmlns:a16="http://schemas.microsoft.com/office/drawing/2014/main" id="{8635A8C0-34D0-6944-BDA2-DCFC8E0846D8}"/>
                </a:ext>
              </a:extLst>
            </p:cNvPr>
            <p:cNvSpPr/>
            <p:nvPr/>
          </p:nvSpPr>
          <p:spPr>
            <a:xfrm>
              <a:off x="5295256" y="4535260"/>
              <a:ext cx="99098" cy="38224"/>
            </a:xfrm>
            <a:custGeom>
              <a:avLst/>
              <a:gdLst/>
              <a:ahLst/>
              <a:cxnLst/>
              <a:rect l="l" t="t" r="r" b="b"/>
              <a:pathLst>
                <a:path w="1330" h="513" extrusionOk="0">
                  <a:moveTo>
                    <a:pt x="1330" y="513"/>
                  </a:moveTo>
                  <a:lnTo>
                    <a:pt x="1132" y="271"/>
                  </a:lnTo>
                  <a:lnTo>
                    <a:pt x="1132" y="271"/>
                  </a:lnTo>
                  <a:lnTo>
                    <a:pt x="918" y="0"/>
                  </a:lnTo>
                  <a:lnTo>
                    <a:pt x="0" y="0"/>
                  </a:lnTo>
                  <a:lnTo>
                    <a:pt x="412"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6;p23">
              <a:extLst>
                <a:ext uri="{FF2B5EF4-FFF2-40B4-BE49-F238E27FC236}">
                  <a16:creationId xmlns:a16="http://schemas.microsoft.com/office/drawing/2014/main" id="{970D0167-E99B-ED48-9176-108433FF202D}"/>
                </a:ext>
              </a:extLst>
            </p:cNvPr>
            <p:cNvSpPr/>
            <p:nvPr/>
          </p:nvSpPr>
          <p:spPr>
            <a:xfrm>
              <a:off x="5364475" y="4533993"/>
              <a:ext cx="75" cy="75"/>
            </a:xfrm>
            <a:custGeom>
              <a:avLst/>
              <a:gdLst/>
              <a:ahLst/>
              <a:cxnLst/>
              <a:rect l="l" t="t" r="r" b="b"/>
              <a:pathLst>
                <a:path w="1" h="1" extrusionOk="0">
                  <a:moveTo>
                    <a:pt x="1"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17;p23">
              <a:extLst>
                <a:ext uri="{FF2B5EF4-FFF2-40B4-BE49-F238E27FC236}">
                  <a16:creationId xmlns:a16="http://schemas.microsoft.com/office/drawing/2014/main" id="{0D762ABE-1F28-9B46-8FD5-929023249791}"/>
                </a:ext>
              </a:extLst>
            </p:cNvPr>
            <p:cNvSpPr/>
            <p:nvPr/>
          </p:nvSpPr>
          <p:spPr>
            <a:xfrm>
              <a:off x="5210091" y="4535260"/>
              <a:ext cx="106251" cy="38224"/>
            </a:xfrm>
            <a:custGeom>
              <a:avLst/>
              <a:gdLst/>
              <a:ahLst/>
              <a:cxnLst/>
              <a:rect l="l" t="t" r="r" b="b"/>
              <a:pathLst>
                <a:path w="1426" h="513" extrusionOk="0">
                  <a:moveTo>
                    <a:pt x="1425" y="513"/>
                  </a:moveTo>
                  <a:lnTo>
                    <a:pt x="1228" y="271"/>
                  </a:lnTo>
                  <a:lnTo>
                    <a:pt x="1228" y="271"/>
                  </a:lnTo>
                  <a:lnTo>
                    <a:pt x="1014" y="0"/>
                  </a:lnTo>
                  <a:lnTo>
                    <a:pt x="0" y="0"/>
                  </a:lnTo>
                  <a:lnTo>
                    <a:pt x="197" y="242"/>
                  </a:lnTo>
                  <a:lnTo>
                    <a:pt x="197" y="248"/>
                  </a:lnTo>
                  <a:lnTo>
                    <a:pt x="411"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8;p23">
              <a:extLst>
                <a:ext uri="{FF2B5EF4-FFF2-40B4-BE49-F238E27FC236}">
                  <a16:creationId xmlns:a16="http://schemas.microsoft.com/office/drawing/2014/main" id="{F68EA44D-B2CA-3944-9B23-3BFAE75AB6FF}"/>
                </a:ext>
              </a:extLst>
            </p:cNvPr>
            <p:cNvSpPr/>
            <p:nvPr/>
          </p:nvSpPr>
          <p:spPr>
            <a:xfrm>
              <a:off x="5286464" y="4533993"/>
              <a:ext cx="75" cy="75"/>
            </a:xfrm>
            <a:custGeom>
              <a:avLst/>
              <a:gdLst/>
              <a:ahLst/>
              <a:cxnLst/>
              <a:rect l="l" t="t" r="r" b="b"/>
              <a:pathLst>
                <a:path w="1" h="1" extrusionOk="0">
                  <a:moveTo>
                    <a:pt x="0" y="0"/>
                  </a:move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9;p23">
              <a:extLst>
                <a:ext uri="{FF2B5EF4-FFF2-40B4-BE49-F238E27FC236}">
                  <a16:creationId xmlns:a16="http://schemas.microsoft.com/office/drawing/2014/main" id="{8DC4ACB6-D190-6842-B969-CD6A975CB0B3}"/>
                </a:ext>
              </a:extLst>
            </p:cNvPr>
            <p:cNvSpPr/>
            <p:nvPr/>
          </p:nvSpPr>
          <p:spPr>
            <a:xfrm>
              <a:off x="4499268" y="4490331"/>
              <a:ext cx="68475" cy="37851"/>
            </a:xfrm>
            <a:custGeom>
              <a:avLst/>
              <a:gdLst/>
              <a:ahLst/>
              <a:cxnLst/>
              <a:rect l="l" t="t" r="r" b="b"/>
              <a:pathLst>
                <a:path w="919" h="508" extrusionOk="0">
                  <a:moveTo>
                    <a:pt x="918" y="1"/>
                  </a:moveTo>
                  <a:lnTo>
                    <a:pt x="186" y="1"/>
                  </a:lnTo>
                  <a:lnTo>
                    <a:pt x="0" y="508"/>
                  </a:lnTo>
                  <a:lnTo>
                    <a:pt x="834"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0;p23">
              <a:extLst>
                <a:ext uri="{FF2B5EF4-FFF2-40B4-BE49-F238E27FC236}">
                  <a16:creationId xmlns:a16="http://schemas.microsoft.com/office/drawing/2014/main" id="{8EE480E9-040B-144D-8088-49A35A058456}"/>
                </a:ext>
              </a:extLst>
            </p:cNvPr>
            <p:cNvSpPr/>
            <p:nvPr/>
          </p:nvSpPr>
          <p:spPr>
            <a:xfrm>
              <a:off x="3999904" y="4535260"/>
              <a:ext cx="99098" cy="38224"/>
            </a:xfrm>
            <a:custGeom>
              <a:avLst/>
              <a:gdLst/>
              <a:ahLst/>
              <a:cxnLst/>
              <a:rect l="l" t="t" r="r" b="b"/>
              <a:pathLst>
                <a:path w="1330" h="513" extrusionOk="0">
                  <a:moveTo>
                    <a:pt x="1330" y="0"/>
                  </a:moveTo>
                  <a:lnTo>
                    <a:pt x="412" y="0"/>
                  </a:lnTo>
                  <a:lnTo>
                    <a:pt x="1" y="513"/>
                  </a:lnTo>
                  <a:lnTo>
                    <a:pt x="919"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1;p23">
              <a:extLst>
                <a:ext uri="{FF2B5EF4-FFF2-40B4-BE49-F238E27FC236}">
                  <a16:creationId xmlns:a16="http://schemas.microsoft.com/office/drawing/2014/main" id="{F3B53287-69D0-2A45-B4EA-037210C16076}"/>
                </a:ext>
              </a:extLst>
            </p:cNvPr>
            <p:cNvSpPr/>
            <p:nvPr/>
          </p:nvSpPr>
          <p:spPr>
            <a:xfrm>
              <a:off x="4889103" y="4490331"/>
              <a:ext cx="80992" cy="37851"/>
            </a:xfrm>
            <a:custGeom>
              <a:avLst/>
              <a:gdLst/>
              <a:ahLst/>
              <a:cxnLst/>
              <a:rect l="l" t="t" r="r" b="b"/>
              <a:pathLst>
                <a:path w="1087" h="508" extrusionOk="0">
                  <a:moveTo>
                    <a:pt x="822" y="1"/>
                  </a:moveTo>
                  <a:lnTo>
                    <a:pt x="0" y="1"/>
                  </a:lnTo>
                  <a:lnTo>
                    <a:pt x="186" y="508"/>
                  </a:lnTo>
                  <a:lnTo>
                    <a:pt x="1087"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2;p23">
              <a:extLst>
                <a:ext uri="{FF2B5EF4-FFF2-40B4-BE49-F238E27FC236}">
                  <a16:creationId xmlns:a16="http://schemas.microsoft.com/office/drawing/2014/main" id="{DE18F971-09CC-D643-B23E-D37331720CA7}"/>
                </a:ext>
              </a:extLst>
            </p:cNvPr>
            <p:cNvSpPr/>
            <p:nvPr/>
          </p:nvSpPr>
          <p:spPr>
            <a:xfrm>
              <a:off x="4700668" y="4490331"/>
              <a:ext cx="57149" cy="37851"/>
            </a:xfrm>
            <a:custGeom>
              <a:avLst/>
              <a:gdLst/>
              <a:ahLst/>
              <a:cxnLst/>
              <a:rect l="l" t="t" r="r" b="b"/>
              <a:pathLst>
                <a:path w="767" h="508" extrusionOk="0">
                  <a:moveTo>
                    <a:pt x="716" y="1"/>
                  </a:moveTo>
                  <a:lnTo>
                    <a:pt x="1" y="1"/>
                  </a:lnTo>
                  <a:lnTo>
                    <a:pt x="1" y="508"/>
                  </a:lnTo>
                  <a:lnTo>
                    <a:pt x="766"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3;p23">
              <a:extLst>
                <a:ext uri="{FF2B5EF4-FFF2-40B4-BE49-F238E27FC236}">
                  <a16:creationId xmlns:a16="http://schemas.microsoft.com/office/drawing/2014/main" id="{D2F449DF-94AF-8443-B1EA-495577EC0A75}"/>
                </a:ext>
              </a:extLst>
            </p:cNvPr>
            <p:cNvSpPr/>
            <p:nvPr/>
          </p:nvSpPr>
          <p:spPr>
            <a:xfrm>
              <a:off x="4941111" y="4456802"/>
              <a:ext cx="103271" cy="71381"/>
            </a:xfrm>
            <a:custGeom>
              <a:avLst/>
              <a:gdLst/>
              <a:ahLst/>
              <a:cxnLst/>
              <a:rect l="l" t="t" r="r" b="b"/>
              <a:pathLst>
                <a:path w="1386" h="958" extrusionOk="0">
                  <a:moveTo>
                    <a:pt x="361" y="693"/>
                  </a:moveTo>
                  <a:lnTo>
                    <a:pt x="361" y="693"/>
                  </a:lnTo>
                  <a:lnTo>
                    <a:pt x="502" y="958"/>
                  </a:lnTo>
                  <a:lnTo>
                    <a:pt x="1386" y="958"/>
                  </a:lnTo>
                  <a:lnTo>
                    <a:pt x="1031" y="349"/>
                  </a:lnTo>
                  <a:lnTo>
                    <a:pt x="975" y="248"/>
                  </a:lnTo>
                  <a:lnTo>
                    <a:pt x="941" y="186"/>
                  </a:lnTo>
                  <a:lnTo>
                    <a:pt x="834" y="0"/>
                  </a:lnTo>
                  <a:lnTo>
                    <a:pt x="0" y="0"/>
                  </a:lnTo>
                  <a:lnTo>
                    <a:pt x="17" y="2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4;p23">
              <a:extLst>
                <a:ext uri="{FF2B5EF4-FFF2-40B4-BE49-F238E27FC236}">
                  <a16:creationId xmlns:a16="http://schemas.microsoft.com/office/drawing/2014/main" id="{BED5448C-40E5-C444-B0E3-05E04705A2BE}"/>
                </a:ext>
              </a:extLst>
            </p:cNvPr>
            <p:cNvSpPr/>
            <p:nvPr/>
          </p:nvSpPr>
          <p:spPr>
            <a:xfrm>
              <a:off x="4761095" y="4490331"/>
              <a:ext cx="64675" cy="37851"/>
            </a:xfrm>
            <a:custGeom>
              <a:avLst/>
              <a:gdLst/>
              <a:ahLst/>
              <a:cxnLst/>
              <a:rect l="l" t="t" r="r" b="b"/>
              <a:pathLst>
                <a:path w="868" h="508" extrusionOk="0">
                  <a:moveTo>
                    <a:pt x="29" y="248"/>
                  </a:moveTo>
                  <a:lnTo>
                    <a:pt x="29" y="248"/>
                  </a:lnTo>
                  <a:lnTo>
                    <a:pt x="57" y="508"/>
                  </a:lnTo>
                  <a:lnTo>
                    <a:pt x="868" y="508"/>
                  </a:lnTo>
                  <a:lnTo>
                    <a:pt x="783" y="1"/>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25;p23">
              <a:extLst>
                <a:ext uri="{FF2B5EF4-FFF2-40B4-BE49-F238E27FC236}">
                  <a16:creationId xmlns:a16="http://schemas.microsoft.com/office/drawing/2014/main" id="{130064D2-6C19-D24D-B4A1-45C179CDB1A1}"/>
                </a:ext>
              </a:extLst>
            </p:cNvPr>
            <p:cNvSpPr/>
            <p:nvPr/>
          </p:nvSpPr>
          <p:spPr>
            <a:xfrm>
              <a:off x="5030895" y="4490331"/>
              <a:ext cx="84867" cy="37851"/>
            </a:xfrm>
            <a:custGeom>
              <a:avLst/>
              <a:gdLst/>
              <a:ahLst/>
              <a:cxnLst/>
              <a:rect l="l" t="t" r="r" b="b"/>
              <a:pathLst>
                <a:path w="1139" h="508" extrusionOk="0">
                  <a:moveTo>
                    <a:pt x="1" y="1"/>
                  </a:moveTo>
                  <a:lnTo>
                    <a:pt x="220" y="378"/>
                  </a:lnTo>
                  <a:lnTo>
                    <a:pt x="293" y="508"/>
                  </a:lnTo>
                  <a:lnTo>
                    <a:pt x="1138" y="508"/>
                  </a:lnTo>
                  <a:lnTo>
                    <a:pt x="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6;p23">
              <a:extLst>
                <a:ext uri="{FF2B5EF4-FFF2-40B4-BE49-F238E27FC236}">
                  <a16:creationId xmlns:a16="http://schemas.microsoft.com/office/drawing/2014/main" id="{FB5AB2D6-7C2B-E543-BC62-00F854DA7B04}"/>
                </a:ext>
              </a:extLst>
            </p:cNvPr>
            <p:cNvSpPr/>
            <p:nvPr/>
          </p:nvSpPr>
          <p:spPr>
            <a:xfrm>
              <a:off x="4636441" y="4490331"/>
              <a:ext cx="57149" cy="37851"/>
            </a:xfrm>
            <a:custGeom>
              <a:avLst/>
              <a:gdLst/>
              <a:ahLst/>
              <a:cxnLst/>
              <a:rect l="l" t="t" r="r" b="b"/>
              <a:pathLst>
                <a:path w="767" h="508" extrusionOk="0">
                  <a:moveTo>
                    <a:pt x="1" y="508"/>
                  </a:moveTo>
                  <a:lnTo>
                    <a:pt x="767" y="508"/>
                  </a:lnTo>
                  <a:lnTo>
                    <a:pt x="767" y="1"/>
                  </a:lnTo>
                  <a:lnTo>
                    <a:pt x="5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7;p23">
              <a:extLst>
                <a:ext uri="{FF2B5EF4-FFF2-40B4-BE49-F238E27FC236}">
                  <a16:creationId xmlns:a16="http://schemas.microsoft.com/office/drawing/2014/main" id="{5616A9A2-69C0-2C45-949C-D4F7580A41FC}"/>
                </a:ext>
              </a:extLst>
            </p:cNvPr>
            <p:cNvSpPr/>
            <p:nvPr/>
          </p:nvSpPr>
          <p:spPr>
            <a:xfrm>
              <a:off x="5173134" y="4490331"/>
              <a:ext cx="106698" cy="37851"/>
            </a:xfrm>
            <a:custGeom>
              <a:avLst/>
              <a:gdLst/>
              <a:ahLst/>
              <a:cxnLst/>
              <a:rect l="l" t="t" r="r" b="b"/>
              <a:pathLst>
                <a:path w="1432" h="508" extrusionOk="0">
                  <a:moveTo>
                    <a:pt x="1" y="1"/>
                  </a:moveTo>
                  <a:lnTo>
                    <a:pt x="417" y="508"/>
                  </a:lnTo>
                  <a:lnTo>
                    <a:pt x="1431" y="508"/>
                  </a:lnTo>
                  <a:lnTo>
                    <a:pt x="102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8;p23">
              <a:extLst>
                <a:ext uri="{FF2B5EF4-FFF2-40B4-BE49-F238E27FC236}">
                  <a16:creationId xmlns:a16="http://schemas.microsoft.com/office/drawing/2014/main" id="{FF3BDE09-651E-1949-B84E-616B9CB74698}"/>
                </a:ext>
              </a:extLst>
            </p:cNvPr>
            <p:cNvSpPr/>
            <p:nvPr/>
          </p:nvSpPr>
          <p:spPr>
            <a:xfrm>
              <a:off x="5258299" y="4490331"/>
              <a:ext cx="99545" cy="37851"/>
            </a:xfrm>
            <a:custGeom>
              <a:avLst/>
              <a:gdLst/>
              <a:ahLst/>
              <a:cxnLst/>
              <a:rect l="l" t="t" r="r" b="b"/>
              <a:pathLst>
                <a:path w="1336" h="508" extrusionOk="0">
                  <a:moveTo>
                    <a:pt x="1" y="1"/>
                  </a:moveTo>
                  <a:lnTo>
                    <a:pt x="339" y="412"/>
                  </a:lnTo>
                  <a:lnTo>
                    <a:pt x="418" y="508"/>
                  </a:lnTo>
                  <a:lnTo>
                    <a:pt x="1336" y="508"/>
                  </a:lnTo>
                  <a:lnTo>
                    <a:pt x="1138" y="265"/>
                  </a:lnTo>
                  <a:lnTo>
                    <a:pt x="1138" y="265"/>
                  </a:lnTo>
                  <a:lnTo>
                    <a:pt x="92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29;p23">
              <a:extLst>
                <a:ext uri="{FF2B5EF4-FFF2-40B4-BE49-F238E27FC236}">
                  <a16:creationId xmlns:a16="http://schemas.microsoft.com/office/drawing/2014/main" id="{9E3B9765-A827-D345-9043-9A9988B13419}"/>
                </a:ext>
              </a:extLst>
            </p:cNvPr>
            <p:cNvSpPr/>
            <p:nvPr/>
          </p:nvSpPr>
          <p:spPr>
            <a:xfrm>
              <a:off x="5327965" y="4488692"/>
              <a:ext cx="75" cy="75"/>
            </a:xfrm>
            <a:custGeom>
              <a:avLst/>
              <a:gdLst/>
              <a:ahLst/>
              <a:cxnLst/>
              <a:rect l="l" t="t" r="r" b="b"/>
              <a:pathLst>
                <a:path w="1" h="1" extrusionOk="0">
                  <a:moveTo>
                    <a:pt x="1"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0;p23">
              <a:extLst>
                <a:ext uri="{FF2B5EF4-FFF2-40B4-BE49-F238E27FC236}">
                  <a16:creationId xmlns:a16="http://schemas.microsoft.com/office/drawing/2014/main" id="{0173FE6D-320C-3D43-B934-C1F2FEA9BB9A}"/>
                </a:ext>
              </a:extLst>
            </p:cNvPr>
            <p:cNvSpPr/>
            <p:nvPr/>
          </p:nvSpPr>
          <p:spPr>
            <a:xfrm>
              <a:off x="5098028" y="4490331"/>
              <a:ext cx="96565" cy="37851"/>
            </a:xfrm>
            <a:custGeom>
              <a:avLst/>
              <a:gdLst/>
              <a:ahLst/>
              <a:cxnLst/>
              <a:rect l="l" t="t" r="r" b="b"/>
              <a:pathLst>
                <a:path w="1296" h="508" extrusionOk="0">
                  <a:moveTo>
                    <a:pt x="1" y="1"/>
                  </a:moveTo>
                  <a:lnTo>
                    <a:pt x="355" y="508"/>
                  </a:lnTo>
                  <a:lnTo>
                    <a:pt x="1296" y="508"/>
                  </a:lnTo>
                  <a:lnTo>
                    <a:pt x="1099" y="265"/>
                  </a:lnTo>
                  <a:lnTo>
                    <a:pt x="1099" y="265"/>
                  </a:lnTo>
                  <a:lnTo>
                    <a:pt x="8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1;p23">
              <a:extLst>
                <a:ext uri="{FF2B5EF4-FFF2-40B4-BE49-F238E27FC236}">
                  <a16:creationId xmlns:a16="http://schemas.microsoft.com/office/drawing/2014/main" id="{858DFB61-73CC-054E-96B3-01CD22556B61}"/>
                </a:ext>
              </a:extLst>
            </p:cNvPr>
            <p:cNvSpPr/>
            <p:nvPr/>
          </p:nvSpPr>
          <p:spPr>
            <a:xfrm>
              <a:off x="5095495" y="4488692"/>
              <a:ext cx="75" cy="75"/>
            </a:xfrm>
            <a:custGeom>
              <a:avLst/>
              <a:gdLst/>
              <a:ahLst/>
              <a:cxnLst/>
              <a:rect l="l" t="t" r="r" b="b"/>
              <a:pathLst>
                <a:path w="1" h="1" extrusionOk="0">
                  <a:moveTo>
                    <a:pt x="1" y="0"/>
                  </a:move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2;p23">
              <a:extLst>
                <a:ext uri="{FF2B5EF4-FFF2-40B4-BE49-F238E27FC236}">
                  <a16:creationId xmlns:a16="http://schemas.microsoft.com/office/drawing/2014/main" id="{5BF68668-B82F-D24A-B730-26B4A8B781FE}"/>
                </a:ext>
              </a:extLst>
            </p:cNvPr>
            <p:cNvSpPr/>
            <p:nvPr/>
          </p:nvSpPr>
          <p:spPr>
            <a:xfrm>
              <a:off x="5164342" y="4488692"/>
              <a:ext cx="75" cy="75"/>
            </a:xfrm>
            <a:custGeom>
              <a:avLst/>
              <a:gdLst/>
              <a:ahLst/>
              <a:cxnLst/>
              <a:rect l="l" t="t" r="r" b="b"/>
              <a:pathLst>
                <a:path w="1" h="1" extrusionOk="0">
                  <a:moveTo>
                    <a:pt x="0"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3;p23">
              <a:extLst>
                <a:ext uri="{FF2B5EF4-FFF2-40B4-BE49-F238E27FC236}">
                  <a16:creationId xmlns:a16="http://schemas.microsoft.com/office/drawing/2014/main" id="{F531C536-EB28-6149-9CE8-07AAD0B5DB77}"/>
                </a:ext>
              </a:extLst>
            </p:cNvPr>
            <p:cNvSpPr/>
            <p:nvPr/>
          </p:nvSpPr>
          <p:spPr>
            <a:xfrm>
              <a:off x="4826589" y="4490331"/>
              <a:ext cx="68400" cy="37851"/>
            </a:xfrm>
            <a:custGeom>
              <a:avLst/>
              <a:gdLst/>
              <a:ahLst/>
              <a:cxnLst/>
              <a:rect l="l" t="t" r="r" b="b"/>
              <a:pathLst>
                <a:path w="918" h="508" extrusionOk="0">
                  <a:moveTo>
                    <a:pt x="90" y="508"/>
                  </a:moveTo>
                  <a:lnTo>
                    <a:pt x="918" y="508"/>
                  </a:lnTo>
                  <a:lnTo>
                    <a:pt x="738" y="1"/>
                  </a:lnTo>
                  <a:lnTo>
                    <a:pt x="0" y="1"/>
                  </a:lnTo>
                  <a:lnTo>
                    <a:pt x="34" y="175"/>
                  </a:lnTo>
                  <a:lnTo>
                    <a:pt x="45" y="24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34;p23">
              <a:extLst>
                <a:ext uri="{FF2B5EF4-FFF2-40B4-BE49-F238E27FC236}">
                  <a16:creationId xmlns:a16="http://schemas.microsoft.com/office/drawing/2014/main" id="{EE83515E-A982-1941-97EA-11979A782557}"/>
                </a:ext>
              </a:extLst>
            </p:cNvPr>
            <p:cNvSpPr/>
            <p:nvPr/>
          </p:nvSpPr>
          <p:spPr>
            <a:xfrm>
              <a:off x="4114500" y="4490331"/>
              <a:ext cx="106624" cy="37851"/>
            </a:xfrm>
            <a:custGeom>
              <a:avLst/>
              <a:gdLst/>
              <a:ahLst/>
              <a:cxnLst/>
              <a:rect l="l" t="t" r="r" b="b"/>
              <a:pathLst>
                <a:path w="1431" h="508" extrusionOk="0">
                  <a:moveTo>
                    <a:pt x="0" y="508"/>
                  </a:moveTo>
                  <a:lnTo>
                    <a:pt x="1020" y="508"/>
                  </a:lnTo>
                  <a:lnTo>
                    <a:pt x="1431" y="1"/>
                  </a:lnTo>
                  <a:lnTo>
                    <a:pt x="4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5;p23">
              <a:extLst>
                <a:ext uri="{FF2B5EF4-FFF2-40B4-BE49-F238E27FC236}">
                  <a16:creationId xmlns:a16="http://schemas.microsoft.com/office/drawing/2014/main" id="{83705E56-2426-2540-88D8-2D7613EF03C1}"/>
                </a:ext>
              </a:extLst>
            </p:cNvPr>
            <p:cNvSpPr/>
            <p:nvPr/>
          </p:nvSpPr>
          <p:spPr>
            <a:xfrm>
              <a:off x="4036414" y="4490331"/>
              <a:ext cx="99545" cy="37851"/>
            </a:xfrm>
            <a:custGeom>
              <a:avLst/>
              <a:gdLst/>
              <a:ahLst/>
              <a:cxnLst/>
              <a:rect l="l" t="t" r="r" b="b"/>
              <a:pathLst>
                <a:path w="1336" h="508" extrusionOk="0">
                  <a:moveTo>
                    <a:pt x="924" y="508"/>
                  </a:moveTo>
                  <a:lnTo>
                    <a:pt x="1336" y="1"/>
                  </a:lnTo>
                  <a:lnTo>
                    <a:pt x="412" y="1"/>
                  </a:lnTo>
                  <a:lnTo>
                    <a:pt x="1"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6;p23">
              <a:extLst>
                <a:ext uri="{FF2B5EF4-FFF2-40B4-BE49-F238E27FC236}">
                  <a16:creationId xmlns:a16="http://schemas.microsoft.com/office/drawing/2014/main" id="{6534A49E-A18E-0D46-A3E3-DAF1C600C9E0}"/>
                </a:ext>
              </a:extLst>
            </p:cNvPr>
            <p:cNvSpPr/>
            <p:nvPr/>
          </p:nvSpPr>
          <p:spPr>
            <a:xfrm>
              <a:off x="4199665" y="4490331"/>
              <a:ext cx="96565" cy="37851"/>
            </a:xfrm>
            <a:custGeom>
              <a:avLst/>
              <a:gdLst/>
              <a:ahLst/>
              <a:cxnLst/>
              <a:rect l="l" t="t" r="r" b="b"/>
              <a:pathLst>
                <a:path w="1296" h="508" extrusionOk="0">
                  <a:moveTo>
                    <a:pt x="941" y="508"/>
                  </a:moveTo>
                  <a:lnTo>
                    <a:pt x="1296" y="1"/>
                  </a:lnTo>
                  <a:lnTo>
                    <a:pt x="412" y="1"/>
                  </a:lnTo>
                  <a:lnTo>
                    <a:pt x="1"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37;p23">
              <a:extLst>
                <a:ext uri="{FF2B5EF4-FFF2-40B4-BE49-F238E27FC236}">
                  <a16:creationId xmlns:a16="http://schemas.microsoft.com/office/drawing/2014/main" id="{6A0864A4-EC68-6D4F-822E-56C7033A70F9}"/>
                </a:ext>
              </a:extLst>
            </p:cNvPr>
            <p:cNvSpPr/>
            <p:nvPr/>
          </p:nvSpPr>
          <p:spPr>
            <a:xfrm>
              <a:off x="3920179" y="4535260"/>
              <a:ext cx="100812" cy="38224"/>
            </a:xfrm>
            <a:custGeom>
              <a:avLst/>
              <a:gdLst/>
              <a:ahLst/>
              <a:cxnLst/>
              <a:rect l="l" t="t" r="r" b="b"/>
              <a:pathLst>
                <a:path w="1353" h="513" extrusionOk="0">
                  <a:moveTo>
                    <a:pt x="1" y="513"/>
                  </a:moveTo>
                  <a:lnTo>
                    <a:pt x="941" y="513"/>
                  </a:lnTo>
                  <a:lnTo>
                    <a:pt x="1352" y="0"/>
                  </a:lnTo>
                  <a:lnTo>
                    <a:pt x="43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38;p23">
              <a:extLst>
                <a:ext uri="{FF2B5EF4-FFF2-40B4-BE49-F238E27FC236}">
                  <a16:creationId xmlns:a16="http://schemas.microsoft.com/office/drawing/2014/main" id="{8B2417E8-C85C-CB42-9EAB-EAA9C8537C36}"/>
                </a:ext>
              </a:extLst>
            </p:cNvPr>
            <p:cNvSpPr/>
            <p:nvPr/>
          </p:nvSpPr>
          <p:spPr>
            <a:xfrm>
              <a:off x="3958849" y="4490331"/>
              <a:ext cx="99098" cy="37851"/>
            </a:xfrm>
            <a:custGeom>
              <a:avLst/>
              <a:gdLst/>
              <a:ahLst/>
              <a:cxnLst/>
              <a:rect l="l" t="t" r="r" b="b"/>
              <a:pathLst>
                <a:path w="1330" h="508" extrusionOk="0">
                  <a:moveTo>
                    <a:pt x="0" y="508"/>
                  </a:moveTo>
                  <a:lnTo>
                    <a:pt x="918" y="508"/>
                  </a:lnTo>
                  <a:lnTo>
                    <a:pt x="1132" y="237"/>
                  </a:lnTo>
                  <a:lnTo>
                    <a:pt x="1132" y="237"/>
                  </a:lnTo>
                  <a:lnTo>
                    <a:pt x="1329" y="1"/>
                  </a:lnTo>
                  <a:lnTo>
                    <a:pt x="4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9;p23">
              <a:extLst>
                <a:ext uri="{FF2B5EF4-FFF2-40B4-BE49-F238E27FC236}">
                  <a16:creationId xmlns:a16="http://schemas.microsoft.com/office/drawing/2014/main" id="{3B82DF5C-3AE6-2347-BA20-40305DD96A46}"/>
                </a:ext>
              </a:extLst>
            </p:cNvPr>
            <p:cNvSpPr/>
            <p:nvPr/>
          </p:nvSpPr>
          <p:spPr>
            <a:xfrm>
              <a:off x="4350323" y="4490331"/>
              <a:ext cx="85686" cy="37851"/>
            </a:xfrm>
            <a:custGeom>
              <a:avLst/>
              <a:gdLst/>
              <a:ahLst/>
              <a:cxnLst/>
              <a:rect l="l" t="t" r="r" b="b"/>
              <a:pathLst>
                <a:path w="1150" h="508" extrusionOk="0">
                  <a:moveTo>
                    <a:pt x="0" y="508"/>
                  </a:moveTo>
                  <a:lnTo>
                    <a:pt x="879" y="508"/>
                  </a:lnTo>
                  <a:lnTo>
                    <a:pt x="1149" y="1"/>
                  </a:lnTo>
                  <a:lnTo>
                    <a:pt x="29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0;p23">
              <a:extLst>
                <a:ext uri="{FF2B5EF4-FFF2-40B4-BE49-F238E27FC236}">
                  <a16:creationId xmlns:a16="http://schemas.microsoft.com/office/drawing/2014/main" id="{DD885AA4-804E-A142-B934-A505CD286F07}"/>
                </a:ext>
              </a:extLst>
            </p:cNvPr>
            <p:cNvSpPr/>
            <p:nvPr/>
          </p:nvSpPr>
          <p:spPr>
            <a:xfrm>
              <a:off x="5231475" y="4456802"/>
              <a:ext cx="89859" cy="26079"/>
            </a:xfrm>
            <a:custGeom>
              <a:avLst/>
              <a:gdLst/>
              <a:ahLst/>
              <a:cxnLst/>
              <a:rect l="l" t="t" r="r" b="b"/>
              <a:pathLst>
                <a:path w="1206" h="350" extrusionOk="0">
                  <a:moveTo>
                    <a:pt x="1206" y="349"/>
                  </a:moveTo>
                  <a:lnTo>
                    <a:pt x="975" y="62"/>
                  </a:lnTo>
                  <a:lnTo>
                    <a:pt x="924" y="0"/>
                  </a:lnTo>
                  <a:lnTo>
                    <a:pt x="0" y="0"/>
                  </a:lnTo>
                  <a:lnTo>
                    <a:pt x="282"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1;p23">
              <a:extLst>
                <a:ext uri="{FF2B5EF4-FFF2-40B4-BE49-F238E27FC236}">
                  <a16:creationId xmlns:a16="http://schemas.microsoft.com/office/drawing/2014/main" id="{E3D831DB-C298-BD4C-B440-2DB865F1FF9B}"/>
                </a:ext>
              </a:extLst>
            </p:cNvPr>
            <p:cNvSpPr/>
            <p:nvPr/>
          </p:nvSpPr>
          <p:spPr>
            <a:xfrm>
              <a:off x="4424162" y="4490331"/>
              <a:ext cx="81067" cy="37851"/>
            </a:xfrm>
            <a:custGeom>
              <a:avLst/>
              <a:gdLst/>
              <a:ahLst/>
              <a:cxnLst/>
              <a:rect l="l" t="t" r="r" b="b"/>
              <a:pathLst>
                <a:path w="1088" h="508" extrusionOk="0">
                  <a:moveTo>
                    <a:pt x="265" y="1"/>
                  </a:moveTo>
                  <a:lnTo>
                    <a:pt x="130" y="260"/>
                  </a:lnTo>
                  <a:lnTo>
                    <a:pt x="0" y="508"/>
                  </a:lnTo>
                  <a:lnTo>
                    <a:pt x="901" y="508"/>
                  </a:lnTo>
                  <a:lnTo>
                    <a:pt x="997" y="243"/>
                  </a:lnTo>
                  <a:lnTo>
                    <a:pt x="108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2;p23">
              <a:extLst>
                <a:ext uri="{FF2B5EF4-FFF2-40B4-BE49-F238E27FC236}">
                  <a16:creationId xmlns:a16="http://schemas.microsoft.com/office/drawing/2014/main" id="{86FBC470-96DB-8E4E-BD80-E5095B97CD94}"/>
                </a:ext>
              </a:extLst>
            </p:cNvPr>
            <p:cNvSpPr/>
            <p:nvPr/>
          </p:nvSpPr>
          <p:spPr>
            <a:xfrm>
              <a:off x="4568488" y="4490331"/>
              <a:ext cx="64675" cy="37851"/>
            </a:xfrm>
            <a:custGeom>
              <a:avLst/>
              <a:gdLst/>
              <a:ahLst/>
              <a:cxnLst/>
              <a:rect l="l" t="t" r="r" b="b"/>
              <a:pathLst>
                <a:path w="868" h="508" extrusionOk="0">
                  <a:moveTo>
                    <a:pt x="817" y="508"/>
                  </a:moveTo>
                  <a:lnTo>
                    <a:pt x="840" y="248"/>
                  </a:lnTo>
                  <a:lnTo>
                    <a:pt x="845" y="215"/>
                  </a:lnTo>
                  <a:lnTo>
                    <a:pt x="868" y="1"/>
                  </a:lnTo>
                  <a:lnTo>
                    <a:pt x="91" y="1"/>
                  </a:lnTo>
                  <a:lnTo>
                    <a:pt x="1"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3;p23">
              <a:extLst>
                <a:ext uri="{FF2B5EF4-FFF2-40B4-BE49-F238E27FC236}">
                  <a16:creationId xmlns:a16="http://schemas.microsoft.com/office/drawing/2014/main" id="{734F6112-6022-134A-9ABA-C0AC48AC3FEE}"/>
                </a:ext>
              </a:extLst>
            </p:cNvPr>
            <p:cNvSpPr/>
            <p:nvPr/>
          </p:nvSpPr>
          <p:spPr>
            <a:xfrm>
              <a:off x="4278943" y="4490331"/>
              <a:ext cx="84420" cy="37851"/>
            </a:xfrm>
            <a:custGeom>
              <a:avLst/>
              <a:gdLst/>
              <a:ahLst/>
              <a:cxnLst/>
              <a:rect l="l" t="t" r="r" b="b"/>
              <a:pathLst>
                <a:path w="1133" h="508" extrusionOk="0">
                  <a:moveTo>
                    <a:pt x="1" y="508"/>
                  </a:moveTo>
                  <a:lnTo>
                    <a:pt x="840" y="508"/>
                  </a:lnTo>
                  <a:lnTo>
                    <a:pt x="1133" y="1"/>
                  </a:lnTo>
                  <a:lnTo>
                    <a:pt x="35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4;p23">
              <a:extLst>
                <a:ext uri="{FF2B5EF4-FFF2-40B4-BE49-F238E27FC236}">
                  <a16:creationId xmlns:a16="http://schemas.microsoft.com/office/drawing/2014/main" id="{F9062A8F-74AE-E049-9515-A84E9A0AD947}"/>
                </a:ext>
              </a:extLst>
            </p:cNvPr>
            <p:cNvSpPr/>
            <p:nvPr/>
          </p:nvSpPr>
          <p:spPr>
            <a:xfrm>
              <a:off x="4400692" y="4535260"/>
              <a:ext cx="88145" cy="38224"/>
            </a:xfrm>
            <a:custGeom>
              <a:avLst/>
              <a:gdLst/>
              <a:ahLst/>
              <a:cxnLst/>
              <a:rect l="l" t="t" r="r" b="b"/>
              <a:pathLst>
                <a:path w="1183" h="513" extrusionOk="0">
                  <a:moveTo>
                    <a:pt x="265" y="0"/>
                  </a:moveTo>
                  <a:lnTo>
                    <a:pt x="130" y="265"/>
                  </a:lnTo>
                  <a:lnTo>
                    <a:pt x="0" y="513"/>
                  </a:lnTo>
                  <a:lnTo>
                    <a:pt x="997" y="513"/>
                  </a:lnTo>
                  <a:lnTo>
                    <a:pt x="1093" y="248"/>
                  </a:lnTo>
                  <a:lnTo>
                    <a:pt x="118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5;p23">
              <a:extLst>
                <a:ext uri="{FF2B5EF4-FFF2-40B4-BE49-F238E27FC236}">
                  <a16:creationId xmlns:a16="http://schemas.microsoft.com/office/drawing/2014/main" id="{D0B79BC2-CB59-4E49-82DF-132E34468C21}"/>
                </a:ext>
              </a:extLst>
            </p:cNvPr>
            <p:cNvSpPr/>
            <p:nvPr/>
          </p:nvSpPr>
          <p:spPr>
            <a:xfrm>
              <a:off x="4628468" y="4580562"/>
              <a:ext cx="65122" cy="26898"/>
            </a:xfrm>
            <a:custGeom>
              <a:avLst/>
              <a:gdLst/>
              <a:ahLst/>
              <a:cxnLst/>
              <a:rect l="l" t="t" r="r" b="b"/>
              <a:pathLst>
                <a:path w="874" h="361" extrusionOk="0">
                  <a:moveTo>
                    <a:pt x="18" y="181"/>
                  </a:moveTo>
                  <a:lnTo>
                    <a:pt x="18" y="181"/>
                  </a:lnTo>
                  <a:lnTo>
                    <a:pt x="1" y="361"/>
                  </a:lnTo>
                  <a:lnTo>
                    <a:pt x="874" y="361"/>
                  </a:lnTo>
                  <a:lnTo>
                    <a:pt x="874" y="0"/>
                  </a:lnTo>
                  <a:lnTo>
                    <a:pt x="3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6;p23">
              <a:extLst>
                <a:ext uri="{FF2B5EF4-FFF2-40B4-BE49-F238E27FC236}">
                  <a16:creationId xmlns:a16="http://schemas.microsoft.com/office/drawing/2014/main" id="{3A645B40-064B-4748-A786-843F071A3EE4}"/>
                </a:ext>
              </a:extLst>
            </p:cNvPr>
            <p:cNvSpPr/>
            <p:nvPr/>
          </p:nvSpPr>
          <p:spPr>
            <a:xfrm>
              <a:off x="4700668" y="4580562"/>
              <a:ext cx="65569" cy="26898"/>
            </a:xfrm>
            <a:custGeom>
              <a:avLst/>
              <a:gdLst/>
              <a:ahLst/>
              <a:cxnLst/>
              <a:rect l="l" t="t" r="r" b="b"/>
              <a:pathLst>
                <a:path w="880" h="361" extrusionOk="0">
                  <a:moveTo>
                    <a:pt x="1" y="0"/>
                  </a:moveTo>
                  <a:lnTo>
                    <a:pt x="1" y="361"/>
                  </a:lnTo>
                  <a:lnTo>
                    <a:pt x="879" y="361"/>
                  </a:lnTo>
                  <a:lnTo>
                    <a:pt x="84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7;p23">
              <a:extLst>
                <a:ext uri="{FF2B5EF4-FFF2-40B4-BE49-F238E27FC236}">
                  <a16:creationId xmlns:a16="http://schemas.microsoft.com/office/drawing/2014/main" id="{5790726E-53F6-2F40-AE70-E4EC778EEE57}"/>
                </a:ext>
              </a:extLst>
            </p:cNvPr>
            <p:cNvSpPr/>
            <p:nvPr/>
          </p:nvSpPr>
          <p:spPr>
            <a:xfrm>
              <a:off x="3972633" y="4580562"/>
              <a:ext cx="89859" cy="26898"/>
            </a:xfrm>
            <a:custGeom>
              <a:avLst/>
              <a:gdLst/>
              <a:ahLst/>
              <a:cxnLst/>
              <a:rect l="l" t="t" r="r" b="b"/>
              <a:pathLst>
                <a:path w="1206" h="361" extrusionOk="0">
                  <a:moveTo>
                    <a:pt x="288" y="0"/>
                  </a:moveTo>
                  <a:lnTo>
                    <a:pt x="1" y="361"/>
                  </a:lnTo>
                  <a:lnTo>
                    <a:pt x="919" y="361"/>
                  </a:lnTo>
                  <a:lnTo>
                    <a:pt x="120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8;p23">
              <a:extLst>
                <a:ext uri="{FF2B5EF4-FFF2-40B4-BE49-F238E27FC236}">
                  <a16:creationId xmlns:a16="http://schemas.microsoft.com/office/drawing/2014/main" id="{1ACFAEDD-6214-C243-8C25-E80B8198F204}"/>
                </a:ext>
              </a:extLst>
            </p:cNvPr>
            <p:cNvSpPr/>
            <p:nvPr/>
          </p:nvSpPr>
          <p:spPr>
            <a:xfrm>
              <a:off x="4050720" y="4580562"/>
              <a:ext cx="97012" cy="26898"/>
            </a:xfrm>
            <a:custGeom>
              <a:avLst/>
              <a:gdLst/>
              <a:ahLst/>
              <a:cxnLst/>
              <a:rect l="l" t="t" r="r" b="b"/>
              <a:pathLst>
                <a:path w="1302" h="361" extrusionOk="0">
                  <a:moveTo>
                    <a:pt x="288" y="0"/>
                  </a:moveTo>
                  <a:lnTo>
                    <a:pt x="152" y="169"/>
                  </a:lnTo>
                  <a:lnTo>
                    <a:pt x="130" y="192"/>
                  </a:lnTo>
                  <a:lnTo>
                    <a:pt x="0" y="361"/>
                  </a:lnTo>
                  <a:lnTo>
                    <a:pt x="1014" y="361"/>
                  </a:lnTo>
                  <a:lnTo>
                    <a:pt x="13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9;p23">
              <a:extLst>
                <a:ext uri="{FF2B5EF4-FFF2-40B4-BE49-F238E27FC236}">
                  <a16:creationId xmlns:a16="http://schemas.microsoft.com/office/drawing/2014/main" id="{E05542F8-5F44-364C-90FE-944BD58F05A2}"/>
                </a:ext>
              </a:extLst>
            </p:cNvPr>
            <p:cNvSpPr/>
            <p:nvPr/>
          </p:nvSpPr>
          <p:spPr>
            <a:xfrm>
              <a:off x="5146311" y="4456802"/>
              <a:ext cx="97012" cy="26079"/>
            </a:xfrm>
            <a:custGeom>
              <a:avLst/>
              <a:gdLst/>
              <a:ahLst/>
              <a:cxnLst/>
              <a:rect l="l" t="t" r="r" b="b"/>
              <a:pathLst>
                <a:path w="1302" h="350" extrusionOk="0">
                  <a:moveTo>
                    <a:pt x="1301" y="349"/>
                  </a:moveTo>
                  <a:lnTo>
                    <a:pt x="1166" y="186"/>
                  </a:lnTo>
                  <a:lnTo>
                    <a:pt x="1166" y="186"/>
                  </a:lnTo>
                  <a:lnTo>
                    <a:pt x="1020" y="0"/>
                  </a:lnTo>
                  <a:lnTo>
                    <a:pt x="0" y="0"/>
                  </a:lnTo>
                  <a:lnTo>
                    <a:pt x="282"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0;p23">
              <a:extLst>
                <a:ext uri="{FF2B5EF4-FFF2-40B4-BE49-F238E27FC236}">
                  <a16:creationId xmlns:a16="http://schemas.microsoft.com/office/drawing/2014/main" id="{06523575-D2CE-6E45-A82E-1E08C68DDE35}"/>
                </a:ext>
              </a:extLst>
            </p:cNvPr>
            <p:cNvSpPr/>
            <p:nvPr/>
          </p:nvSpPr>
          <p:spPr>
            <a:xfrm>
              <a:off x="5222683" y="4455535"/>
              <a:ext cx="75" cy="75"/>
            </a:xfrm>
            <a:custGeom>
              <a:avLst/>
              <a:gdLst/>
              <a:ahLst/>
              <a:cxnLst/>
              <a:rect l="l" t="t" r="r" b="b"/>
              <a:pathLst>
                <a:path w="1" h="1" extrusionOk="0">
                  <a:moveTo>
                    <a:pt x="0"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51;p23">
              <a:extLst>
                <a:ext uri="{FF2B5EF4-FFF2-40B4-BE49-F238E27FC236}">
                  <a16:creationId xmlns:a16="http://schemas.microsoft.com/office/drawing/2014/main" id="{B31956E9-603E-7C44-925D-905BD8A128A9}"/>
                </a:ext>
              </a:extLst>
            </p:cNvPr>
            <p:cNvSpPr/>
            <p:nvPr/>
          </p:nvSpPr>
          <p:spPr>
            <a:xfrm>
              <a:off x="4135884" y="4580562"/>
              <a:ext cx="487668" cy="26898"/>
            </a:xfrm>
            <a:custGeom>
              <a:avLst/>
              <a:gdLst/>
              <a:ahLst/>
              <a:cxnLst/>
              <a:rect l="l" t="t" r="r" b="b"/>
              <a:pathLst>
                <a:path w="6545" h="361" extrusionOk="0">
                  <a:moveTo>
                    <a:pt x="5587" y="0"/>
                  </a:moveTo>
                  <a:lnTo>
                    <a:pt x="4624" y="0"/>
                  </a:lnTo>
                  <a:lnTo>
                    <a:pt x="4517" y="0"/>
                  </a:lnTo>
                  <a:lnTo>
                    <a:pt x="3503" y="0"/>
                  </a:lnTo>
                  <a:lnTo>
                    <a:pt x="3391" y="0"/>
                  </a:lnTo>
                  <a:lnTo>
                    <a:pt x="2467" y="0"/>
                  </a:lnTo>
                  <a:lnTo>
                    <a:pt x="2354" y="0"/>
                  </a:lnTo>
                  <a:lnTo>
                    <a:pt x="1425" y="0"/>
                  </a:lnTo>
                  <a:lnTo>
                    <a:pt x="288" y="0"/>
                  </a:lnTo>
                  <a:lnTo>
                    <a:pt x="1" y="361"/>
                  </a:lnTo>
                  <a:lnTo>
                    <a:pt x="1178" y="361"/>
                  </a:lnTo>
                  <a:lnTo>
                    <a:pt x="2146" y="361"/>
                  </a:lnTo>
                  <a:lnTo>
                    <a:pt x="2264" y="361"/>
                  </a:lnTo>
                  <a:lnTo>
                    <a:pt x="3205" y="361"/>
                  </a:lnTo>
                  <a:lnTo>
                    <a:pt x="3317" y="361"/>
                  </a:lnTo>
                  <a:lnTo>
                    <a:pt x="4387" y="361"/>
                  </a:lnTo>
                  <a:lnTo>
                    <a:pt x="4494" y="361"/>
                  </a:lnTo>
                  <a:lnTo>
                    <a:pt x="5531" y="361"/>
                  </a:lnTo>
                  <a:lnTo>
                    <a:pt x="5632" y="361"/>
                  </a:lnTo>
                  <a:lnTo>
                    <a:pt x="6511" y="361"/>
                  </a:lnTo>
                  <a:lnTo>
                    <a:pt x="6544" y="0"/>
                  </a:lnTo>
                  <a:lnTo>
                    <a:pt x="5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52;p23">
              <a:extLst>
                <a:ext uri="{FF2B5EF4-FFF2-40B4-BE49-F238E27FC236}">
                  <a16:creationId xmlns:a16="http://schemas.microsoft.com/office/drawing/2014/main" id="{B1FD55B0-0510-7C48-B706-0E3FCF800DF5}"/>
                </a:ext>
              </a:extLst>
            </p:cNvPr>
            <p:cNvSpPr/>
            <p:nvPr/>
          </p:nvSpPr>
          <p:spPr>
            <a:xfrm>
              <a:off x="5331765" y="4580562"/>
              <a:ext cx="90306" cy="26898"/>
            </a:xfrm>
            <a:custGeom>
              <a:avLst/>
              <a:gdLst/>
              <a:ahLst/>
              <a:cxnLst/>
              <a:rect l="l" t="t" r="r" b="b"/>
              <a:pathLst>
                <a:path w="1212" h="361" extrusionOk="0">
                  <a:moveTo>
                    <a:pt x="0" y="0"/>
                  </a:moveTo>
                  <a:lnTo>
                    <a:pt x="288" y="361"/>
                  </a:lnTo>
                  <a:lnTo>
                    <a:pt x="1211" y="361"/>
                  </a:lnTo>
                  <a:lnTo>
                    <a:pt x="9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53;p23">
              <a:extLst>
                <a:ext uri="{FF2B5EF4-FFF2-40B4-BE49-F238E27FC236}">
                  <a16:creationId xmlns:a16="http://schemas.microsoft.com/office/drawing/2014/main" id="{CDCA6AEE-8ABF-A242-BC47-C5B8CF52E52B}"/>
                </a:ext>
              </a:extLst>
            </p:cNvPr>
            <p:cNvSpPr/>
            <p:nvPr/>
          </p:nvSpPr>
          <p:spPr>
            <a:xfrm>
              <a:off x="3891269" y="4580562"/>
              <a:ext cx="93212" cy="26898"/>
            </a:xfrm>
            <a:custGeom>
              <a:avLst/>
              <a:gdLst/>
              <a:ahLst/>
              <a:cxnLst/>
              <a:rect l="l" t="t" r="r" b="b"/>
              <a:pathLst>
                <a:path w="1251" h="361" extrusionOk="0">
                  <a:moveTo>
                    <a:pt x="304" y="0"/>
                  </a:moveTo>
                  <a:lnTo>
                    <a:pt x="0" y="361"/>
                  </a:lnTo>
                  <a:lnTo>
                    <a:pt x="963" y="361"/>
                  </a:lnTo>
                  <a:lnTo>
                    <a:pt x="1014" y="293"/>
                  </a:lnTo>
                  <a:lnTo>
                    <a:pt x="125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54;p23">
              <a:extLst>
                <a:ext uri="{FF2B5EF4-FFF2-40B4-BE49-F238E27FC236}">
                  <a16:creationId xmlns:a16="http://schemas.microsoft.com/office/drawing/2014/main" id="{CE8B9173-E5D1-E14C-A64C-B4998F7DABE7}"/>
                </a:ext>
              </a:extLst>
            </p:cNvPr>
            <p:cNvSpPr/>
            <p:nvPr/>
          </p:nvSpPr>
          <p:spPr>
            <a:xfrm>
              <a:off x="5409777" y="4580562"/>
              <a:ext cx="93287" cy="26898"/>
            </a:xfrm>
            <a:custGeom>
              <a:avLst/>
              <a:gdLst/>
              <a:ahLst/>
              <a:cxnLst/>
              <a:rect l="l" t="t" r="r" b="b"/>
              <a:pathLst>
                <a:path w="1252" h="361" extrusionOk="0">
                  <a:moveTo>
                    <a:pt x="1" y="0"/>
                  </a:moveTo>
                  <a:lnTo>
                    <a:pt x="136" y="169"/>
                  </a:lnTo>
                  <a:lnTo>
                    <a:pt x="136" y="169"/>
                  </a:lnTo>
                  <a:lnTo>
                    <a:pt x="288" y="361"/>
                  </a:lnTo>
                  <a:lnTo>
                    <a:pt x="1251" y="361"/>
                  </a:lnTo>
                  <a:lnTo>
                    <a:pt x="9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55;p23">
              <a:extLst>
                <a:ext uri="{FF2B5EF4-FFF2-40B4-BE49-F238E27FC236}">
                  <a16:creationId xmlns:a16="http://schemas.microsoft.com/office/drawing/2014/main" id="{32BF6B2E-8AA3-9743-AB89-27C71EB19E01}"/>
                </a:ext>
              </a:extLst>
            </p:cNvPr>
            <p:cNvSpPr/>
            <p:nvPr/>
          </p:nvSpPr>
          <p:spPr>
            <a:xfrm>
              <a:off x="5430789" y="4608652"/>
              <a:ext cx="75" cy="75"/>
            </a:xfrm>
            <a:custGeom>
              <a:avLst/>
              <a:gdLst/>
              <a:ahLst/>
              <a:cxnLst/>
              <a:rect l="l" t="t" r="r" b="b"/>
              <a:pathLst>
                <a:path w="1" h="1" extrusionOk="0">
                  <a:moveTo>
                    <a:pt x="0"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56;p23">
              <a:extLst>
                <a:ext uri="{FF2B5EF4-FFF2-40B4-BE49-F238E27FC236}">
                  <a16:creationId xmlns:a16="http://schemas.microsoft.com/office/drawing/2014/main" id="{660A03D0-D9CB-8743-A672-5E8C48BAAED2}"/>
                </a:ext>
              </a:extLst>
            </p:cNvPr>
            <p:cNvSpPr/>
            <p:nvPr/>
          </p:nvSpPr>
          <p:spPr>
            <a:xfrm>
              <a:off x="5246601" y="4580562"/>
              <a:ext cx="97385" cy="26898"/>
            </a:xfrm>
            <a:custGeom>
              <a:avLst/>
              <a:gdLst/>
              <a:ahLst/>
              <a:cxnLst/>
              <a:rect l="l" t="t" r="r" b="b"/>
              <a:pathLst>
                <a:path w="1307" h="361" extrusionOk="0">
                  <a:moveTo>
                    <a:pt x="1014" y="0"/>
                  </a:moveTo>
                  <a:lnTo>
                    <a:pt x="0" y="0"/>
                  </a:lnTo>
                  <a:lnTo>
                    <a:pt x="287" y="361"/>
                  </a:lnTo>
                  <a:lnTo>
                    <a:pt x="1307" y="361"/>
                  </a:lnTo>
                  <a:lnTo>
                    <a:pt x="1070" y="6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57;p23">
              <a:extLst>
                <a:ext uri="{FF2B5EF4-FFF2-40B4-BE49-F238E27FC236}">
                  <a16:creationId xmlns:a16="http://schemas.microsoft.com/office/drawing/2014/main" id="{D97CFB83-F355-C248-9154-9B4F7472B995}"/>
                </a:ext>
              </a:extLst>
            </p:cNvPr>
            <p:cNvSpPr/>
            <p:nvPr/>
          </p:nvSpPr>
          <p:spPr>
            <a:xfrm>
              <a:off x="5489950" y="4580562"/>
              <a:ext cx="83153" cy="26898"/>
            </a:xfrm>
            <a:custGeom>
              <a:avLst/>
              <a:gdLst/>
              <a:ahLst/>
              <a:cxnLst/>
              <a:rect l="l" t="t" r="r" b="b"/>
              <a:pathLst>
                <a:path w="1116" h="361" extrusionOk="0">
                  <a:moveTo>
                    <a:pt x="761" y="0"/>
                  </a:moveTo>
                  <a:lnTo>
                    <a:pt x="0" y="0"/>
                  </a:lnTo>
                  <a:lnTo>
                    <a:pt x="305" y="361"/>
                  </a:lnTo>
                  <a:lnTo>
                    <a:pt x="1116" y="36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58;p23">
              <a:extLst>
                <a:ext uri="{FF2B5EF4-FFF2-40B4-BE49-F238E27FC236}">
                  <a16:creationId xmlns:a16="http://schemas.microsoft.com/office/drawing/2014/main" id="{CD4E4805-088F-9945-9FCC-BB2D4D68E00F}"/>
                </a:ext>
              </a:extLst>
            </p:cNvPr>
            <p:cNvSpPr/>
            <p:nvPr/>
          </p:nvSpPr>
          <p:spPr>
            <a:xfrm>
              <a:off x="5412758" y="4490331"/>
              <a:ext cx="126369" cy="83153"/>
            </a:xfrm>
            <a:custGeom>
              <a:avLst/>
              <a:gdLst/>
              <a:ahLst/>
              <a:cxnLst/>
              <a:rect l="l" t="t" r="r" b="b"/>
              <a:pathLst>
                <a:path w="1696" h="1116" extrusionOk="0">
                  <a:moveTo>
                    <a:pt x="1357" y="772"/>
                  </a:moveTo>
                  <a:lnTo>
                    <a:pt x="1357" y="772"/>
                  </a:lnTo>
                  <a:lnTo>
                    <a:pt x="586" y="1"/>
                  </a:lnTo>
                  <a:lnTo>
                    <a:pt x="0" y="1"/>
                  </a:lnTo>
                  <a:lnTo>
                    <a:pt x="682" y="795"/>
                  </a:lnTo>
                  <a:lnTo>
                    <a:pt x="727" y="845"/>
                  </a:lnTo>
                  <a:lnTo>
                    <a:pt x="952" y="1116"/>
                  </a:lnTo>
                  <a:lnTo>
                    <a:pt x="1695" y="1116"/>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59;p23">
              <a:extLst>
                <a:ext uri="{FF2B5EF4-FFF2-40B4-BE49-F238E27FC236}">
                  <a16:creationId xmlns:a16="http://schemas.microsoft.com/office/drawing/2014/main" id="{BBB017D3-240B-1F4D-9395-AA3937E1370A}"/>
                </a:ext>
              </a:extLst>
            </p:cNvPr>
            <p:cNvSpPr/>
            <p:nvPr/>
          </p:nvSpPr>
          <p:spPr>
            <a:xfrm>
              <a:off x="5160989" y="4580562"/>
              <a:ext cx="97832" cy="26898"/>
            </a:xfrm>
            <a:custGeom>
              <a:avLst/>
              <a:gdLst/>
              <a:ahLst/>
              <a:cxnLst/>
              <a:rect l="l" t="t" r="r" b="b"/>
              <a:pathLst>
                <a:path w="1313" h="361" extrusionOk="0">
                  <a:moveTo>
                    <a:pt x="1020" y="0"/>
                  </a:moveTo>
                  <a:lnTo>
                    <a:pt x="0" y="0"/>
                  </a:lnTo>
                  <a:lnTo>
                    <a:pt x="248" y="361"/>
                  </a:lnTo>
                  <a:lnTo>
                    <a:pt x="1313" y="361"/>
                  </a:lnTo>
                  <a:lnTo>
                    <a:pt x="1076" y="6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60;p23">
              <a:extLst>
                <a:ext uri="{FF2B5EF4-FFF2-40B4-BE49-F238E27FC236}">
                  <a16:creationId xmlns:a16="http://schemas.microsoft.com/office/drawing/2014/main" id="{AA7CFBDD-5342-0B4E-84A6-02C69137976D}"/>
                </a:ext>
              </a:extLst>
            </p:cNvPr>
            <p:cNvSpPr/>
            <p:nvPr/>
          </p:nvSpPr>
          <p:spPr>
            <a:xfrm>
              <a:off x="5237734" y="4579295"/>
              <a:ext cx="75" cy="75"/>
            </a:xfrm>
            <a:custGeom>
              <a:avLst/>
              <a:gdLst/>
              <a:ahLst/>
              <a:cxnLst/>
              <a:rect l="l" t="t" r="r" b="b"/>
              <a:pathLst>
                <a:path w="1" h="1" extrusionOk="0">
                  <a:moveTo>
                    <a:pt x="1"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61;p23">
              <a:extLst>
                <a:ext uri="{FF2B5EF4-FFF2-40B4-BE49-F238E27FC236}">
                  <a16:creationId xmlns:a16="http://schemas.microsoft.com/office/drawing/2014/main" id="{A3244BB4-E7C7-064A-894F-2A48E9E66AC9}"/>
                </a:ext>
              </a:extLst>
            </p:cNvPr>
            <p:cNvSpPr/>
            <p:nvPr/>
          </p:nvSpPr>
          <p:spPr>
            <a:xfrm>
              <a:off x="4770782" y="4580562"/>
              <a:ext cx="152746" cy="26898"/>
            </a:xfrm>
            <a:custGeom>
              <a:avLst/>
              <a:gdLst/>
              <a:ahLst/>
              <a:cxnLst/>
              <a:rect l="l" t="t" r="r" b="b"/>
              <a:pathLst>
                <a:path w="2050" h="361" extrusionOk="0">
                  <a:moveTo>
                    <a:pt x="1588" y="0"/>
                  </a:moveTo>
                  <a:lnTo>
                    <a:pt x="957" y="0"/>
                  </a:lnTo>
                  <a:lnTo>
                    <a:pt x="0" y="0"/>
                  </a:lnTo>
                  <a:lnTo>
                    <a:pt x="17" y="181"/>
                  </a:lnTo>
                  <a:lnTo>
                    <a:pt x="17" y="181"/>
                  </a:lnTo>
                  <a:lnTo>
                    <a:pt x="34" y="361"/>
                  </a:lnTo>
                  <a:lnTo>
                    <a:pt x="1014" y="361"/>
                  </a:lnTo>
                  <a:lnTo>
                    <a:pt x="1780" y="361"/>
                  </a:lnTo>
                  <a:lnTo>
                    <a:pt x="2050" y="361"/>
                  </a:lnTo>
                  <a:lnTo>
                    <a:pt x="19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62;p23">
              <a:extLst>
                <a:ext uri="{FF2B5EF4-FFF2-40B4-BE49-F238E27FC236}">
                  <a16:creationId xmlns:a16="http://schemas.microsoft.com/office/drawing/2014/main" id="{C5EF3533-7CB3-BF42-BCFD-10ACE6D0076B}"/>
                </a:ext>
              </a:extLst>
            </p:cNvPr>
            <p:cNvSpPr/>
            <p:nvPr/>
          </p:nvSpPr>
          <p:spPr>
            <a:xfrm>
              <a:off x="4921813" y="4580562"/>
              <a:ext cx="89859" cy="26898"/>
            </a:xfrm>
            <a:custGeom>
              <a:avLst/>
              <a:gdLst/>
              <a:ahLst/>
              <a:cxnLst/>
              <a:rect l="l" t="t" r="r" b="b"/>
              <a:pathLst>
                <a:path w="1206" h="361" extrusionOk="0">
                  <a:moveTo>
                    <a:pt x="0" y="0"/>
                  </a:moveTo>
                  <a:lnTo>
                    <a:pt x="62" y="175"/>
                  </a:lnTo>
                  <a:lnTo>
                    <a:pt x="62" y="175"/>
                  </a:lnTo>
                  <a:lnTo>
                    <a:pt x="124" y="338"/>
                  </a:lnTo>
                  <a:lnTo>
                    <a:pt x="130" y="361"/>
                  </a:lnTo>
                  <a:lnTo>
                    <a:pt x="1206" y="361"/>
                  </a:lnTo>
                  <a:lnTo>
                    <a:pt x="10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63;p23">
              <a:extLst>
                <a:ext uri="{FF2B5EF4-FFF2-40B4-BE49-F238E27FC236}">
                  <a16:creationId xmlns:a16="http://schemas.microsoft.com/office/drawing/2014/main" id="{335A0C25-FD84-074F-A75F-A5EB34AA87B7}"/>
                </a:ext>
              </a:extLst>
            </p:cNvPr>
            <p:cNvSpPr/>
            <p:nvPr/>
          </p:nvSpPr>
          <p:spPr>
            <a:xfrm>
              <a:off x="4930605" y="4608652"/>
              <a:ext cx="75" cy="75"/>
            </a:xfrm>
            <a:custGeom>
              <a:avLst/>
              <a:gdLst/>
              <a:ahLst/>
              <a:cxnLst/>
              <a:rect l="l" t="t" r="r" b="b"/>
              <a:pathLst>
                <a:path w="1" h="1" extrusionOk="0">
                  <a:moveTo>
                    <a:pt x="1"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64;p23">
              <a:extLst>
                <a:ext uri="{FF2B5EF4-FFF2-40B4-BE49-F238E27FC236}">
                  <a16:creationId xmlns:a16="http://schemas.microsoft.com/office/drawing/2014/main" id="{C69AE9B3-D017-254B-9388-C1F4286A5ABC}"/>
                </a:ext>
              </a:extLst>
            </p:cNvPr>
            <p:cNvSpPr/>
            <p:nvPr/>
          </p:nvSpPr>
          <p:spPr>
            <a:xfrm>
              <a:off x="5006158" y="4580562"/>
              <a:ext cx="83526" cy="26898"/>
            </a:xfrm>
            <a:custGeom>
              <a:avLst/>
              <a:gdLst/>
              <a:ahLst/>
              <a:cxnLst/>
              <a:rect l="l" t="t" r="r" b="b"/>
              <a:pathLst>
                <a:path w="1121" h="361" extrusionOk="0">
                  <a:moveTo>
                    <a:pt x="0" y="0"/>
                  </a:moveTo>
                  <a:lnTo>
                    <a:pt x="85" y="169"/>
                  </a:lnTo>
                  <a:lnTo>
                    <a:pt x="186" y="361"/>
                  </a:lnTo>
                  <a:lnTo>
                    <a:pt x="1121" y="361"/>
                  </a:lnTo>
                  <a:lnTo>
                    <a:pt x="9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65;p23">
              <a:extLst>
                <a:ext uri="{FF2B5EF4-FFF2-40B4-BE49-F238E27FC236}">
                  <a16:creationId xmlns:a16="http://schemas.microsoft.com/office/drawing/2014/main" id="{5B7BAB61-4931-3642-83EA-DD21511D7FE3}"/>
                </a:ext>
              </a:extLst>
            </p:cNvPr>
            <p:cNvSpPr/>
            <p:nvPr/>
          </p:nvSpPr>
          <p:spPr>
            <a:xfrm>
              <a:off x="5082903" y="4580562"/>
              <a:ext cx="87773" cy="26898"/>
            </a:xfrm>
            <a:custGeom>
              <a:avLst/>
              <a:gdLst/>
              <a:ahLst/>
              <a:cxnLst/>
              <a:rect l="l" t="t" r="r" b="b"/>
              <a:pathLst>
                <a:path w="1178" h="361" extrusionOk="0">
                  <a:moveTo>
                    <a:pt x="1" y="0"/>
                  </a:moveTo>
                  <a:lnTo>
                    <a:pt x="102" y="169"/>
                  </a:lnTo>
                  <a:lnTo>
                    <a:pt x="209" y="361"/>
                  </a:lnTo>
                  <a:lnTo>
                    <a:pt x="1178" y="361"/>
                  </a:lnTo>
                  <a:lnTo>
                    <a:pt x="9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66;p23">
              <a:extLst>
                <a:ext uri="{FF2B5EF4-FFF2-40B4-BE49-F238E27FC236}">
                  <a16:creationId xmlns:a16="http://schemas.microsoft.com/office/drawing/2014/main" id="{07DF9563-2B21-C64B-B835-08CDB98B6DCF}"/>
                </a:ext>
              </a:extLst>
            </p:cNvPr>
            <p:cNvSpPr/>
            <p:nvPr/>
          </p:nvSpPr>
          <p:spPr>
            <a:xfrm>
              <a:off x="5153017" y="4579295"/>
              <a:ext cx="75" cy="75"/>
            </a:xfrm>
            <a:custGeom>
              <a:avLst/>
              <a:gdLst/>
              <a:ahLst/>
              <a:cxnLst/>
              <a:rect l="l" t="t" r="r" b="b"/>
              <a:pathLst>
                <a:path w="1" h="1" extrusionOk="0">
                  <a:moveTo>
                    <a:pt x="0"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67;p23">
              <a:extLst>
                <a:ext uri="{FF2B5EF4-FFF2-40B4-BE49-F238E27FC236}">
                  <a16:creationId xmlns:a16="http://schemas.microsoft.com/office/drawing/2014/main" id="{6BB33F20-E6B7-9A4E-8C06-32782D12A4ED}"/>
                </a:ext>
              </a:extLst>
            </p:cNvPr>
            <p:cNvSpPr/>
            <p:nvPr/>
          </p:nvSpPr>
          <p:spPr>
            <a:xfrm>
              <a:off x="4515660" y="4456802"/>
              <a:ext cx="57522" cy="26079"/>
            </a:xfrm>
            <a:custGeom>
              <a:avLst/>
              <a:gdLst/>
              <a:ahLst/>
              <a:cxnLst/>
              <a:rect l="l" t="t" r="r" b="b"/>
              <a:pathLst>
                <a:path w="772" h="350" extrusionOk="0">
                  <a:moveTo>
                    <a:pt x="715" y="349"/>
                  </a:moveTo>
                  <a:lnTo>
                    <a:pt x="772" y="0"/>
                  </a:lnTo>
                  <a:lnTo>
                    <a:pt x="124" y="0"/>
                  </a:lnTo>
                  <a:lnTo>
                    <a:pt x="0"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68;p23">
              <a:extLst>
                <a:ext uri="{FF2B5EF4-FFF2-40B4-BE49-F238E27FC236}">
                  <a16:creationId xmlns:a16="http://schemas.microsoft.com/office/drawing/2014/main" id="{A9518819-FDC0-5649-A3D9-44018FF3BC45}"/>
                </a:ext>
              </a:extLst>
            </p:cNvPr>
            <p:cNvSpPr/>
            <p:nvPr/>
          </p:nvSpPr>
          <p:spPr>
            <a:xfrm>
              <a:off x="4757742" y="4456802"/>
              <a:ext cx="60502" cy="26079"/>
            </a:xfrm>
            <a:custGeom>
              <a:avLst/>
              <a:gdLst/>
              <a:ahLst/>
              <a:cxnLst/>
              <a:rect l="l" t="t" r="r" b="b"/>
              <a:pathLst>
                <a:path w="812" h="350" extrusionOk="0">
                  <a:moveTo>
                    <a:pt x="811" y="349"/>
                  </a:moveTo>
                  <a:lnTo>
                    <a:pt x="749" y="0"/>
                  </a:lnTo>
                  <a:lnTo>
                    <a:pt x="0" y="0"/>
                  </a:lnTo>
                  <a:lnTo>
                    <a:pt x="34"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69;p23">
              <a:extLst>
                <a:ext uri="{FF2B5EF4-FFF2-40B4-BE49-F238E27FC236}">
                  <a16:creationId xmlns:a16="http://schemas.microsoft.com/office/drawing/2014/main" id="{DF9F80D8-96E3-B848-A41A-7C46C0FCD07B}"/>
                </a:ext>
              </a:extLst>
            </p:cNvPr>
            <p:cNvSpPr/>
            <p:nvPr/>
          </p:nvSpPr>
          <p:spPr>
            <a:xfrm>
              <a:off x="4821076" y="4456802"/>
              <a:ext cx="57596" cy="26079"/>
            </a:xfrm>
            <a:custGeom>
              <a:avLst/>
              <a:gdLst/>
              <a:ahLst/>
              <a:cxnLst/>
              <a:rect l="l" t="t" r="r" b="b"/>
              <a:pathLst>
                <a:path w="773" h="350" extrusionOk="0">
                  <a:moveTo>
                    <a:pt x="772" y="349"/>
                  </a:moveTo>
                  <a:lnTo>
                    <a:pt x="648" y="0"/>
                  </a:lnTo>
                  <a:lnTo>
                    <a:pt x="1" y="0"/>
                  </a:lnTo>
                  <a:lnTo>
                    <a:pt x="57"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70;p23">
              <a:extLst>
                <a:ext uri="{FF2B5EF4-FFF2-40B4-BE49-F238E27FC236}">
                  <a16:creationId xmlns:a16="http://schemas.microsoft.com/office/drawing/2014/main" id="{B5C4598F-290B-7748-8E70-BB09F89128A9}"/>
                </a:ext>
              </a:extLst>
            </p:cNvPr>
            <p:cNvSpPr/>
            <p:nvPr/>
          </p:nvSpPr>
          <p:spPr>
            <a:xfrm>
              <a:off x="4641507" y="4456802"/>
              <a:ext cx="52082" cy="26079"/>
            </a:xfrm>
            <a:custGeom>
              <a:avLst/>
              <a:gdLst/>
              <a:ahLst/>
              <a:cxnLst/>
              <a:rect l="l" t="t" r="r" b="b"/>
              <a:pathLst>
                <a:path w="699" h="350" extrusionOk="0">
                  <a:moveTo>
                    <a:pt x="1" y="349"/>
                  </a:moveTo>
                  <a:lnTo>
                    <a:pt x="699" y="349"/>
                  </a:lnTo>
                  <a:lnTo>
                    <a:pt x="699" y="0"/>
                  </a:lnTo>
                  <a:lnTo>
                    <a:pt x="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71;p23">
              <a:extLst>
                <a:ext uri="{FF2B5EF4-FFF2-40B4-BE49-F238E27FC236}">
                  <a16:creationId xmlns:a16="http://schemas.microsoft.com/office/drawing/2014/main" id="{8377055F-9DA7-144E-A0E4-8EA6A67B3A7E}"/>
                </a:ext>
              </a:extLst>
            </p:cNvPr>
            <p:cNvSpPr/>
            <p:nvPr/>
          </p:nvSpPr>
          <p:spPr>
            <a:xfrm>
              <a:off x="4576460" y="4456802"/>
              <a:ext cx="60055" cy="26079"/>
            </a:xfrm>
            <a:custGeom>
              <a:avLst/>
              <a:gdLst/>
              <a:ahLst/>
              <a:cxnLst/>
              <a:rect l="l" t="t" r="r" b="b"/>
              <a:pathLst>
                <a:path w="806" h="350" extrusionOk="0">
                  <a:moveTo>
                    <a:pt x="800" y="51"/>
                  </a:moveTo>
                  <a:lnTo>
                    <a:pt x="806" y="0"/>
                  </a:lnTo>
                  <a:lnTo>
                    <a:pt x="57" y="0"/>
                  </a:lnTo>
                  <a:lnTo>
                    <a:pt x="1" y="349"/>
                  </a:lnTo>
                  <a:lnTo>
                    <a:pt x="772"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72;p23">
              <a:extLst>
                <a:ext uri="{FF2B5EF4-FFF2-40B4-BE49-F238E27FC236}">
                  <a16:creationId xmlns:a16="http://schemas.microsoft.com/office/drawing/2014/main" id="{EBD23EE4-887E-5448-AC00-B361A7357776}"/>
                </a:ext>
              </a:extLst>
            </p:cNvPr>
            <p:cNvSpPr/>
            <p:nvPr/>
          </p:nvSpPr>
          <p:spPr>
            <a:xfrm>
              <a:off x="4700668" y="4456802"/>
              <a:ext cx="52530" cy="26079"/>
            </a:xfrm>
            <a:custGeom>
              <a:avLst/>
              <a:gdLst/>
              <a:ahLst/>
              <a:cxnLst/>
              <a:rect l="l" t="t" r="r" b="b"/>
              <a:pathLst>
                <a:path w="705" h="350" extrusionOk="0">
                  <a:moveTo>
                    <a:pt x="682" y="175"/>
                  </a:moveTo>
                  <a:lnTo>
                    <a:pt x="688" y="175"/>
                  </a:lnTo>
                  <a:lnTo>
                    <a:pt x="665" y="0"/>
                  </a:lnTo>
                  <a:lnTo>
                    <a:pt x="1" y="0"/>
                  </a:lnTo>
                  <a:lnTo>
                    <a:pt x="1" y="349"/>
                  </a:lnTo>
                  <a:lnTo>
                    <a:pt x="705"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73;p23">
              <a:extLst>
                <a:ext uri="{FF2B5EF4-FFF2-40B4-BE49-F238E27FC236}">
                  <a16:creationId xmlns:a16="http://schemas.microsoft.com/office/drawing/2014/main" id="{45A78AD7-D04A-5848-9C49-39D09491AC00}"/>
                </a:ext>
              </a:extLst>
            </p:cNvPr>
            <p:cNvSpPr/>
            <p:nvPr/>
          </p:nvSpPr>
          <p:spPr>
            <a:xfrm>
              <a:off x="4877331" y="4456802"/>
              <a:ext cx="69294" cy="26079"/>
            </a:xfrm>
            <a:custGeom>
              <a:avLst/>
              <a:gdLst/>
              <a:ahLst/>
              <a:cxnLst/>
              <a:rect l="l" t="t" r="r" b="b"/>
              <a:pathLst>
                <a:path w="930" h="350" extrusionOk="0">
                  <a:moveTo>
                    <a:pt x="930" y="349"/>
                  </a:moveTo>
                  <a:lnTo>
                    <a:pt x="744" y="0"/>
                  </a:lnTo>
                  <a:lnTo>
                    <a:pt x="0" y="0"/>
                  </a:lnTo>
                  <a:lnTo>
                    <a:pt x="124"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74;p23">
              <a:extLst>
                <a:ext uri="{FF2B5EF4-FFF2-40B4-BE49-F238E27FC236}">
                  <a16:creationId xmlns:a16="http://schemas.microsoft.com/office/drawing/2014/main" id="{B7E4763D-7BDB-2C42-BA74-DA6F7308F8E3}"/>
                </a:ext>
              </a:extLst>
            </p:cNvPr>
            <p:cNvSpPr/>
            <p:nvPr/>
          </p:nvSpPr>
          <p:spPr>
            <a:xfrm>
              <a:off x="4885303" y="4484072"/>
              <a:ext cx="75" cy="75"/>
            </a:xfrm>
            <a:custGeom>
              <a:avLst/>
              <a:gdLst/>
              <a:ahLst/>
              <a:cxnLst/>
              <a:rect l="l" t="t" r="r" b="b"/>
              <a:pathLst>
                <a:path w="1" h="1" extrusionOk="0">
                  <a:moveTo>
                    <a:pt x="0" y="0"/>
                  </a:move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75;p23">
              <a:extLst>
                <a:ext uri="{FF2B5EF4-FFF2-40B4-BE49-F238E27FC236}">
                  <a16:creationId xmlns:a16="http://schemas.microsoft.com/office/drawing/2014/main" id="{D3BEA52F-7654-AC44-A06B-54624B3FCCE5}"/>
                </a:ext>
              </a:extLst>
            </p:cNvPr>
            <p:cNvSpPr/>
            <p:nvPr/>
          </p:nvSpPr>
          <p:spPr>
            <a:xfrm>
              <a:off x="5011597" y="4456802"/>
              <a:ext cx="72647" cy="26079"/>
            </a:xfrm>
            <a:custGeom>
              <a:avLst/>
              <a:gdLst/>
              <a:ahLst/>
              <a:cxnLst/>
              <a:rect l="l" t="t" r="r" b="b"/>
              <a:pathLst>
                <a:path w="975" h="350" extrusionOk="0">
                  <a:moveTo>
                    <a:pt x="975" y="349"/>
                  </a:moveTo>
                  <a:lnTo>
                    <a:pt x="733" y="0"/>
                  </a:lnTo>
                  <a:lnTo>
                    <a:pt x="1" y="0"/>
                  </a:lnTo>
                  <a:lnTo>
                    <a:pt x="203"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76;p23">
              <a:extLst>
                <a:ext uri="{FF2B5EF4-FFF2-40B4-BE49-F238E27FC236}">
                  <a16:creationId xmlns:a16="http://schemas.microsoft.com/office/drawing/2014/main" id="{1502183E-C810-B04C-ABE9-0067F9495BB9}"/>
                </a:ext>
              </a:extLst>
            </p:cNvPr>
            <p:cNvSpPr/>
            <p:nvPr/>
          </p:nvSpPr>
          <p:spPr>
            <a:xfrm>
              <a:off x="5074930" y="4456802"/>
              <a:ext cx="83153" cy="26079"/>
            </a:xfrm>
            <a:custGeom>
              <a:avLst/>
              <a:gdLst/>
              <a:ahLst/>
              <a:cxnLst/>
              <a:rect l="l" t="t" r="r" b="b"/>
              <a:pathLst>
                <a:path w="1116" h="350" extrusionOk="0">
                  <a:moveTo>
                    <a:pt x="1116" y="349"/>
                  </a:moveTo>
                  <a:lnTo>
                    <a:pt x="885" y="62"/>
                  </a:lnTo>
                  <a:lnTo>
                    <a:pt x="834" y="0"/>
                  </a:lnTo>
                  <a:lnTo>
                    <a:pt x="1" y="0"/>
                  </a:lnTo>
                  <a:lnTo>
                    <a:pt x="243"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77;p23">
              <a:extLst>
                <a:ext uri="{FF2B5EF4-FFF2-40B4-BE49-F238E27FC236}">
                  <a16:creationId xmlns:a16="http://schemas.microsoft.com/office/drawing/2014/main" id="{DE86C872-7872-0848-BFBE-2E6F479910C1}"/>
                </a:ext>
              </a:extLst>
            </p:cNvPr>
            <p:cNvSpPr/>
            <p:nvPr/>
          </p:nvSpPr>
          <p:spPr>
            <a:xfrm>
              <a:off x="4236621" y="4456802"/>
              <a:ext cx="82706" cy="26079"/>
            </a:xfrm>
            <a:custGeom>
              <a:avLst/>
              <a:gdLst/>
              <a:ahLst/>
              <a:cxnLst/>
              <a:rect l="l" t="t" r="r" b="b"/>
              <a:pathLst>
                <a:path w="1110" h="350" extrusionOk="0">
                  <a:moveTo>
                    <a:pt x="867" y="349"/>
                  </a:moveTo>
                  <a:lnTo>
                    <a:pt x="1109" y="0"/>
                  </a:lnTo>
                  <a:lnTo>
                    <a:pt x="282" y="0"/>
                  </a:lnTo>
                  <a:lnTo>
                    <a:pt x="0"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78;p23">
              <a:extLst>
                <a:ext uri="{FF2B5EF4-FFF2-40B4-BE49-F238E27FC236}">
                  <a16:creationId xmlns:a16="http://schemas.microsoft.com/office/drawing/2014/main" id="{9084DB14-CB32-B947-8A69-71A1763D1EC6}"/>
                </a:ext>
              </a:extLst>
            </p:cNvPr>
            <p:cNvSpPr/>
            <p:nvPr/>
          </p:nvSpPr>
          <p:spPr>
            <a:xfrm>
              <a:off x="4073371" y="4456802"/>
              <a:ext cx="89412" cy="26079"/>
            </a:xfrm>
            <a:custGeom>
              <a:avLst/>
              <a:gdLst/>
              <a:ahLst/>
              <a:cxnLst/>
              <a:rect l="l" t="t" r="r" b="b"/>
              <a:pathLst>
                <a:path w="1200" h="350" extrusionOk="0">
                  <a:moveTo>
                    <a:pt x="918" y="349"/>
                  </a:moveTo>
                  <a:lnTo>
                    <a:pt x="1200" y="0"/>
                  </a:lnTo>
                  <a:lnTo>
                    <a:pt x="282" y="0"/>
                  </a:lnTo>
                  <a:lnTo>
                    <a:pt x="0"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79;p23">
              <a:extLst>
                <a:ext uri="{FF2B5EF4-FFF2-40B4-BE49-F238E27FC236}">
                  <a16:creationId xmlns:a16="http://schemas.microsoft.com/office/drawing/2014/main" id="{97711447-AC76-5044-AF08-3F7CBE9C4972}"/>
                </a:ext>
              </a:extLst>
            </p:cNvPr>
            <p:cNvSpPr/>
            <p:nvPr/>
          </p:nvSpPr>
          <p:spPr>
            <a:xfrm>
              <a:off x="3942904" y="4456802"/>
              <a:ext cx="67208" cy="26079"/>
            </a:xfrm>
            <a:custGeom>
              <a:avLst/>
              <a:gdLst/>
              <a:ahLst/>
              <a:cxnLst/>
              <a:rect l="l" t="t" r="r" b="b"/>
              <a:pathLst>
                <a:path w="902" h="350" extrusionOk="0">
                  <a:moveTo>
                    <a:pt x="901" y="0"/>
                  </a:moveTo>
                  <a:lnTo>
                    <a:pt x="349" y="0"/>
                  </a:lnTo>
                  <a:lnTo>
                    <a:pt x="0" y="349"/>
                  </a:lnTo>
                  <a:lnTo>
                    <a:pt x="603"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0;p23">
              <a:extLst>
                <a:ext uri="{FF2B5EF4-FFF2-40B4-BE49-F238E27FC236}">
                  <a16:creationId xmlns:a16="http://schemas.microsoft.com/office/drawing/2014/main" id="{0A43995A-613D-B341-A00B-8F6EC5254F4D}"/>
                </a:ext>
              </a:extLst>
            </p:cNvPr>
            <p:cNvSpPr/>
            <p:nvPr/>
          </p:nvSpPr>
          <p:spPr>
            <a:xfrm>
              <a:off x="3997445" y="4456802"/>
              <a:ext cx="87326" cy="26079"/>
            </a:xfrm>
            <a:custGeom>
              <a:avLst/>
              <a:gdLst/>
              <a:ahLst/>
              <a:cxnLst/>
              <a:rect l="l" t="t" r="r" b="b"/>
              <a:pathLst>
                <a:path w="1172" h="350" extrusionOk="0">
                  <a:moveTo>
                    <a:pt x="141" y="186"/>
                  </a:moveTo>
                  <a:lnTo>
                    <a:pt x="79" y="259"/>
                  </a:lnTo>
                  <a:lnTo>
                    <a:pt x="0" y="349"/>
                  </a:lnTo>
                  <a:lnTo>
                    <a:pt x="890" y="349"/>
                  </a:lnTo>
                  <a:lnTo>
                    <a:pt x="1171" y="0"/>
                  </a:lnTo>
                  <a:lnTo>
                    <a:pt x="2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81;p23">
              <a:extLst>
                <a:ext uri="{FF2B5EF4-FFF2-40B4-BE49-F238E27FC236}">
                  <a16:creationId xmlns:a16="http://schemas.microsoft.com/office/drawing/2014/main" id="{1F8ECAEE-B3E0-A343-855F-C08705B970A4}"/>
                </a:ext>
              </a:extLst>
            </p:cNvPr>
            <p:cNvSpPr/>
            <p:nvPr/>
          </p:nvSpPr>
          <p:spPr>
            <a:xfrm>
              <a:off x="3897975" y="4490331"/>
              <a:ext cx="83600" cy="37851"/>
            </a:xfrm>
            <a:custGeom>
              <a:avLst/>
              <a:gdLst/>
              <a:ahLst/>
              <a:cxnLst/>
              <a:rect l="l" t="t" r="r" b="b"/>
              <a:pathLst>
                <a:path w="1122" h="508" extrusionOk="0">
                  <a:moveTo>
                    <a:pt x="1121" y="1"/>
                  </a:moveTo>
                  <a:lnTo>
                    <a:pt x="507" y="1"/>
                  </a:lnTo>
                  <a:lnTo>
                    <a:pt x="0" y="508"/>
                  </a:lnTo>
                  <a:lnTo>
                    <a:pt x="687"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2;p23">
              <a:extLst>
                <a:ext uri="{FF2B5EF4-FFF2-40B4-BE49-F238E27FC236}">
                  <a16:creationId xmlns:a16="http://schemas.microsoft.com/office/drawing/2014/main" id="{5218E242-6A48-AE41-8933-AABD68A95142}"/>
                </a:ext>
              </a:extLst>
            </p:cNvPr>
            <p:cNvSpPr/>
            <p:nvPr/>
          </p:nvSpPr>
          <p:spPr>
            <a:xfrm>
              <a:off x="3852673" y="4535260"/>
              <a:ext cx="90232" cy="38224"/>
            </a:xfrm>
            <a:custGeom>
              <a:avLst/>
              <a:gdLst/>
              <a:ahLst/>
              <a:cxnLst/>
              <a:rect l="l" t="t" r="r" b="b"/>
              <a:pathLst>
                <a:path w="1211" h="513" extrusionOk="0">
                  <a:moveTo>
                    <a:pt x="1008" y="242"/>
                  </a:moveTo>
                  <a:lnTo>
                    <a:pt x="1008" y="242"/>
                  </a:lnTo>
                  <a:lnTo>
                    <a:pt x="1183" y="34"/>
                  </a:lnTo>
                  <a:lnTo>
                    <a:pt x="1211" y="0"/>
                  </a:lnTo>
                  <a:lnTo>
                    <a:pt x="507" y="0"/>
                  </a:lnTo>
                  <a:lnTo>
                    <a:pt x="0" y="513"/>
                  </a:lnTo>
                  <a:lnTo>
                    <a:pt x="777" y="5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83;p23">
              <a:extLst>
                <a:ext uri="{FF2B5EF4-FFF2-40B4-BE49-F238E27FC236}">
                  <a16:creationId xmlns:a16="http://schemas.microsoft.com/office/drawing/2014/main" id="{355E853B-CE29-1C41-80CB-01B2BD807965}"/>
                </a:ext>
              </a:extLst>
            </p:cNvPr>
            <p:cNvSpPr/>
            <p:nvPr/>
          </p:nvSpPr>
          <p:spPr>
            <a:xfrm>
              <a:off x="4376327" y="4456802"/>
              <a:ext cx="76820" cy="26079"/>
            </a:xfrm>
            <a:custGeom>
              <a:avLst/>
              <a:gdLst/>
              <a:ahLst/>
              <a:cxnLst/>
              <a:rect l="l" t="t" r="r" b="b"/>
              <a:pathLst>
                <a:path w="1031" h="350" extrusionOk="0">
                  <a:moveTo>
                    <a:pt x="851" y="349"/>
                  </a:moveTo>
                  <a:lnTo>
                    <a:pt x="1031" y="0"/>
                  </a:lnTo>
                  <a:lnTo>
                    <a:pt x="197" y="0"/>
                  </a:lnTo>
                  <a:lnTo>
                    <a:pt x="0"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84;p23">
              <a:extLst>
                <a:ext uri="{FF2B5EF4-FFF2-40B4-BE49-F238E27FC236}">
                  <a16:creationId xmlns:a16="http://schemas.microsoft.com/office/drawing/2014/main" id="{23CB197E-8114-ED40-B106-1C9DAB5371CA}"/>
                </a:ext>
              </a:extLst>
            </p:cNvPr>
            <p:cNvSpPr/>
            <p:nvPr/>
          </p:nvSpPr>
          <p:spPr>
            <a:xfrm>
              <a:off x="4151382" y="4456802"/>
              <a:ext cx="96639" cy="26079"/>
            </a:xfrm>
            <a:custGeom>
              <a:avLst/>
              <a:gdLst/>
              <a:ahLst/>
              <a:cxnLst/>
              <a:rect l="l" t="t" r="r" b="b"/>
              <a:pathLst>
                <a:path w="1297" h="350" extrusionOk="0">
                  <a:moveTo>
                    <a:pt x="130" y="186"/>
                  </a:moveTo>
                  <a:lnTo>
                    <a:pt x="1" y="349"/>
                  </a:lnTo>
                  <a:lnTo>
                    <a:pt x="1015" y="349"/>
                  </a:lnTo>
                  <a:lnTo>
                    <a:pt x="1296" y="0"/>
                  </a:lnTo>
                  <a:lnTo>
                    <a:pt x="28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85;p23">
              <a:extLst>
                <a:ext uri="{FF2B5EF4-FFF2-40B4-BE49-F238E27FC236}">
                  <a16:creationId xmlns:a16="http://schemas.microsoft.com/office/drawing/2014/main" id="{901F4EAD-4B85-BC43-9EA3-178B985777C5}"/>
                </a:ext>
              </a:extLst>
            </p:cNvPr>
            <p:cNvSpPr/>
            <p:nvPr/>
          </p:nvSpPr>
          <p:spPr>
            <a:xfrm>
              <a:off x="4448080" y="4456802"/>
              <a:ext cx="69294" cy="26079"/>
            </a:xfrm>
            <a:custGeom>
              <a:avLst/>
              <a:gdLst/>
              <a:ahLst/>
              <a:cxnLst/>
              <a:rect l="l" t="t" r="r" b="b"/>
              <a:pathLst>
                <a:path w="930" h="350" extrusionOk="0">
                  <a:moveTo>
                    <a:pt x="0" y="349"/>
                  </a:moveTo>
                  <a:lnTo>
                    <a:pt x="800" y="349"/>
                  </a:lnTo>
                  <a:lnTo>
                    <a:pt x="930" y="0"/>
                  </a:lnTo>
                  <a:lnTo>
                    <a:pt x="181" y="0"/>
                  </a:lnTo>
                  <a:lnTo>
                    <a:pt x="85" y="186"/>
                  </a:lnTo>
                  <a:lnTo>
                    <a:pt x="85" y="186"/>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6;p23">
              <a:extLst>
                <a:ext uri="{FF2B5EF4-FFF2-40B4-BE49-F238E27FC236}">
                  <a16:creationId xmlns:a16="http://schemas.microsoft.com/office/drawing/2014/main" id="{1A396626-F8F9-394D-AF25-D2C08CED6E3F}"/>
                </a:ext>
              </a:extLst>
            </p:cNvPr>
            <p:cNvSpPr/>
            <p:nvPr/>
          </p:nvSpPr>
          <p:spPr>
            <a:xfrm>
              <a:off x="4310013" y="4456802"/>
              <a:ext cx="72647" cy="26079"/>
            </a:xfrm>
            <a:custGeom>
              <a:avLst/>
              <a:gdLst/>
              <a:ahLst/>
              <a:cxnLst/>
              <a:rect l="l" t="t" r="r" b="b"/>
              <a:pathLst>
                <a:path w="975" h="350" extrusionOk="0">
                  <a:moveTo>
                    <a:pt x="772" y="349"/>
                  </a:moveTo>
                  <a:lnTo>
                    <a:pt x="879" y="164"/>
                  </a:lnTo>
                  <a:lnTo>
                    <a:pt x="975" y="0"/>
                  </a:lnTo>
                  <a:lnTo>
                    <a:pt x="243" y="0"/>
                  </a:lnTo>
                  <a:lnTo>
                    <a:pt x="1" y="3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87;p23">
              <a:extLst>
                <a:ext uri="{FF2B5EF4-FFF2-40B4-BE49-F238E27FC236}">
                  <a16:creationId xmlns:a16="http://schemas.microsoft.com/office/drawing/2014/main" id="{CD90BAB6-B3AB-9845-A486-C121277B944E}"/>
                </a:ext>
              </a:extLst>
            </p:cNvPr>
            <p:cNvSpPr/>
            <p:nvPr/>
          </p:nvSpPr>
          <p:spPr>
            <a:xfrm>
              <a:off x="4327672" y="4455535"/>
              <a:ext cx="75" cy="75"/>
            </a:xfrm>
            <a:custGeom>
              <a:avLst/>
              <a:gdLst/>
              <a:ahLst/>
              <a:cxnLst/>
              <a:rect l="l" t="t" r="r" b="b"/>
              <a:pathLst>
                <a:path w="1" h="1" extrusionOk="0">
                  <a:moveTo>
                    <a:pt x="0"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88;p23">
              <a:extLst>
                <a:ext uri="{FF2B5EF4-FFF2-40B4-BE49-F238E27FC236}">
                  <a16:creationId xmlns:a16="http://schemas.microsoft.com/office/drawing/2014/main" id="{0315656B-FFF2-A54A-97F1-5113E66B1520}"/>
                </a:ext>
              </a:extLst>
            </p:cNvPr>
            <p:cNvSpPr/>
            <p:nvPr/>
          </p:nvSpPr>
          <p:spPr>
            <a:xfrm>
              <a:off x="3819069" y="4580562"/>
              <a:ext cx="85239" cy="26898"/>
            </a:xfrm>
            <a:custGeom>
              <a:avLst/>
              <a:gdLst/>
              <a:ahLst/>
              <a:cxnLst/>
              <a:rect l="l" t="t" r="r" b="b"/>
              <a:pathLst>
                <a:path w="1144" h="361" extrusionOk="0">
                  <a:moveTo>
                    <a:pt x="355" y="0"/>
                  </a:moveTo>
                  <a:lnTo>
                    <a:pt x="1" y="361"/>
                  </a:lnTo>
                  <a:lnTo>
                    <a:pt x="840" y="361"/>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89;p23">
              <a:extLst>
                <a:ext uri="{FF2B5EF4-FFF2-40B4-BE49-F238E27FC236}">
                  <a16:creationId xmlns:a16="http://schemas.microsoft.com/office/drawing/2014/main" id="{16DF8836-876E-2246-8169-62A44274E437}"/>
                </a:ext>
              </a:extLst>
            </p:cNvPr>
            <p:cNvSpPr/>
            <p:nvPr/>
          </p:nvSpPr>
          <p:spPr>
            <a:xfrm>
              <a:off x="3882477" y="4608652"/>
              <a:ext cx="75" cy="75"/>
            </a:xfrm>
            <a:custGeom>
              <a:avLst/>
              <a:gdLst/>
              <a:ahLst/>
              <a:cxnLst/>
              <a:rect l="l" t="t" r="r" b="b"/>
              <a:pathLst>
                <a:path w="1" h="1" extrusionOk="0">
                  <a:moveTo>
                    <a:pt x="0"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90;p23">
              <a:extLst>
                <a:ext uri="{FF2B5EF4-FFF2-40B4-BE49-F238E27FC236}">
                  <a16:creationId xmlns:a16="http://schemas.microsoft.com/office/drawing/2014/main" id="{3DBCE113-D938-4F4F-8DEE-DA8E5186A8D5}"/>
                </a:ext>
              </a:extLst>
            </p:cNvPr>
            <p:cNvSpPr/>
            <p:nvPr/>
          </p:nvSpPr>
          <p:spPr>
            <a:xfrm>
              <a:off x="3987312" y="3457707"/>
              <a:ext cx="927426" cy="879143"/>
            </a:xfrm>
            <a:custGeom>
              <a:avLst/>
              <a:gdLst/>
              <a:ahLst/>
              <a:cxnLst/>
              <a:rect l="l" t="t" r="r" b="b"/>
              <a:pathLst>
                <a:path w="12447" h="11799" extrusionOk="0">
                  <a:moveTo>
                    <a:pt x="1" y="1"/>
                  </a:moveTo>
                  <a:lnTo>
                    <a:pt x="1" y="11799"/>
                  </a:lnTo>
                  <a:lnTo>
                    <a:pt x="649" y="11799"/>
                  </a:lnTo>
                  <a:lnTo>
                    <a:pt x="12447" y="1"/>
                  </a:lnTo>
                  <a:close/>
                </a:path>
              </a:pathLst>
            </a:custGeom>
            <a:solidFill>
              <a:srgbClr val="91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91;p23">
              <a:extLst>
                <a:ext uri="{FF2B5EF4-FFF2-40B4-BE49-F238E27FC236}">
                  <a16:creationId xmlns:a16="http://schemas.microsoft.com/office/drawing/2014/main" id="{48B9BF7A-F619-154A-8B4E-6BFE2B3FF0C3}"/>
                </a:ext>
              </a:extLst>
            </p:cNvPr>
            <p:cNvSpPr/>
            <p:nvPr/>
          </p:nvSpPr>
          <p:spPr>
            <a:xfrm>
              <a:off x="4354496" y="3457707"/>
              <a:ext cx="1049920" cy="879143"/>
            </a:xfrm>
            <a:custGeom>
              <a:avLst/>
              <a:gdLst/>
              <a:ahLst/>
              <a:cxnLst/>
              <a:rect l="l" t="t" r="r" b="b"/>
              <a:pathLst>
                <a:path w="14091" h="11799" extrusionOk="0">
                  <a:moveTo>
                    <a:pt x="1" y="11799"/>
                  </a:moveTo>
                  <a:lnTo>
                    <a:pt x="14091" y="11799"/>
                  </a:lnTo>
                  <a:lnTo>
                    <a:pt x="14091" y="1"/>
                  </a:lnTo>
                  <a:lnTo>
                    <a:pt x="11793" y="1"/>
                  </a:lnTo>
                  <a:close/>
                </a:path>
              </a:pathLst>
            </a:custGeom>
            <a:solidFill>
              <a:srgbClr val="91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92;p23">
              <a:extLst>
                <a:ext uri="{FF2B5EF4-FFF2-40B4-BE49-F238E27FC236}">
                  <a16:creationId xmlns:a16="http://schemas.microsoft.com/office/drawing/2014/main" id="{A9053D69-FDB8-E14A-92DB-64B7712C00B6}"/>
                </a:ext>
              </a:extLst>
            </p:cNvPr>
            <p:cNvSpPr/>
            <p:nvPr/>
          </p:nvSpPr>
          <p:spPr>
            <a:xfrm>
              <a:off x="4035594" y="3457707"/>
              <a:ext cx="1197599" cy="879143"/>
            </a:xfrm>
            <a:custGeom>
              <a:avLst/>
              <a:gdLst/>
              <a:ahLst/>
              <a:cxnLst/>
              <a:rect l="l" t="t" r="r" b="b"/>
              <a:pathLst>
                <a:path w="16073" h="11799" extrusionOk="0">
                  <a:moveTo>
                    <a:pt x="11799" y="1"/>
                  </a:moveTo>
                  <a:lnTo>
                    <a:pt x="1" y="11799"/>
                  </a:lnTo>
                  <a:lnTo>
                    <a:pt x="4281" y="11799"/>
                  </a:lnTo>
                  <a:lnTo>
                    <a:pt x="16073" y="1"/>
                  </a:lnTo>
                  <a:close/>
                </a:path>
              </a:pathLst>
            </a:custGeom>
            <a:solidFill>
              <a:srgbClr val="91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93;p23">
              <a:extLst>
                <a:ext uri="{FF2B5EF4-FFF2-40B4-BE49-F238E27FC236}">
                  <a16:creationId xmlns:a16="http://schemas.microsoft.com/office/drawing/2014/main" id="{3ABBA9B4-E59D-D046-819B-D0EAD2AB1E39}"/>
                </a:ext>
              </a:extLst>
            </p:cNvPr>
            <p:cNvSpPr/>
            <p:nvPr/>
          </p:nvSpPr>
          <p:spPr>
            <a:xfrm>
              <a:off x="3635700" y="4664906"/>
              <a:ext cx="2106547" cy="58416"/>
            </a:xfrm>
            <a:custGeom>
              <a:avLst/>
              <a:gdLst/>
              <a:ahLst/>
              <a:cxnLst/>
              <a:rect l="l" t="t" r="r" b="b"/>
              <a:pathLst>
                <a:path w="28272" h="784" extrusionOk="0">
                  <a:moveTo>
                    <a:pt x="1" y="0"/>
                  </a:moveTo>
                  <a:cubicBezTo>
                    <a:pt x="1" y="434"/>
                    <a:pt x="356" y="783"/>
                    <a:pt x="789" y="783"/>
                  </a:cubicBezTo>
                  <a:lnTo>
                    <a:pt x="14136" y="783"/>
                  </a:lnTo>
                  <a:lnTo>
                    <a:pt x="27488" y="783"/>
                  </a:lnTo>
                  <a:cubicBezTo>
                    <a:pt x="27922" y="783"/>
                    <a:pt x="28271" y="434"/>
                    <a:pt x="282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94;p23">
              <a:extLst>
                <a:ext uri="{FF2B5EF4-FFF2-40B4-BE49-F238E27FC236}">
                  <a16:creationId xmlns:a16="http://schemas.microsoft.com/office/drawing/2014/main" id="{9E20C53B-663A-344E-A985-5BBAF9F092F1}"/>
                </a:ext>
              </a:extLst>
            </p:cNvPr>
            <p:cNvSpPr/>
            <p:nvPr/>
          </p:nvSpPr>
          <p:spPr>
            <a:xfrm>
              <a:off x="3635700" y="4385422"/>
              <a:ext cx="2106547" cy="279562"/>
            </a:xfrm>
            <a:custGeom>
              <a:avLst/>
              <a:gdLst/>
              <a:ahLst/>
              <a:cxnLst/>
              <a:rect l="l" t="t" r="r" b="b"/>
              <a:pathLst>
                <a:path w="28272" h="3752" extrusionOk="0">
                  <a:moveTo>
                    <a:pt x="14136" y="1"/>
                  </a:moveTo>
                  <a:lnTo>
                    <a:pt x="3734" y="1"/>
                  </a:lnTo>
                  <a:lnTo>
                    <a:pt x="1" y="3751"/>
                  </a:lnTo>
                  <a:lnTo>
                    <a:pt x="28271" y="3751"/>
                  </a:lnTo>
                  <a:lnTo>
                    <a:pt x="24537"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95;p23">
              <a:extLst>
                <a:ext uri="{FF2B5EF4-FFF2-40B4-BE49-F238E27FC236}">
                  <a16:creationId xmlns:a16="http://schemas.microsoft.com/office/drawing/2014/main" id="{01358A05-696D-0240-B899-7310793EDB2C}"/>
                </a:ext>
              </a:extLst>
            </p:cNvPr>
            <p:cNvSpPr/>
            <p:nvPr/>
          </p:nvSpPr>
          <p:spPr>
            <a:xfrm>
              <a:off x="3913920" y="3378429"/>
              <a:ext cx="1550106" cy="1007077"/>
            </a:xfrm>
            <a:custGeom>
              <a:avLst/>
              <a:gdLst/>
              <a:ahLst/>
              <a:cxnLst/>
              <a:rect l="l" t="t" r="r" b="b"/>
              <a:pathLst>
                <a:path w="20804" h="13516" extrusionOk="0">
                  <a:moveTo>
                    <a:pt x="20488" y="0"/>
                  </a:moveTo>
                  <a:lnTo>
                    <a:pt x="316" y="0"/>
                  </a:lnTo>
                  <a:cubicBezTo>
                    <a:pt x="141" y="0"/>
                    <a:pt x="0" y="147"/>
                    <a:pt x="0" y="321"/>
                  </a:cubicBezTo>
                  <a:lnTo>
                    <a:pt x="0" y="13516"/>
                  </a:lnTo>
                  <a:lnTo>
                    <a:pt x="20803" y="13516"/>
                  </a:lnTo>
                  <a:lnTo>
                    <a:pt x="20803" y="321"/>
                  </a:lnTo>
                  <a:cubicBezTo>
                    <a:pt x="20803" y="147"/>
                    <a:pt x="20663" y="0"/>
                    <a:pt x="20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96;p23">
              <a:extLst>
                <a:ext uri="{FF2B5EF4-FFF2-40B4-BE49-F238E27FC236}">
                  <a16:creationId xmlns:a16="http://schemas.microsoft.com/office/drawing/2014/main" id="{C7BB1517-A36D-6E46-A696-95882F4EB8D8}"/>
                </a:ext>
              </a:extLst>
            </p:cNvPr>
            <p:cNvSpPr/>
            <p:nvPr/>
          </p:nvSpPr>
          <p:spPr>
            <a:xfrm>
              <a:off x="4049900" y="4378344"/>
              <a:ext cx="1278592" cy="13859"/>
            </a:xfrm>
            <a:custGeom>
              <a:avLst/>
              <a:gdLst/>
              <a:ahLst/>
              <a:cxnLst/>
              <a:rect l="l" t="t" r="r" b="b"/>
              <a:pathLst>
                <a:path w="17160" h="186" extrusionOk="0">
                  <a:moveTo>
                    <a:pt x="0" y="96"/>
                  </a:moveTo>
                  <a:cubicBezTo>
                    <a:pt x="715" y="73"/>
                    <a:pt x="1430" y="62"/>
                    <a:pt x="2146" y="51"/>
                  </a:cubicBezTo>
                  <a:lnTo>
                    <a:pt x="4291" y="23"/>
                  </a:lnTo>
                  <a:cubicBezTo>
                    <a:pt x="5716" y="6"/>
                    <a:pt x="7146" y="6"/>
                    <a:pt x="8577" y="0"/>
                  </a:cubicBezTo>
                  <a:cubicBezTo>
                    <a:pt x="10007" y="6"/>
                    <a:pt x="11438" y="6"/>
                    <a:pt x="12868" y="23"/>
                  </a:cubicBezTo>
                  <a:lnTo>
                    <a:pt x="15014" y="51"/>
                  </a:lnTo>
                  <a:cubicBezTo>
                    <a:pt x="15729" y="62"/>
                    <a:pt x="16444" y="73"/>
                    <a:pt x="17159" y="96"/>
                  </a:cubicBezTo>
                  <a:cubicBezTo>
                    <a:pt x="16444" y="118"/>
                    <a:pt x="15729" y="124"/>
                    <a:pt x="15014" y="141"/>
                  </a:cubicBezTo>
                  <a:lnTo>
                    <a:pt x="12868" y="169"/>
                  </a:lnTo>
                  <a:cubicBezTo>
                    <a:pt x="11438" y="180"/>
                    <a:pt x="10007" y="180"/>
                    <a:pt x="8577" y="186"/>
                  </a:cubicBezTo>
                  <a:cubicBezTo>
                    <a:pt x="7146" y="180"/>
                    <a:pt x="5716" y="180"/>
                    <a:pt x="4291" y="169"/>
                  </a:cubicBezTo>
                  <a:lnTo>
                    <a:pt x="2146" y="141"/>
                  </a:lnTo>
                  <a:cubicBezTo>
                    <a:pt x="1430" y="124"/>
                    <a:pt x="715" y="113"/>
                    <a:pt x="0" y="96"/>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97;p23">
              <a:extLst>
                <a:ext uri="{FF2B5EF4-FFF2-40B4-BE49-F238E27FC236}">
                  <a16:creationId xmlns:a16="http://schemas.microsoft.com/office/drawing/2014/main" id="{348DE18B-8E58-1244-BE41-DE6E46D56B5F}"/>
                </a:ext>
              </a:extLst>
            </p:cNvPr>
            <p:cNvSpPr/>
            <p:nvPr/>
          </p:nvSpPr>
          <p:spPr>
            <a:xfrm>
              <a:off x="4554256" y="4528554"/>
              <a:ext cx="67208" cy="37851"/>
            </a:xfrm>
            <a:custGeom>
              <a:avLst/>
              <a:gdLst/>
              <a:ahLst/>
              <a:cxnLst/>
              <a:rect l="l" t="t" r="r" b="b"/>
              <a:pathLst>
                <a:path w="902" h="508" extrusionOk="0">
                  <a:moveTo>
                    <a:pt x="85" y="0"/>
                  </a:moveTo>
                  <a:lnTo>
                    <a:pt x="0" y="507"/>
                  </a:lnTo>
                  <a:lnTo>
                    <a:pt x="851" y="507"/>
                  </a:lnTo>
                  <a:lnTo>
                    <a:pt x="9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98;p23">
              <a:extLst>
                <a:ext uri="{FF2B5EF4-FFF2-40B4-BE49-F238E27FC236}">
                  <a16:creationId xmlns:a16="http://schemas.microsoft.com/office/drawing/2014/main" id="{2E0FC1EF-54B0-9C48-B08B-07F615D96AB9}"/>
                </a:ext>
              </a:extLst>
            </p:cNvPr>
            <p:cNvSpPr/>
            <p:nvPr/>
          </p:nvSpPr>
          <p:spPr>
            <a:xfrm>
              <a:off x="4070837" y="4528554"/>
              <a:ext cx="106698" cy="37851"/>
            </a:xfrm>
            <a:custGeom>
              <a:avLst/>
              <a:gdLst/>
              <a:ahLst/>
              <a:cxnLst/>
              <a:rect l="l" t="t" r="r" b="b"/>
              <a:pathLst>
                <a:path w="1432" h="508" extrusionOk="0">
                  <a:moveTo>
                    <a:pt x="1431" y="0"/>
                  </a:moveTo>
                  <a:lnTo>
                    <a:pt x="412" y="0"/>
                  </a:lnTo>
                  <a:lnTo>
                    <a:pt x="1" y="507"/>
                  </a:lnTo>
                  <a:lnTo>
                    <a:pt x="1020"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99;p23">
              <a:extLst>
                <a:ext uri="{FF2B5EF4-FFF2-40B4-BE49-F238E27FC236}">
                  <a16:creationId xmlns:a16="http://schemas.microsoft.com/office/drawing/2014/main" id="{19A1046E-7FD1-8A44-9C86-9C3D39992ABC}"/>
                </a:ext>
              </a:extLst>
            </p:cNvPr>
            <p:cNvSpPr/>
            <p:nvPr/>
          </p:nvSpPr>
          <p:spPr>
            <a:xfrm>
              <a:off x="4693962" y="4528554"/>
              <a:ext cx="61769" cy="37851"/>
            </a:xfrm>
            <a:custGeom>
              <a:avLst/>
              <a:gdLst/>
              <a:ahLst/>
              <a:cxnLst/>
              <a:rect l="l" t="t" r="r" b="b"/>
              <a:pathLst>
                <a:path w="829" h="508" extrusionOk="0">
                  <a:moveTo>
                    <a:pt x="772" y="0"/>
                  </a:moveTo>
                  <a:lnTo>
                    <a:pt x="0" y="0"/>
                  </a:lnTo>
                  <a:lnTo>
                    <a:pt x="0" y="507"/>
                  </a:lnTo>
                  <a:lnTo>
                    <a:pt x="828"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00;p23">
              <a:extLst>
                <a:ext uri="{FF2B5EF4-FFF2-40B4-BE49-F238E27FC236}">
                  <a16:creationId xmlns:a16="http://schemas.microsoft.com/office/drawing/2014/main" id="{B061EC35-1036-5247-A683-2CDD609CF20C}"/>
                </a:ext>
              </a:extLst>
            </p:cNvPr>
            <p:cNvSpPr/>
            <p:nvPr/>
          </p:nvSpPr>
          <p:spPr>
            <a:xfrm>
              <a:off x="4827409" y="4528554"/>
              <a:ext cx="77267" cy="37851"/>
            </a:xfrm>
            <a:custGeom>
              <a:avLst/>
              <a:gdLst/>
              <a:ahLst/>
              <a:cxnLst/>
              <a:rect l="l" t="t" r="r" b="b"/>
              <a:pathLst>
                <a:path w="1037" h="508" extrusionOk="0">
                  <a:moveTo>
                    <a:pt x="1036" y="507"/>
                  </a:moveTo>
                  <a:lnTo>
                    <a:pt x="851" y="0"/>
                  </a:lnTo>
                  <a:lnTo>
                    <a:pt x="0" y="0"/>
                  </a:lnTo>
                  <a:lnTo>
                    <a:pt x="85"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01;p23">
              <a:extLst>
                <a:ext uri="{FF2B5EF4-FFF2-40B4-BE49-F238E27FC236}">
                  <a16:creationId xmlns:a16="http://schemas.microsoft.com/office/drawing/2014/main" id="{563E9311-3CA2-EB46-89F3-B4A26164BFA1}"/>
                </a:ext>
              </a:extLst>
            </p:cNvPr>
            <p:cNvSpPr/>
            <p:nvPr/>
          </p:nvSpPr>
          <p:spPr>
            <a:xfrm>
              <a:off x="4898715" y="4528554"/>
              <a:ext cx="88220" cy="37851"/>
            </a:xfrm>
            <a:custGeom>
              <a:avLst/>
              <a:gdLst/>
              <a:ahLst/>
              <a:cxnLst/>
              <a:rect l="l" t="t" r="r" b="b"/>
              <a:pathLst>
                <a:path w="1184" h="508" extrusionOk="0">
                  <a:moveTo>
                    <a:pt x="1183" y="507"/>
                  </a:moveTo>
                  <a:lnTo>
                    <a:pt x="919" y="0"/>
                  </a:lnTo>
                  <a:lnTo>
                    <a:pt x="1" y="0"/>
                  </a:lnTo>
                  <a:lnTo>
                    <a:pt x="181"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02;p23">
              <a:extLst>
                <a:ext uri="{FF2B5EF4-FFF2-40B4-BE49-F238E27FC236}">
                  <a16:creationId xmlns:a16="http://schemas.microsoft.com/office/drawing/2014/main" id="{52B2CAB0-6686-EF4A-A87C-198832CB0266}"/>
                </a:ext>
              </a:extLst>
            </p:cNvPr>
            <p:cNvSpPr/>
            <p:nvPr/>
          </p:nvSpPr>
          <p:spPr>
            <a:xfrm>
              <a:off x="4896629" y="4526841"/>
              <a:ext cx="75" cy="75"/>
            </a:xfrm>
            <a:custGeom>
              <a:avLst/>
              <a:gdLst/>
              <a:ahLst/>
              <a:cxnLst/>
              <a:rect l="l" t="t" r="r" b="b"/>
              <a:pathLst>
                <a:path w="1" h="1" extrusionOk="0">
                  <a:moveTo>
                    <a:pt x="0" y="1"/>
                  </a:move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03;p23">
              <a:extLst>
                <a:ext uri="{FF2B5EF4-FFF2-40B4-BE49-F238E27FC236}">
                  <a16:creationId xmlns:a16="http://schemas.microsoft.com/office/drawing/2014/main" id="{AA475B8F-A520-6A48-8D55-25A676C82BDE}"/>
                </a:ext>
              </a:extLst>
            </p:cNvPr>
            <p:cNvSpPr/>
            <p:nvPr/>
          </p:nvSpPr>
          <p:spPr>
            <a:xfrm>
              <a:off x="4759009" y="4528554"/>
              <a:ext cx="67208" cy="37851"/>
            </a:xfrm>
            <a:custGeom>
              <a:avLst/>
              <a:gdLst/>
              <a:ahLst/>
              <a:cxnLst/>
              <a:rect l="l" t="t" r="r" b="b"/>
              <a:pathLst>
                <a:path w="902" h="508" extrusionOk="0">
                  <a:moveTo>
                    <a:pt x="817" y="0"/>
                  </a:moveTo>
                  <a:lnTo>
                    <a:pt x="0" y="0"/>
                  </a:lnTo>
                  <a:lnTo>
                    <a:pt x="29" y="254"/>
                  </a:lnTo>
                  <a:lnTo>
                    <a:pt x="29" y="254"/>
                  </a:lnTo>
                  <a:lnTo>
                    <a:pt x="51" y="507"/>
                  </a:lnTo>
                  <a:lnTo>
                    <a:pt x="901"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04;p23">
              <a:extLst>
                <a:ext uri="{FF2B5EF4-FFF2-40B4-BE49-F238E27FC236}">
                  <a16:creationId xmlns:a16="http://schemas.microsoft.com/office/drawing/2014/main" id="{62961556-D64E-1F40-A53C-F79B9F7431AF}"/>
                </a:ext>
              </a:extLst>
            </p:cNvPr>
            <p:cNvSpPr/>
            <p:nvPr/>
          </p:nvSpPr>
          <p:spPr>
            <a:xfrm>
              <a:off x="4475798" y="4528554"/>
              <a:ext cx="77267" cy="37851"/>
            </a:xfrm>
            <a:custGeom>
              <a:avLst/>
              <a:gdLst/>
              <a:ahLst/>
              <a:cxnLst/>
              <a:rect l="l" t="t" r="r" b="b"/>
              <a:pathLst>
                <a:path w="1037" h="508" extrusionOk="0">
                  <a:moveTo>
                    <a:pt x="186" y="0"/>
                  </a:moveTo>
                  <a:lnTo>
                    <a:pt x="0" y="507"/>
                  </a:lnTo>
                  <a:lnTo>
                    <a:pt x="952" y="507"/>
                  </a:lnTo>
                  <a:lnTo>
                    <a:pt x="10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05;p23">
              <a:extLst>
                <a:ext uri="{FF2B5EF4-FFF2-40B4-BE49-F238E27FC236}">
                  <a16:creationId xmlns:a16="http://schemas.microsoft.com/office/drawing/2014/main" id="{30DA2B6C-B23D-9D42-BC49-4E8B2A6163C0}"/>
                </a:ext>
              </a:extLst>
            </p:cNvPr>
            <p:cNvSpPr/>
            <p:nvPr/>
          </p:nvSpPr>
          <p:spPr>
            <a:xfrm>
              <a:off x="4240347" y="4528554"/>
              <a:ext cx="89859" cy="37851"/>
            </a:xfrm>
            <a:custGeom>
              <a:avLst/>
              <a:gdLst/>
              <a:ahLst/>
              <a:cxnLst/>
              <a:rect l="l" t="t" r="r" b="b"/>
              <a:pathLst>
                <a:path w="1206" h="508" extrusionOk="0">
                  <a:moveTo>
                    <a:pt x="1206" y="0"/>
                  </a:moveTo>
                  <a:lnTo>
                    <a:pt x="356" y="0"/>
                  </a:lnTo>
                  <a:lnTo>
                    <a:pt x="1" y="507"/>
                  </a:lnTo>
                  <a:lnTo>
                    <a:pt x="913"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06;p23">
              <a:extLst>
                <a:ext uri="{FF2B5EF4-FFF2-40B4-BE49-F238E27FC236}">
                  <a16:creationId xmlns:a16="http://schemas.microsoft.com/office/drawing/2014/main" id="{0EB6DD76-0F06-6D4E-BC43-CA652C4A3644}"/>
                </a:ext>
              </a:extLst>
            </p:cNvPr>
            <p:cNvSpPr/>
            <p:nvPr/>
          </p:nvSpPr>
          <p:spPr>
            <a:xfrm>
              <a:off x="4156002" y="4528554"/>
              <a:ext cx="101632" cy="37851"/>
            </a:xfrm>
            <a:custGeom>
              <a:avLst/>
              <a:gdLst/>
              <a:ahLst/>
              <a:cxnLst/>
              <a:rect l="l" t="t" r="r" b="b"/>
              <a:pathLst>
                <a:path w="1364" h="508" extrusionOk="0">
                  <a:moveTo>
                    <a:pt x="412" y="0"/>
                  </a:moveTo>
                  <a:lnTo>
                    <a:pt x="198" y="265"/>
                  </a:lnTo>
                  <a:lnTo>
                    <a:pt x="198" y="270"/>
                  </a:lnTo>
                  <a:lnTo>
                    <a:pt x="1" y="507"/>
                  </a:lnTo>
                  <a:lnTo>
                    <a:pt x="1009" y="507"/>
                  </a:lnTo>
                  <a:lnTo>
                    <a:pt x="1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07;p23">
              <a:extLst>
                <a:ext uri="{FF2B5EF4-FFF2-40B4-BE49-F238E27FC236}">
                  <a16:creationId xmlns:a16="http://schemas.microsoft.com/office/drawing/2014/main" id="{5E4A21FB-EF4E-BF46-B3A9-7A40FB28C885}"/>
                </a:ext>
              </a:extLst>
            </p:cNvPr>
            <p:cNvSpPr/>
            <p:nvPr/>
          </p:nvSpPr>
          <p:spPr>
            <a:xfrm>
              <a:off x="4317166" y="4528554"/>
              <a:ext cx="87773" cy="37851"/>
            </a:xfrm>
            <a:custGeom>
              <a:avLst/>
              <a:gdLst/>
              <a:ahLst/>
              <a:cxnLst/>
              <a:rect l="l" t="t" r="r" b="b"/>
              <a:pathLst>
                <a:path w="1178" h="508" extrusionOk="0">
                  <a:moveTo>
                    <a:pt x="1177" y="0"/>
                  </a:moveTo>
                  <a:lnTo>
                    <a:pt x="293" y="0"/>
                  </a:lnTo>
                  <a:lnTo>
                    <a:pt x="141" y="265"/>
                  </a:lnTo>
                  <a:lnTo>
                    <a:pt x="0" y="507"/>
                  </a:lnTo>
                  <a:lnTo>
                    <a:pt x="913"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08;p23">
              <a:extLst>
                <a:ext uri="{FF2B5EF4-FFF2-40B4-BE49-F238E27FC236}">
                  <a16:creationId xmlns:a16="http://schemas.microsoft.com/office/drawing/2014/main" id="{2D4FD9B1-8E5D-A34B-A300-86A0613DF9CA}"/>
                </a:ext>
              </a:extLst>
            </p:cNvPr>
            <p:cNvSpPr/>
            <p:nvPr/>
          </p:nvSpPr>
          <p:spPr>
            <a:xfrm>
              <a:off x="4624743" y="4528554"/>
              <a:ext cx="61769" cy="37851"/>
            </a:xfrm>
            <a:custGeom>
              <a:avLst/>
              <a:gdLst/>
              <a:ahLst/>
              <a:cxnLst/>
              <a:rect l="l" t="t" r="r" b="b"/>
              <a:pathLst>
                <a:path w="829" h="508" extrusionOk="0">
                  <a:moveTo>
                    <a:pt x="28" y="254"/>
                  </a:moveTo>
                  <a:lnTo>
                    <a:pt x="28" y="254"/>
                  </a:lnTo>
                  <a:lnTo>
                    <a:pt x="0" y="507"/>
                  </a:lnTo>
                  <a:lnTo>
                    <a:pt x="828" y="507"/>
                  </a:lnTo>
                  <a:lnTo>
                    <a:pt x="828" y="0"/>
                  </a:lnTo>
                  <a:lnTo>
                    <a:pt x="5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09;p23">
              <a:extLst>
                <a:ext uri="{FF2B5EF4-FFF2-40B4-BE49-F238E27FC236}">
                  <a16:creationId xmlns:a16="http://schemas.microsoft.com/office/drawing/2014/main" id="{37287627-32E9-714D-AC47-B6AAE169BC15}"/>
                </a:ext>
              </a:extLst>
            </p:cNvPr>
            <p:cNvSpPr/>
            <p:nvPr/>
          </p:nvSpPr>
          <p:spPr>
            <a:xfrm>
              <a:off x="5329679" y="4483178"/>
              <a:ext cx="98651" cy="37851"/>
            </a:xfrm>
            <a:custGeom>
              <a:avLst/>
              <a:gdLst/>
              <a:ahLst/>
              <a:cxnLst/>
              <a:rect l="l" t="t" r="r" b="b"/>
              <a:pathLst>
                <a:path w="1324" h="508" extrusionOk="0">
                  <a:moveTo>
                    <a:pt x="0" y="1"/>
                  </a:moveTo>
                  <a:lnTo>
                    <a:pt x="411" y="508"/>
                  </a:lnTo>
                  <a:lnTo>
                    <a:pt x="1324" y="508"/>
                  </a:lnTo>
                  <a:lnTo>
                    <a:pt x="89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0;p23">
              <a:extLst>
                <a:ext uri="{FF2B5EF4-FFF2-40B4-BE49-F238E27FC236}">
                  <a16:creationId xmlns:a16="http://schemas.microsoft.com/office/drawing/2014/main" id="{E3D2DA2B-8837-3F4C-8DCF-03395F444ED6}"/>
                </a:ext>
              </a:extLst>
            </p:cNvPr>
            <p:cNvSpPr/>
            <p:nvPr/>
          </p:nvSpPr>
          <p:spPr>
            <a:xfrm>
              <a:off x="5377514" y="4449649"/>
              <a:ext cx="64675" cy="26079"/>
            </a:xfrm>
            <a:custGeom>
              <a:avLst/>
              <a:gdLst/>
              <a:ahLst/>
              <a:cxnLst/>
              <a:rect l="l" t="t" r="r" b="b"/>
              <a:pathLst>
                <a:path w="868" h="350" extrusionOk="0">
                  <a:moveTo>
                    <a:pt x="867" y="350"/>
                  </a:moveTo>
                  <a:lnTo>
                    <a:pt x="518" y="0"/>
                  </a:lnTo>
                  <a:lnTo>
                    <a:pt x="0" y="0"/>
                  </a:lnTo>
                  <a:lnTo>
                    <a:pt x="293"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1;p23">
              <a:extLst>
                <a:ext uri="{FF2B5EF4-FFF2-40B4-BE49-F238E27FC236}">
                  <a16:creationId xmlns:a16="http://schemas.microsoft.com/office/drawing/2014/main" id="{EA398999-17E5-4A4E-B46C-FC5C9D644505}"/>
                </a:ext>
              </a:extLst>
            </p:cNvPr>
            <p:cNvSpPr/>
            <p:nvPr/>
          </p:nvSpPr>
          <p:spPr>
            <a:xfrm>
              <a:off x="4975087" y="4528554"/>
              <a:ext cx="88220" cy="37851"/>
            </a:xfrm>
            <a:custGeom>
              <a:avLst/>
              <a:gdLst/>
              <a:ahLst/>
              <a:cxnLst/>
              <a:rect l="l" t="t" r="r" b="b"/>
              <a:pathLst>
                <a:path w="1184" h="508" extrusionOk="0">
                  <a:moveTo>
                    <a:pt x="1183" y="507"/>
                  </a:moveTo>
                  <a:lnTo>
                    <a:pt x="890" y="0"/>
                  </a:lnTo>
                  <a:lnTo>
                    <a:pt x="1" y="0"/>
                  </a:lnTo>
                  <a:lnTo>
                    <a:pt x="130" y="242"/>
                  </a:lnTo>
                  <a:lnTo>
                    <a:pt x="271"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2;p23">
              <a:extLst>
                <a:ext uri="{FF2B5EF4-FFF2-40B4-BE49-F238E27FC236}">
                  <a16:creationId xmlns:a16="http://schemas.microsoft.com/office/drawing/2014/main" id="{BBA235B0-E883-8D4B-9133-39719A9C1233}"/>
                </a:ext>
              </a:extLst>
            </p:cNvPr>
            <p:cNvSpPr/>
            <p:nvPr/>
          </p:nvSpPr>
          <p:spPr>
            <a:xfrm>
              <a:off x="5366189" y="4528554"/>
              <a:ext cx="100738" cy="37851"/>
            </a:xfrm>
            <a:custGeom>
              <a:avLst/>
              <a:gdLst/>
              <a:ahLst/>
              <a:cxnLst/>
              <a:rect l="l" t="t" r="r" b="b"/>
              <a:pathLst>
                <a:path w="1352" h="508" extrusionOk="0">
                  <a:moveTo>
                    <a:pt x="1352" y="507"/>
                  </a:moveTo>
                  <a:lnTo>
                    <a:pt x="918" y="0"/>
                  </a:lnTo>
                  <a:lnTo>
                    <a:pt x="0" y="0"/>
                  </a:lnTo>
                  <a:lnTo>
                    <a:pt x="411"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13;p23">
              <a:extLst>
                <a:ext uri="{FF2B5EF4-FFF2-40B4-BE49-F238E27FC236}">
                  <a16:creationId xmlns:a16="http://schemas.microsoft.com/office/drawing/2014/main" id="{A021612E-0243-164D-945D-2522F59CFBA3}"/>
                </a:ext>
              </a:extLst>
            </p:cNvPr>
            <p:cNvSpPr/>
            <p:nvPr/>
          </p:nvSpPr>
          <p:spPr>
            <a:xfrm>
              <a:off x="5302781" y="4449649"/>
              <a:ext cx="86953" cy="26079"/>
            </a:xfrm>
            <a:custGeom>
              <a:avLst/>
              <a:gdLst/>
              <a:ahLst/>
              <a:cxnLst/>
              <a:rect l="l" t="t" r="r" b="b"/>
              <a:pathLst>
                <a:path w="1167" h="350" extrusionOk="0">
                  <a:moveTo>
                    <a:pt x="1167" y="350"/>
                  </a:moveTo>
                  <a:lnTo>
                    <a:pt x="1031" y="192"/>
                  </a:lnTo>
                  <a:lnTo>
                    <a:pt x="868" y="0"/>
                  </a:lnTo>
                  <a:lnTo>
                    <a:pt x="1" y="0"/>
                  </a:lnTo>
                  <a:lnTo>
                    <a:pt x="282"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14;p23">
              <a:extLst>
                <a:ext uri="{FF2B5EF4-FFF2-40B4-BE49-F238E27FC236}">
                  <a16:creationId xmlns:a16="http://schemas.microsoft.com/office/drawing/2014/main" id="{9160AB4B-B2F9-3A4E-98DF-B8326FB04A0B}"/>
                </a:ext>
              </a:extLst>
            </p:cNvPr>
            <p:cNvSpPr/>
            <p:nvPr/>
          </p:nvSpPr>
          <p:spPr>
            <a:xfrm>
              <a:off x="5049821" y="4528554"/>
              <a:ext cx="90232" cy="37851"/>
            </a:xfrm>
            <a:custGeom>
              <a:avLst/>
              <a:gdLst/>
              <a:ahLst/>
              <a:cxnLst/>
              <a:rect l="l" t="t" r="r" b="b"/>
              <a:pathLst>
                <a:path w="1211" h="508" extrusionOk="0">
                  <a:moveTo>
                    <a:pt x="1211" y="507"/>
                  </a:moveTo>
                  <a:lnTo>
                    <a:pt x="856" y="0"/>
                  </a:lnTo>
                  <a:lnTo>
                    <a:pt x="0" y="0"/>
                  </a:lnTo>
                  <a:lnTo>
                    <a:pt x="146" y="242"/>
                  </a:lnTo>
                  <a:lnTo>
                    <a:pt x="141" y="242"/>
                  </a:lnTo>
                  <a:lnTo>
                    <a:pt x="298"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15;p23">
              <a:extLst>
                <a:ext uri="{FF2B5EF4-FFF2-40B4-BE49-F238E27FC236}">
                  <a16:creationId xmlns:a16="http://schemas.microsoft.com/office/drawing/2014/main" id="{A3E8DF4A-CDB2-724D-82B2-A57B5E9D5214}"/>
                </a:ext>
              </a:extLst>
            </p:cNvPr>
            <p:cNvSpPr/>
            <p:nvPr/>
          </p:nvSpPr>
          <p:spPr>
            <a:xfrm>
              <a:off x="5122766" y="4528554"/>
              <a:ext cx="101259" cy="37851"/>
            </a:xfrm>
            <a:custGeom>
              <a:avLst/>
              <a:gdLst/>
              <a:ahLst/>
              <a:cxnLst/>
              <a:rect l="l" t="t" r="r" b="b"/>
              <a:pathLst>
                <a:path w="1359" h="508" extrusionOk="0">
                  <a:moveTo>
                    <a:pt x="1358" y="507"/>
                  </a:moveTo>
                  <a:lnTo>
                    <a:pt x="947" y="0"/>
                  </a:lnTo>
                  <a:lnTo>
                    <a:pt x="1" y="0"/>
                  </a:lnTo>
                  <a:lnTo>
                    <a:pt x="356"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16;p23">
              <a:extLst>
                <a:ext uri="{FF2B5EF4-FFF2-40B4-BE49-F238E27FC236}">
                  <a16:creationId xmlns:a16="http://schemas.microsoft.com/office/drawing/2014/main" id="{EBD30543-D7B5-8440-AFD8-F1BF99CF97DA}"/>
                </a:ext>
              </a:extLst>
            </p:cNvPr>
            <p:cNvSpPr/>
            <p:nvPr/>
          </p:nvSpPr>
          <p:spPr>
            <a:xfrm>
              <a:off x="5288103" y="4528554"/>
              <a:ext cx="99545" cy="37851"/>
            </a:xfrm>
            <a:custGeom>
              <a:avLst/>
              <a:gdLst/>
              <a:ahLst/>
              <a:cxnLst/>
              <a:rect l="l" t="t" r="r" b="b"/>
              <a:pathLst>
                <a:path w="1336" h="508" extrusionOk="0">
                  <a:moveTo>
                    <a:pt x="1335" y="507"/>
                  </a:moveTo>
                  <a:lnTo>
                    <a:pt x="1138" y="265"/>
                  </a:lnTo>
                  <a:lnTo>
                    <a:pt x="1138" y="265"/>
                  </a:lnTo>
                  <a:lnTo>
                    <a:pt x="919" y="0"/>
                  </a:lnTo>
                  <a:lnTo>
                    <a:pt x="1" y="0"/>
                  </a:lnTo>
                  <a:lnTo>
                    <a:pt x="412"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17;p23">
              <a:extLst>
                <a:ext uri="{FF2B5EF4-FFF2-40B4-BE49-F238E27FC236}">
                  <a16:creationId xmlns:a16="http://schemas.microsoft.com/office/drawing/2014/main" id="{847C36BC-5836-9D45-AA65-1F5DE91E0A88}"/>
                </a:ext>
              </a:extLst>
            </p:cNvPr>
            <p:cNvSpPr/>
            <p:nvPr/>
          </p:nvSpPr>
          <p:spPr>
            <a:xfrm>
              <a:off x="5357322" y="4526841"/>
              <a:ext cx="75" cy="75"/>
            </a:xfrm>
            <a:custGeom>
              <a:avLst/>
              <a:gdLst/>
              <a:ahLst/>
              <a:cxnLst/>
              <a:rect l="l" t="t" r="r" b="b"/>
              <a:pathLst>
                <a:path w="1" h="1" extrusionOk="0">
                  <a:moveTo>
                    <a:pt x="1"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18;p23">
              <a:extLst>
                <a:ext uri="{FF2B5EF4-FFF2-40B4-BE49-F238E27FC236}">
                  <a16:creationId xmlns:a16="http://schemas.microsoft.com/office/drawing/2014/main" id="{7B7AEC8C-5A68-7C4E-84E4-60E6DE4361AB}"/>
                </a:ext>
              </a:extLst>
            </p:cNvPr>
            <p:cNvSpPr/>
            <p:nvPr/>
          </p:nvSpPr>
          <p:spPr>
            <a:xfrm>
              <a:off x="5202938" y="4528554"/>
              <a:ext cx="106251" cy="37851"/>
            </a:xfrm>
            <a:custGeom>
              <a:avLst/>
              <a:gdLst/>
              <a:ahLst/>
              <a:cxnLst/>
              <a:rect l="l" t="t" r="r" b="b"/>
              <a:pathLst>
                <a:path w="1426" h="508" extrusionOk="0">
                  <a:moveTo>
                    <a:pt x="1425" y="507"/>
                  </a:moveTo>
                  <a:lnTo>
                    <a:pt x="1234" y="265"/>
                  </a:lnTo>
                  <a:lnTo>
                    <a:pt x="1234" y="265"/>
                  </a:lnTo>
                  <a:lnTo>
                    <a:pt x="1014" y="0"/>
                  </a:lnTo>
                  <a:lnTo>
                    <a:pt x="1" y="0"/>
                  </a:lnTo>
                  <a:lnTo>
                    <a:pt x="198" y="242"/>
                  </a:lnTo>
                  <a:lnTo>
                    <a:pt x="198" y="242"/>
                  </a:lnTo>
                  <a:lnTo>
                    <a:pt x="412"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19;p23">
              <a:extLst>
                <a:ext uri="{FF2B5EF4-FFF2-40B4-BE49-F238E27FC236}">
                  <a16:creationId xmlns:a16="http://schemas.microsoft.com/office/drawing/2014/main" id="{2CF254E0-A475-794D-85E8-820FFDB698CF}"/>
                </a:ext>
              </a:extLst>
            </p:cNvPr>
            <p:cNvSpPr/>
            <p:nvPr/>
          </p:nvSpPr>
          <p:spPr>
            <a:xfrm>
              <a:off x="5279311" y="4526841"/>
              <a:ext cx="75" cy="75"/>
            </a:xfrm>
            <a:custGeom>
              <a:avLst/>
              <a:gdLst/>
              <a:ahLst/>
              <a:cxnLst/>
              <a:rect l="l" t="t" r="r" b="b"/>
              <a:pathLst>
                <a:path w="1" h="1" extrusionOk="0">
                  <a:moveTo>
                    <a:pt x="0" y="1"/>
                  </a:move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20;p23">
              <a:extLst>
                <a:ext uri="{FF2B5EF4-FFF2-40B4-BE49-F238E27FC236}">
                  <a16:creationId xmlns:a16="http://schemas.microsoft.com/office/drawing/2014/main" id="{0ACD292D-E1A5-D544-85B7-46D72410DA6C}"/>
                </a:ext>
              </a:extLst>
            </p:cNvPr>
            <p:cNvSpPr/>
            <p:nvPr/>
          </p:nvSpPr>
          <p:spPr>
            <a:xfrm>
              <a:off x="4492115" y="4483178"/>
              <a:ext cx="68475" cy="37851"/>
            </a:xfrm>
            <a:custGeom>
              <a:avLst/>
              <a:gdLst/>
              <a:ahLst/>
              <a:cxnLst/>
              <a:rect l="l" t="t" r="r" b="b"/>
              <a:pathLst>
                <a:path w="919" h="508" extrusionOk="0">
                  <a:moveTo>
                    <a:pt x="919" y="1"/>
                  </a:moveTo>
                  <a:lnTo>
                    <a:pt x="187" y="1"/>
                  </a:lnTo>
                  <a:lnTo>
                    <a:pt x="1" y="508"/>
                  </a:lnTo>
                  <a:lnTo>
                    <a:pt x="834"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21;p23">
              <a:extLst>
                <a:ext uri="{FF2B5EF4-FFF2-40B4-BE49-F238E27FC236}">
                  <a16:creationId xmlns:a16="http://schemas.microsoft.com/office/drawing/2014/main" id="{397C3C37-470E-6347-ADB5-B22077387D73}"/>
                </a:ext>
              </a:extLst>
            </p:cNvPr>
            <p:cNvSpPr/>
            <p:nvPr/>
          </p:nvSpPr>
          <p:spPr>
            <a:xfrm>
              <a:off x="3992826" y="4528554"/>
              <a:ext cx="99471" cy="37851"/>
            </a:xfrm>
            <a:custGeom>
              <a:avLst/>
              <a:gdLst/>
              <a:ahLst/>
              <a:cxnLst/>
              <a:rect l="l" t="t" r="r" b="b"/>
              <a:pathLst>
                <a:path w="1335" h="508" extrusionOk="0">
                  <a:moveTo>
                    <a:pt x="1335" y="0"/>
                  </a:moveTo>
                  <a:lnTo>
                    <a:pt x="411" y="0"/>
                  </a:lnTo>
                  <a:lnTo>
                    <a:pt x="0" y="507"/>
                  </a:lnTo>
                  <a:lnTo>
                    <a:pt x="924"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22;p23">
              <a:extLst>
                <a:ext uri="{FF2B5EF4-FFF2-40B4-BE49-F238E27FC236}">
                  <a16:creationId xmlns:a16="http://schemas.microsoft.com/office/drawing/2014/main" id="{C37BFDA3-5B56-4642-B7D3-13A5E6A3D05F}"/>
                </a:ext>
              </a:extLst>
            </p:cNvPr>
            <p:cNvSpPr/>
            <p:nvPr/>
          </p:nvSpPr>
          <p:spPr>
            <a:xfrm>
              <a:off x="4882397" y="4483178"/>
              <a:ext cx="80620" cy="37851"/>
            </a:xfrm>
            <a:custGeom>
              <a:avLst/>
              <a:gdLst/>
              <a:ahLst/>
              <a:cxnLst/>
              <a:rect l="l" t="t" r="r" b="b"/>
              <a:pathLst>
                <a:path w="1082" h="508" extrusionOk="0">
                  <a:moveTo>
                    <a:pt x="817" y="1"/>
                  </a:moveTo>
                  <a:lnTo>
                    <a:pt x="0" y="1"/>
                  </a:lnTo>
                  <a:lnTo>
                    <a:pt x="180" y="508"/>
                  </a:lnTo>
                  <a:lnTo>
                    <a:pt x="1081"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23;p23">
              <a:extLst>
                <a:ext uri="{FF2B5EF4-FFF2-40B4-BE49-F238E27FC236}">
                  <a16:creationId xmlns:a16="http://schemas.microsoft.com/office/drawing/2014/main" id="{BD3F0700-171C-0D4D-AB42-20E9D1A3770E}"/>
                </a:ext>
              </a:extLst>
            </p:cNvPr>
            <p:cNvSpPr/>
            <p:nvPr/>
          </p:nvSpPr>
          <p:spPr>
            <a:xfrm>
              <a:off x="4693962" y="4483178"/>
              <a:ext cx="56702" cy="37851"/>
            </a:xfrm>
            <a:custGeom>
              <a:avLst/>
              <a:gdLst/>
              <a:ahLst/>
              <a:cxnLst/>
              <a:rect l="l" t="t" r="r" b="b"/>
              <a:pathLst>
                <a:path w="761" h="508" extrusionOk="0">
                  <a:moveTo>
                    <a:pt x="710" y="1"/>
                  </a:moveTo>
                  <a:lnTo>
                    <a:pt x="0" y="1"/>
                  </a:lnTo>
                  <a:lnTo>
                    <a:pt x="0" y="508"/>
                  </a:lnTo>
                  <a:lnTo>
                    <a:pt x="761"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24;p23">
              <a:extLst>
                <a:ext uri="{FF2B5EF4-FFF2-40B4-BE49-F238E27FC236}">
                  <a16:creationId xmlns:a16="http://schemas.microsoft.com/office/drawing/2014/main" id="{45980C90-3458-ED4C-A0B9-355FB0B2422D}"/>
                </a:ext>
              </a:extLst>
            </p:cNvPr>
            <p:cNvSpPr/>
            <p:nvPr/>
          </p:nvSpPr>
          <p:spPr>
            <a:xfrm>
              <a:off x="4934405" y="4449649"/>
              <a:ext cx="102898" cy="71381"/>
            </a:xfrm>
            <a:custGeom>
              <a:avLst/>
              <a:gdLst/>
              <a:ahLst/>
              <a:cxnLst/>
              <a:rect l="l" t="t" r="r" b="b"/>
              <a:pathLst>
                <a:path w="1381" h="958" extrusionOk="0">
                  <a:moveTo>
                    <a:pt x="361" y="693"/>
                  </a:moveTo>
                  <a:lnTo>
                    <a:pt x="361" y="693"/>
                  </a:lnTo>
                  <a:lnTo>
                    <a:pt x="496" y="958"/>
                  </a:lnTo>
                  <a:lnTo>
                    <a:pt x="1380" y="958"/>
                  </a:lnTo>
                  <a:lnTo>
                    <a:pt x="1031" y="350"/>
                  </a:lnTo>
                  <a:lnTo>
                    <a:pt x="975" y="254"/>
                  </a:lnTo>
                  <a:lnTo>
                    <a:pt x="935" y="186"/>
                  </a:lnTo>
                  <a:lnTo>
                    <a:pt x="828" y="0"/>
                  </a:lnTo>
                  <a:lnTo>
                    <a:pt x="0" y="0"/>
                  </a:lnTo>
                  <a:lnTo>
                    <a:pt x="12" y="34"/>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025;p23">
              <a:extLst>
                <a:ext uri="{FF2B5EF4-FFF2-40B4-BE49-F238E27FC236}">
                  <a16:creationId xmlns:a16="http://schemas.microsoft.com/office/drawing/2014/main" id="{BB6836CF-942F-9E4E-992C-7A162EB29ADA}"/>
                </a:ext>
              </a:extLst>
            </p:cNvPr>
            <p:cNvSpPr/>
            <p:nvPr/>
          </p:nvSpPr>
          <p:spPr>
            <a:xfrm>
              <a:off x="4754389" y="4483178"/>
              <a:ext cx="64302" cy="37851"/>
            </a:xfrm>
            <a:custGeom>
              <a:avLst/>
              <a:gdLst/>
              <a:ahLst/>
              <a:cxnLst/>
              <a:rect l="l" t="t" r="r" b="b"/>
              <a:pathLst>
                <a:path w="863" h="508" extrusionOk="0">
                  <a:moveTo>
                    <a:pt x="23" y="254"/>
                  </a:moveTo>
                  <a:lnTo>
                    <a:pt x="23" y="254"/>
                  </a:lnTo>
                  <a:lnTo>
                    <a:pt x="51" y="508"/>
                  </a:lnTo>
                  <a:lnTo>
                    <a:pt x="862" y="508"/>
                  </a:lnTo>
                  <a:lnTo>
                    <a:pt x="778" y="1"/>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026;p23">
              <a:extLst>
                <a:ext uri="{FF2B5EF4-FFF2-40B4-BE49-F238E27FC236}">
                  <a16:creationId xmlns:a16="http://schemas.microsoft.com/office/drawing/2014/main" id="{F80F69F8-32A7-3946-9CDE-9E2218B0E5C0}"/>
                </a:ext>
              </a:extLst>
            </p:cNvPr>
            <p:cNvSpPr/>
            <p:nvPr/>
          </p:nvSpPr>
          <p:spPr>
            <a:xfrm>
              <a:off x="5023742" y="4483178"/>
              <a:ext cx="84867" cy="37851"/>
            </a:xfrm>
            <a:custGeom>
              <a:avLst/>
              <a:gdLst/>
              <a:ahLst/>
              <a:cxnLst/>
              <a:rect l="l" t="t" r="r" b="b"/>
              <a:pathLst>
                <a:path w="1139" h="508" extrusionOk="0">
                  <a:moveTo>
                    <a:pt x="1" y="1"/>
                  </a:moveTo>
                  <a:lnTo>
                    <a:pt x="220" y="384"/>
                  </a:lnTo>
                  <a:lnTo>
                    <a:pt x="294" y="508"/>
                  </a:lnTo>
                  <a:lnTo>
                    <a:pt x="1138" y="508"/>
                  </a:lnTo>
                  <a:lnTo>
                    <a:pt x="78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27;p23">
              <a:extLst>
                <a:ext uri="{FF2B5EF4-FFF2-40B4-BE49-F238E27FC236}">
                  <a16:creationId xmlns:a16="http://schemas.microsoft.com/office/drawing/2014/main" id="{CB86083A-C55C-2A4F-987A-82F63FA217B2}"/>
                </a:ext>
              </a:extLst>
            </p:cNvPr>
            <p:cNvSpPr/>
            <p:nvPr/>
          </p:nvSpPr>
          <p:spPr>
            <a:xfrm>
              <a:off x="4629735" y="4483178"/>
              <a:ext cx="56777" cy="37851"/>
            </a:xfrm>
            <a:custGeom>
              <a:avLst/>
              <a:gdLst/>
              <a:ahLst/>
              <a:cxnLst/>
              <a:rect l="l" t="t" r="r" b="b"/>
              <a:pathLst>
                <a:path w="762" h="508" extrusionOk="0">
                  <a:moveTo>
                    <a:pt x="1" y="508"/>
                  </a:moveTo>
                  <a:lnTo>
                    <a:pt x="761" y="508"/>
                  </a:lnTo>
                  <a:lnTo>
                    <a:pt x="761" y="1"/>
                  </a:lnTo>
                  <a:lnTo>
                    <a:pt x="5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28;p23">
              <a:extLst>
                <a:ext uri="{FF2B5EF4-FFF2-40B4-BE49-F238E27FC236}">
                  <a16:creationId xmlns:a16="http://schemas.microsoft.com/office/drawing/2014/main" id="{31FCA96A-87E2-954C-B8CB-5B04319FDB8F}"/>
                </a:ext>
              </a:extLst>
            </p:cNvPr>
            <p:cNvSpPr/>
            <p:nvPr/>
          </p:nvSpPr>
          <p:spPr>
            <a:xfrm>
              <a:off x="5166428" y="4483178"/>
              <a:ext cx="106251" cy="37851"/>
            </a:xfrm>
            <a:custGeom>
              <a:avLst/>
              <a:gdLst/>
              <a:ahLst/>
              <a:cxnLst/>
              <a:rect l="l" t="t" r="r" b="b"/>
              <a:pathLst>
                <a:path w="1426" h="508" extrusionOk="0">
                  <a:moveTo>
                    <a:pt x="1" y="1"/>
                  </a:moveTo>
                  <a:lnTo>
                    <a:pt x="412" y="508"/>
                  </a:lnTo>
                  <a:lnTo>
                    <a:pt x="1425" y="508"/>
                  </a:lnTo>
                  <a:lnTo>
                    <a:pt x="10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29;p23">
              <a:extLst>
                <a:ext uri="{FF2B5EF4-FFF2-40B4-BE49-F238E27FC236}">
                  <a16:creationId xmlns:a16="http://schemas.microsoft.com/office/drawing/2014/main" id="{515ADF2A-B421-3F4F-83D0-5E7C7C69C1CA}"/>
                </a:ext>
              </a:extLst>
            </p:cNvPr>
            <p:cNvSpPr/>
            <p:nvPr/>
          </p:nvSpPr>
          <p:spPr>
            <a:xfrm>
              <a:off x="5251593" y="4483178"/>
              <a:ext cx="99098" cy="37851"/>
            </a:xfrm>
            <a:custGeom>
              <a:avLst/>
              <a:gdLst/>
              <a:ahLst/>
              <a:cxnLst/>
              <a:rect l="l" t="t" r="r" b="b"/>
              <a:pathLst>
                <a:path w="1330" h="508" extrusionOk="0">
                  <a:moveTo>
                    <a:pt x="1" y="1"/>
                  </a:moveTo>
                  <a:lnTo>
                    <a:pt x="339" y="418"/>
                  </a:lnTo>
                  <a:lnTo>
                    <a:pt x="412" y="508"/>
                  </a:lnTo>
                  <a:lnTo>
                    <a:pt x="1330" y="508"/>
                  </a:lnTo>
                  <a:lnTo>
                    <a:pt x="1133" y="266"/>
                  </a:lnTo>
                  <a:lnTo>
                    <a:pt x="1133" y="266"/>
                  </a:lnTo>
                  <a:lnTo>
                    <a:pt x="9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30;p23">
              <a:extLst>
                <a:ext uri="{FF2B5EF4-FFF2-40B4-BE49-F238E27FC236}">
                  <a16:creationId xmlns:a16="http://schemas.microsoft.com/office/drawing/2014/main" id="{EE21FFA8-F172-FC4F-A1AD-0FCD255A1643}"/>
                </a:ext>
              </a:extLst>
            </p:cNvPr>
            <p:cNvSpPr/>
            <p:nvPr/>
          </p:nvSpPr>
          <p:spPr>
            <a:xfrm>
              <a:off x="5320812" y="4481539"/>
              <a:ext cx="75" cy="75"/>
            </a:xfrm>
            <a:custGeom>
              <a:avLst/>
              <a:gdLst/>
              <a:ahLst/>
              <a:cxnLst/>
              <a:rect l="l" t="t" r="r" b="b"/>
              <a:pathLst>
                <a:path w="1" h="1" extrusionOk="0">
                  <a:moveTo>
                    <a:pt x="1"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31;p23">
              <a:extLst>
                <a:ext uri="{FF2B5EF4-FFF2-40B4-BE49-F238E27FC236}">
                  <a16:creationId xmlns:a16="http://schemas.microsoft.com/office/drawing/2014/main" id="{10283C3B-84FA-AF43-A9A8-828E05657C7B}"/>
                </a:ext>
              </a:extLst>
            </p:cNvPr>
            <p:cNvSpPr/>
            <p:nvPr/>
          </p:nvSpPr>
          <p:spPr>
            <a:xfrm>
              <a:off x="5091323" y="4483178"/>
              <a:ext cx="96192" cy="37851"/>
            </a:xfrm>
            <a:custGeom>
              <a:avLst/>
              <a:gdLst/>
              <a:ahLst/>
              <a:cxnLst/>
              <a:rect l="l" t="t" r="r" b="b"/>
              <a:pathLst>
                <a:path w="1291" h="508" extrusionOk="0">
                  <a:moveTo>
                    <a:pt x="1" y="1"/>
                  </a:moveTo>
                  <a:lnTo>
                    <a:pt x="355" y="508"/>
                  </a:lnTo>
                  <a:lnTo>
                    <a:pt x="1290" y="508"/>
                  </a:lnTo>
                  <a:lnTo>
                    <a:pt x="1093" y="266"/>
                  </a:lnTo>
                  <a:lnTo>
                    <a:pt x="1093" y="266"/>
                  </a:lnTo>
                  <a:lnTo>
                    <a:pt x="87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32;p23">
              <a:extLst>
                <a:ext uri="{FF2B5EF4-FFF2-40B4-BE49-F238E27FC236}">
                  <a16:creationId xmlns:a16="http://schemas.microsoft.com/office/drawing/2014/main" id="{B2170A4D-B889-B342-9A2C-9A4CE0735900}"/>
                </a:ext>
              </a:extLst>
            </p:cNvPr>
            <p:cNvSpPr/>
            <p:nvPr/>
          </p:nvSpPr>
          <p:spPr>
            <a:xfrm>
              <a:off x="5088417" y="4481539"/>
              <a:ext cx="75" cy="75"/>
            </a:xfrm>
            <a:custGeom>
              <a:avLst/>
              <a:gdLst/>
              <a:ahLst/>
              <a:cxnLst/>
              <a:rect l="l" t="t" r="r" b="b"/>
              <a:pathLst>
                <a:path w="1" h="1" extrusionOk="0">
                  <a:moveTo>
                    <a:pt x="0" y="0"/>
                  </a:move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33;p23">
              <a:extLst>
                <a:ext uri="{FF2B5EF4-FFF2-40B4-BE49-F238E27FC236}">
                  <a16:creationId xmlns:a16="http://schemas.microsoft.com/office/drawing/2014/main" id="{3D073A29-62A0-994F-98EC-14E754F06DD4}"/>
                </a:ext>
              </a:extLst>
            </p:cNvPr>
            <p:cNvSpPr/>
            <p:nvPr/>
          </p:nvSpPr>
          <p:spPr>
            <a:xfrm>
              <a:off x="5157636" y="4481539"/>
              <a:ext cx="75" cy="75"/>
            </a:xfrm>
            <a:custGeom>
              <a:avLst/>
              <a:gdLst/>
              <a:ahLst/>
              <a:cxnLst/>
              <a:rect l="l" t="t" r="r" b="b"/>
              <a:pathLst>
                <a:path w="1" h="1" extrusionOk="0">
                  <a:moveTo>
                    <a:pt x="0"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34;p23">
              <a:extLst>
                <a:ext uri="{FF2B5EF4-FFF2-40B4-BE49-F238E27FC236}">
                  <a16:creationId xmlns:a16="http://schemas.microsoft.com/office/drawing/2014/main" id="{EF6B3F5B-BF26-0249-B8C7-963D60FD4AF9}"/>
                </a:ext>
              </a:extLst>
            </p:cNvPr>
            <p:cNvSpPr/>
            <p:nvPr/>
          </p:nvSpPr>
          <p:spPr>
            <a:xfrm>
              <a:off x="4819809" y="4483178"/>
              <a:ext cx="68475" cy="37851"/>
            </a:xfrm>
            <a:custGeom>
              <a:avLst/>
              <a:gdLst/>
              <a:ahLst/>
              <a:cxnLst/>
              <a:rect l="l" t="t" r="r" b="b"/>
              <a:pathLst>
                <a:path w="919" h="508" extrusionOk="0">
                  <a:moveTo>
                    <a:pt x="85" y="508"/>
                  </a:moveTo>
                  <a:lnTo>
                    <a:pt x="919" y="508"/>
                  </a:lnTo>
                  <a:lnTo>
                    <a:pt x="733" y="1"/>
                  </a:lnTo>
                  <a:lnTo>
                    <a:pt x="1" y="1"/>
                  </a:lnTo>
                  <a:lnTo>
                    <a:pt x="29" y="176"/>
                  </a:lnTo>
                  <a:lnTo>
                    <a:pt x="40" y="249"/>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35;p23">
              <a:extLst>
                <a:ext uri="{FF2B5EF4-FFF2-40B4-BE49-F238E27FC236}">
                  <a16:creationId xmlns:a16="http://schemas.microsoft.com/office/drawing/2014/main" id="{A3A0341F-D82D-6246-A5DC-3FFCEF85D51A}"/>
                </a:ext>
              </a:extLst>
            </p:cNvPr>
            <p:cNvSpPr/>
            <p:nvPr/>
          </p:nvSpPr>
          <p:spPr>
            <a:xfrm>
              <a:off x="4107794" y="4483178"/>
              <a:ext cx="106177" cy="37851"/>
            </a:xfrm>
            <a:custGeom>
              <a:avLst/>
              <a:gdLst/>
              <a:ahLst/>
              <a:cxnLst/>
              <a:rect l="l" t="t" r="r" b="b"/>
              <a:pathLst>
                <a:path w="1425" h="508" extrusionOk="0">
                  <a:moveTo>
                    <a:pt x="0" y="508"/>
                  </a:moveTo>
                  <a:lnTo>
                    <a:pt x="1014" y="508"/>
                  </a:lnTo>
                  <a:lnTo>
                    <a:pt x="1425" y="1"/>
                  </a:lnTo>
                  <a:lnTo>
                    <a:pt x="4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36;p23">
              <a:extLst>
                <a:ext uri="{FF2B5EF4-FFF2-40B4-BE49-F238E27FC236}">
                  <a16:creationId xmlns:a16="http://schemas.microsoft.com/office/drawing/2014/main" id="{47998224-4A52-E947-9DFD-AD1246E78197}"/>
                </a:ext>
              </a:extLst>
            </p:cNvPr>
            <p:cNvSpPr/>
            <p:nvPr/>
          </p:nvSpPr>
          <p:spPr>
            <a:xfrm>
              <a:off x="4029708" y="4483178"/>
              <a:ext cx="99098" cy="37851"/>
            </a:xfrm>
            <a:custGeom>
              <a:avLst/>
              <a:gdLst/>
              <a:ahLst/>
              <a:cxnLst/>
              <a:rect l="l" t="t" r="r" b="b"/>
              <a:pathLst>
                <a:path w="1330" h="508" extrusionOk="0">
                  <a:moveTo>
                    <a:pt x="919" y="508"/>
                  </a:moveTo>
                  <a:lnTo>
                    <a:pt x="1330" y="1"/>
                  </a:lnTo>
                  <a:lnTo>
                    <a:pt x="412" y="1"/>
                  </a:lnTo>
                  <a:lnTo>
                    <a:pt x="1"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37;p23">
              <a:extLst>
                <a:ext uri="{FF2B5EF4-FFF2-40B4-BE49-F238E27FC236}">
                  <a16:creationId xmlns:a16="http://schemas.microsoft.com/office/drawing/2014/main" id="{19D7F403-737B-7641-9FE8-756B87DA29BA}"/>
                </a:ext>
              </a:extLst>
            </p:cNvPr>
            <p:cNvSpPr/>
            <p:nvPr/>
          </p:nvSpPr>
          <p:spPr>
            <a:xfrm>
              <a:off x="4192959" y="4483178"/>
              <a:ext cx="96192" cy="37851"/>
            </a:xfrm>
            <a:custGeom>
              <a:avLst/>
              <a:gdLst/>
              <a:ahLst/>
              <a:cxnLst/>
              <a:rect l="l" t="t" r="r" b="b"/>
              <a:pathLst>
                <a:path w="1291" h="508" extrusionOk="0">
                  <a:moveTo>
                    <a:pt x="935" y="508"/>
                  </a:moveTo>
                  <a:lnTo>
                    <a:pt x="1290" y="1"/>
                  </a:lnTo>
                  <a:lnTo>
                    <a:pt x="412" y="1"/>
                  </a:lnTo>
                  <a:lnTo>
                    <a:pt x="0"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38;p23">
              <a:extLst>
                <a:ext uri="{FF2B5EF4-FFF2-40B4-BE49-F238E27FC236}">
                  <a16:creationId xmlns:a16="http://schemas.microsoft.com/office/drawing/2014/main" id="{47B35C0C-2BE5-6F43-AAFC-581AAF01B914}"/>
                </a:ext>
              </a:extLst>
            </p:cNvPr>
            <p:cNvSpPr/>
            <p:nvPr/>
          </p:nvSpPr>
          <p:spPr>
            <a:xfrm>
              <a:off x="3913473" y="4528554"/>
              <a:ext cx="100812" cy="37851"/>
            </a:xfrm>
            <a:custGeom>
              <a:avLst/>
              <a:gdLst/>
              <a:ahLst/>
              <a:cxnLst/>
              <a:rect l="l" t="t" r="r" b="b"/>
              <a:pathLst>
                <a:path w="1353" h="508" extrusionOk="0">
                  <a:moveTo>
                    <a:pt x="1" y="507"/>
                  </a:moveTo>
                  <a:lnTo>
                    <a:pt x="941" y="507"/>
                  </a:lnTo>
                  <a:lnTo>
                    <a:pt x="1352" y="0"/>
                  </a:lnTo>
                  <a:lnTo>
                    <a:pt x="4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39;p23">
              <a:extLst>
                <a:ext uri="{FF2B5EF4-FFF2-40B4-BE49-F238E27FC236}">
                  <a16:creationId xmlns:a16="http://schemas.microsoft.com/office/drawing/2014/main" id="{4A357A23-50D7-074D-878C-AF8CF3214763}"/>
                </a:ext>
              </a:extLst>
            </p:cNvPr>
            <p:cNvSpPr/>
            <p:nvPr/>
          </p:nvSpPr>
          <p:spPr>
            <a:xfrm>
              <a:off x="3952069" y="4483178"/>
              <a:ext cx="98726" cy="37851"/>
            </a:xfrm>
            <a:custGeom>
              <a:avLst/>
              <a:gdLst/>
              <a:ahLst/>
              <a:cxnLst/>
              <a:rect l="l" t="t" r="r" b="b"/>
              <a:pathLst>
                <a:path w="1325" h="508" extrusionOk="0">
                  <a:moveTo>
                    <a:pt x="1" y="508"/>
                  </a:moveTo>
                  <a:lnTo>
                    <a:pt x="913" y="508"/>
                  </a:lnTo>
                  <a:lnTo>
                    <a:pt x="1127" y="243"/>
                  </a:lnTo>
                  <a:lnTo>
                    <a:pt x="1133" y="237"/>
                  </a:lnTo>
                  <a:lnTo>
                    <a:pt x="1324" y="1"/>
                  </a:lnTo>
                  <a:lnTo>
                    <a:pt x="43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40;p23">
              <a:extLst>
                <a:ext uri="{FF2B5EF4-FFF2-40B4-BE49-F238E27FC236}">
                  <a16:creationId xmlns:a16="http://schemas.microsoft.com/office/drawing/2014/main" id="{789F832F-3FF2-5D4B-916E-47C49960DA2C}"/>
                </a:ext>
              </a:extLst>
            </p:cNvPr>
            <p:cNvSpPr/>
            <p:nvPr/>
          </p:nvSpPr>
          <p:spPr>
            <a:xfrm>
              <a:off x="4343170" y="4483178"/>
              <a:ext cx="85686" cy="37851"/>
            </a:xfrm>
            <a:custGeom>
              <a:avLst/>
              <a:gdLst/>
              <a:ahLst/>
              <a:cxnLst/>
              <a:rect l="l" t="t" r="r" b="b"/>
              <a:pathLst>
                <a:path w="1150" h="508" extrusionOk="0">
                  <a:moveTo>
                    <a:pt x="0" y="508"/>
                  </a:moveTo>
                  <a:lnTo>
                    <a:pt x="885" y="508"/>
                  </a:lnTo>
                  <a:lnTo>
                    <a:pt x="1149" y="1"/>
                  </a:lnTo>
                  <a:lnTo>
                    <a:pt x="29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41;p23">
              <a:extLst>
                <a:ext uri="{FF2B5EF4-FFF2-40B4-BE49-F238E27FC236}">
                  <a16:creationId xmlns:a16="http://schemas.microsoft.com/office/drawing/2014/main" id="{5DD1398D-B022-DD4A-A65A-87D459DBA8A7}"/>
                </a:ext>
              </a:extLst>
            </p:cNvPr>
            <p:cNvSpPr/>
            <p:nvPr/>
          </p:nvSpPr>
          <p:spPr>
            <a:xfrm>
              <a:off x="5224769" y="4449649"/>
              <a:ext cx="89412" cy="26079"/>
            </a:xfrm>
            <a:custGeom>
              <a:avLst/>
              <a:gdLst/>
              <a:ahLst/>
              <a:cxnLst/>
              <a:rect l="l" t="t" r="r" b="b"/>
              <a:pathLst>
                <a:path w="1200" h="350" extrusionOk="0">
                  <a:moveTo>
                    <a:pt x="1200" y="350"/>
                  </a:moveTo>
                  <a:lnTo>
                    <a:pt x="969" y="68"/>
                  </a:lnTo>
                  <a:lnTo>
                    <a:pt x="918" y="0"/>
                  </a:lnTo>
                  <a:lnTo>
                    <a:pt x="0" y="0"/>
                  </a:lnTo>
                  <a:lnTo>
                    <a:pt x="282"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42;p23">
              <a:extLst>
                <a:ext uri="{FF2B5EF4-FFF2-40B4-BE49-F238E27FC236}">
                  <a16:creationId xmlns:a16="http://schemas.microsoft.com/office/drawing/2014/main" id="{07515D60-9C08-3841-B05D-B95F7695DBE4}"/>
                </a:ext>
              </a:extLst>
            </p:cNvPr>
            <p:cNvSpPr/>
            <p:nvPr/>
          </p:nvSpPr>
          <p:spPr>
            <a:xfrm>
              <a:off x="4417456" y="4483178"/>
              <a:ext cx="80620" cy="37851"/>
            </a:xfrm>
            <a:custGeom>
              <a:avLst/>
              <a:gdLst/>
              <a:ahLst/>
              <a:cxnLst/>
              <a:rect l="l" t="t" r="r" b="b"/>
              <a:pathLst>
                <a:path w="1082" h="508" extrusionOk="0">
                  <a:moveTo>
                    <a:pt x="265" y="1"/>
                  </a:moveTo>
                  <a:lnTo>
                    <a:pt x="124" y="266"/>
                  </a:lnTo>
                  <a:lnTo>
                    <a:pt x="0" y="508"/>
                  </a:lnTo>
                  <a:lnTo>
                    <a:pt x="901" y="508"/>
                  </a:lnTo>
                  <a:lnTo>
                    <a:pt x="991" y="249"/>
                  </a:lnTo>
                  <a:lnTo>
                    <a:pt x="10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43;p23">
              <a:extLst>
                <a:ext uri="{FF2B5EF4-FFF2-40B4-BE49-F238E27FC236}">
                  <a16:creationId xmlns:a16="http://schemas.microsoft.com/office/drawing/2014/main" id="{5B989A35-C8FB-DC47-8528-F225C059E805}"/>
                </a:ext>
              </a:extLst>
            </p:cNvPr>
            <p:cNvSpPr/>
            <p:nvPr/>
          </p:nvSpPr>
          <p:spPr>
            <a:xfrm>
              <a:off x="4561782" y="4483178"/>
              <a:ext cx="64302" cy="37851"/>
            </a:xfrm>
            <a:custGeom>
              <a:avLst/>
              <a:gdLst/>
              <a:ahLst/>
              <a:cxnLst/>
              <a:rect l="l" t="t" r="r" b="b"/>
              <a:pathLst>
                <a:path w="863" h="508" extrusionOk="0">
                  <a:moveTo>
                    <a:pt x="811" y="508"/>
                  </a:moveTo>
                  <a:lnTo>
                    <a:pt x="840" y="254"/>
                  </a:lnTo>
                  <a:lnTo>
                    <a:pt x="840" y="215"/>
                  </a:lnTo>
                  <a:lnTo>
                    <a:pt x="862" y="1"/>
                  </a:lnTo>
                  <a:lnTo>
                    <a:pt x="85" y="1"/>
                  </a:lnTo>
                  <a:lnTo>
                    <a:pt x="1"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44;p23">
              <a:extLst>
                <a:ext uri="{FF2B5EF4-FFF2-40B4-BE49-F238E27FC236}">
                  <a16:creationId xmlns:a16="http://schemas.microsoft.com/office/drawing/2014/main" id="{77F26ACE-483F-8543-817D-43B020067FA1}"/>
                </a:ext>
              </a:extLst>
            </p:cNvPr>
            <p:cNvSpPr/>
            <p:nvPr/>
          </p:nvSpPr>
          <p:spPr>
            <a:xfrm>
              <a:off x="4271864" y="4483178"/>
              <a:ext cx="84792" cy="37851"/>
            </a:xfrm>
            <a:custGeom>
              <a:avLst/>
              <a:gdLst/>
              <a:ahLst/>
              <a:cxnLst/>
              <a:rect l="l" t="t" r="r" b="b"/>
              <a:pathLst>
                <a:path w="1138" h="508" extrusionOk="0">
                  <a:moveTo>
                    <a:pt x="0" y="508"/>
                  </a:moveTo>
                  <a:lnTo>
                    <a:pt x="845" y="508"/>
                  </a:lnTo>
                  <a:lnTo>
                    <a:pt x="1138" y="1"/>
                  </a:lnTo>
                  <a:lnTo>
                    <a:pt x="3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45;p23">
              <a:extLst>
                <a:ext uri="{FF2B5EF4-FFF2-40B4-BE49-F238E27FC236}">
                  <a16:creationId xmlns:a16="http://schemas.microsoft.com/office/drawing/2014/main" id="{AE5EFE0F-5CD4-B143-9776-C0691D5A9E3F}"/>
                </a:ext>
              </a:extLst>
            </p:cNvPr>
            <p:cNvSpPr/>
            <p:nvPr/>
          </p:nvSpPr>
          <p:spPr>
            <a:xfrm>
              <a:off x="4393539" y="4528554"/>
              <a:ext cx="88145" cy="37851"/>
            </a:xfrm>
            <a:custGeom>
              <a:avLst/>
              <a:gdLst/>
              <a:ahLst/>
              <a:cxnLst/>
              <a:rect l="l" t="t" r="r" b="b"/>
              <a:pathLst>
                <a:path w="1183" h="508" extrusionOk="0">
                  <a:moveTo>
                    <a:pt x="265" y="0"/>
                  </a:moveTo>
                  <a:lnTo>
                    <a:pt x="130" y="265"/>
                  </a:lnTo>
                  <a:lnTo>
                    <a:pt x="0" y="507"/>
                  </a:lnTo>
                  <a:lnTo>
                    <a:pt x="1003" y="507"/>
                  </a:lnTo>
                  <a:lnTo>
                    <a:pt x="1093" y="248"/>
                  </a:lnTo>
                  <a:lnTo>
                    <a:pt x="118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46;p23">
              <a:extLst>
                <a:ext uri="{FF2B5EF4-FFF2-40B4-BE49-F238E27FC236}">
                  <a16:creationId xmlns:a16="http://schemas.microsoft.com/office/drawing/2014/main" id="{5F6869D6-8891-D04D-B9C0-E3936D06B517}"/>
                </a:ext>
              </a:extLst>
            </p:cNvPr>
            <p:cNvSpPr/>
            <p:nvPr/>
          </p:nvSpPr>
          <p:spPr>
            <a:xfrm>
              <a:off x="4621390" y="4573856"/>
              <a:ext cx="65122" cy="26526"/>
            </a:xfrm>
            <a:custGeom>
              <a:avLst/>
              <a:gdLst/>
              <a:ahLst/>
              <a:cxnLst/>
              <a:rect l="l" t="t" r="r" b="b"/>
              <a:pathLst>
                <a:path w="874" h="356" extrusionOk="0">
                  <a:moveTo>
                    <a:pt x="17" y="181"/>
                  </a:moveTo>
                  <a:lnTo>
                    <a:pt x="17" y="181"/>
                  </a:lnTo>
                  <a:lnTo>
                    <a:pt x="0" y="355"/>
                  </a:lnTo>
                  <a:lnTo>
                    <a:pt x="873" y="355"/>
                  </a:lnTo>
                  <a:lnTo>
                    <a:pt x="873" y="0"/>
                  </a:lnTo>
                  <a:lnTo>
                    <a:pt x="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47;p23">
              <a:extLst>
                <a:ext uri="{FF2B5EF4-FFF2-40B4-BE49-F238E27FC236}">
                  <a16:creationId xmlns:a16="http://schemas.microsoft.com/office/drawing/2014/main" id="{1D02E86B-373A-9741-94DF-A13BC1C6877C}"/>
                </a:ext>
              </a:extLst>
            </p:cNvPr>
            <p:cNvSpPr/>
            <p:nvPr/>
          </p:nvSpPr>
          <p:spPr>
            <a:xfrm>
              <a:off x="4693962" y="4573856"/>
              <a:ext cx="65122" cy="26526"/>
            </a:xfrm>
            <a:custGeom>
              <a:avLst/>
              <a:gdLst/>
              <a:ahLst/>
              <a:cxnLst/>
              <a:rect l="l" t="t" r="r" b="b"/>
              <a:pathLst>
                <a:path w="874" h="356" extrusionOk="0">
                  <a:moveTo>
                    <a:pt x="0" y="0"/>
                  </a:moveTo>
                  <a:lnTo>
                    <a:pt x="0" y="355"/>
                  </a:lnTo>
                  <a:lnTo>
                    <a:pt x="873" y="355"/>
                  </a:lnTo>
                  <a:lnTo>
                    <a:pt x="8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48;p23">
              <a:extLst>
                <a:ext uri="{FF2B5EF4-FFF2-40B4-BE49-F238E27FC236}">
                  <a16:creationId xmlns:a16="http://schemas.microsoft.com/office/drawing/2014/main" id="{713A8407-9209-DF40-9BCF-4397AB9E970D}"/>
                </a:ext>
              </a:extLst>
            </p:cNvPr>
            <p:cNvSpPr/>
            <p:nvPr/>
          </p:nvSpPr>
          <p:spPr>
            <a:xfrm>
              <a:off x="3965555" y="4573856"/>
              <a:ext cx="89859" cy="26526"/>
            </a:xfrm>
            <a:custGeom>
              <a:avLst/>
              <a:gdLst/>
              <a:ahLst/>
              <a:cxnLst/>
              <a:rect l="l" t="t" r="r" b="b"/>
              <a:pathLst>
                <a:path w="1206" h="356" extrusionOk="0">
                  <a:moveTo>
                    <a:pt x="287" y="0"/>
                  </a:moveTo>
                  <a:lnTo>
                    <a:pt x="0" y="355"/>
                  </a:lnTo>
                  <a:lnTo>
                    <a:pt x="918" y="355"/>
                  </a:lnTo>
                  <a:lnTo>
                    <a:pt x="12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49;p23">
              <a:extLst>
                <a:ext uri="{FF2B5EF4-FFF2-40B4-BE49-F238E27FC236}">
                  <a16:creationId xmlns:a16="http://schemas.microsoft.com/office/drawing/2014/main" id="{67665A48-1BB5-0C40-B44F-4A6C9D456AD9}"/>
                </a:ext>
              </a:extLst>
            </p:cNvPr>
            <p:cNvSpPr/>
            <p:nvPr/>
          </p:nvSpPr>
          <p:spPr>
            <a:xfrm>
              <a:off x="4043567" y="4573856"/>
              <a:ext cx="97012" cy="26526"/>
            </a:xfrm>
            <a:custGeom>
              <a:avLst/>
              <a:gdLst/>
              <a:ahLst/>
              <a:cxnLst/>
              <a:rect l="l" t="t" r="r" b="b"/>
              <a:pathLst>
                <a:path w="1302" h="356" extrusionOk="0">
                  <a:moveTo>
                    <a:pt x="288" y="0"/>
                  </a:moveTo>
                  <a:lnTo>
                    <a:pt x="153" y="169"/>
                  </a:lnTo>
                  <a:lnTo>
                    <a:pt x="136" y="186"/>
                  </a:lnTo>
                  <a:lnTo>
                    <a:pt x="1" y="355"/>
                  </a:lnTo>
                  <a:lnTo>
                    <a:pt x="1014" y="355"/>
                  </a:lnTo>
                  <a:lnTo>
                    <a:pt x="13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50;p23">
              <a:extLst>
                <a:ext uri="{FF2B5EF4-FFF2-40B4-BE49-F238E27FC236}">
                  <a16:creationId xmlns:a16="http://schemas.microsoft.com/office/drawing/2014/main" id="{2EFB92FF-BE41-7641-93A7-A12438E9AE5B}"/>
                </a:ext>
              </a:extLst>
            </p:cNvPr>
            <p:cNvSpPr/>
            <p:nvPr/>
          </p:nvSpPr>
          <p:spPr>
            <a:xfrm>
              <a:off x="5139605" y="4449649"/>
              <a:ext cx="96565" cy="26079"/>
            </a:xfrm>
            <a:custGeom>
              <a:avLst/>
              <a:gdLst/>
              <a:ahLst/>
              <a:cxnLst/>
              <a:rect l="l" t="t" r="r" b="b"/>
              <a:pathLst>
                <a:path w="1296" h="350" extrusionOk="0">
                  <a:moveTo>
                    <a:pt x="1295" y="350"/>
                  </a:moveTo>
                  <a:lnTo>
                    <a:pt x="1166" y="192"/>
                  </a:lnTo>
                  <a:lnTo>
                    <a:pt x="1166" y="192"/>
                  </a:lnTo>
                  <a:lnTo>
                    <a:pt x="1014" y="0"/>
                  </a:lnTo>
                  <a:lnTo>
                    <a:pt x="0" y="0"/>
                  </a:lnTo>
                  <a:lnTo>
                    <a:pt x="282"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51;p23">
              <a:extLst>
                <a:ext uri="{FF2B5EF4-FFF2-40B4-BE49-F238E27FC236}">
                  <a16:creationId xmlns:a16="http://schemas.microsoft.com/office/drawing/2014/main" id="{ECB0C713-F5A6-F34F-9785-F168766C5954}"/>
                </a:ext>
              </a:extLst>
            </p:cNvPr>
            <p:cNvSpPr/>
            <p:nvPr/>
          </p:nvSpPr>
          <p:spPr>
            <a:xfrm>
              <a:off x="5215977" y="4448382"/>
              <a:ext cx="75" cy="75"/>
            </a:xfrm>
            <a:custGeom>
              <a:avLst/>
              <a:gdLst/>
              <a:ahLst/>
              <a:cxnLst/>
              <a:rect l="l" t="t" r="r" b="b"/>
              <a:pathLst>
                <a:path w="1" h="1" extrusionOk="0">
                  <a:moveTo>
                    <a:pt x="0"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52;p23">
              <a:extLst>
                <a:ext uri="{FF2B5EF4-FFF2-40B4-BE49-F238E27FC236}">
                  <a16:creationId xmlns:a16="http://schemas.microsoft.com/office/drawing/2014/main" id="{F6BC89B3-8A31-6446-91B1-2C626B7EC4A1}"/>
                </a:ext>
              </a:extLst>
            </p:cNvPr>
            <p:cNvSpPr/>
            <p:nvPr/>
          </p:nvSpPr>
          <p:spPr>
            <a:xfrm>
              <a:off x="4128731" y="4573856"/>
              <a:ext cx="488115" cy="26526"/>
            </a:xfrm>
            <a:custGeom>
              <a:avLst/>
              <a:gdLst/>
              <a:ahLst/>
              <a:cxnLst/>
              <a:rect l="l" t="t" r="r" b="b"/>
              <a:pathLst>
                <a:path w="6551" h="356" extrusionOk="0">
                  <a:moveTo>
                    <a:pt x="5593" y="0"/>
                  </a:moveTo>
                  <a:lnTo>
                    <a:pt x="4624" y="0"/>
                  </a:lnTo>
                  <a:lnTo>
                    <a:pt x="4517" y="0"/>
                  </a:lnTo>
                  <a:lnTo>
                    <a:pt x="3504" y="0"/>
                  </a:lnTo>
                  <a:lnTo>
                    <a:pt x="3391" y="0"/>
                  </a:lnTo>
                  <a:lnTo>
                    <a:pt x="2473" y="0"/>
                  </a:lnTo>
                  <a:lnTo>
                    <a:pt x="2355" y="0"/>
                  </a:lnTo>
                  <a:lnTo>
                    <a:pt x="1431" y="0"/>
                  </a:lnTo>
                  <a:lnTo>
                    <a:pt x="288" y="0"/>
                  </a:lnTo>
                  <a:lnTo>
                    <a:pt x="1" y="355"/>
                  </a:lnTo>
                  <a:lnTo>
                    <a:pt x="1183" y="355"/>
                  </a:lnTo>
                  <a:lnTo>
                    <a:pt x="2152" y="355"/>
                  </a:lnTo>
                  <a:lnTo>
                    <a:pt x="2265" y="355"/>
                  </a:lnTo>
                  <a:lnTo>
                    <a:pt x="3205" y="355"/>
                  </a:lnTo>
                  <a:lnTo>
                    <a:pt x="3318" y="355"/>
                  </a:lnTo>
                  <a:lnTo>
                    <a:pt x="4388" y="355"/>
                  </a:lnTo>
                  <a:lnTo>
                    <a:pt x="4495" y="355"/>
                  </a:lnTo>
                  <a:lnTo>
                    <a:pt x="5531" y="355"/>
                  </a:lnTo>
                  <a:lnTo>
                    <a:pt x="5632" y="355"/>
                  </a:lnTo>
                  <a:lnTo>
                    <a:pt x="6511" y="355"/>
                  </a:lnTo>
                  <a:lnTo>
                    <a:pt x="6550" y="0"/>
                  </a:lnTo>
                  <a:lnTo>
                    <a:pt x="5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53;p23">
              <a:extLst>
                <a:ext uri="{FF2B5EF4-FFF2-40B4-BE49-F238E27FC236}">
                  <a16:creationId xmlns:a16="http://schemas.microsoft.com/office/drawing/2014/main" id="{019047F9-AE7F-5A44-AFD7-83FED9A6D4BE}"/>
                </a:ext>
              </a:extLst>
            </p:cNvPr>
            <p:cNvSpPr/>
            <p:nvPr/>
          </p:nvSpPr>
          <p:spPr>
            <a:xfrm>
              <a:off x="5324612" y="4573856"/>
              <a:ext cx="90306" cy="26526"/>
            </a:xfrm>
            <a:custGeom>
              <a:avLst/>
              <a:gdLst/>
              <a:ahLst/>
              <a:cxnLst/>
              <a:rect l="l" t="t" r="r" b="b"/>
              <a:pathLst>
                <a:path w="1212" h="356" extrusionOk="0">
                  <a:moveTo>
                    <a:pt x="1" y="0"/>
                  </a:moveTo>
                  <a:lnTo>
                    <a:pt x="294" y="355"/>
                  </a:lnTo>
                  <a:lnTo>
                    <a:pt x="1211" y="355"/>
                  </a:lnTo>
                  <a:lnTo>
                    <a:pt x="9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54;p23">
              <a:extLst>
                <a:ext uri="{FF2B5EF4-FFF2-40B4-BE49-F238E27FC236}">
                  <a16:creationId xmlns:a16="http://schemas.microsoft.com/office/drawing/2014/main" id="{7912E36F-A034-1245-93AB-DC6A175A1BA8}"/>
                </a:ext>
              </a:extLst>
            </p:cNvPr>
            <p:cNvSpPr/>
            <p:nvPr/>
          </p:nvSpPr>
          <p:spPr>
            <a:xfrm>
              <a:off x="3884563" y="4573856"/>
              <a:ext cx="92765" cy="26526"/>
            </a:xfrm>
            <a:custGeom>
              <a:avLst/>
              <a:gdLst/>
              <a:ahLst/>
              <a:cxnLst/>
              <a:rect l="l" t="t" r="r" b="b"/>
              <a:pathLst>
                <a:path w="1245" h="356" extrusionOk="0">
                  <a:moveTo>
                    <a:pt x="304" y="0"/>
                  </a:moveTo>
                  <a:lnTo>
                    <a:pt x="0" y="355"/>
                  </a:lnTo>
                  <a:lnTo>
                    <a:pt x="958" y="355"/>
                  </a:lnTo>
                  <a:lnTo>
                    <a:pt x="1014" y="288"/>
                  </a:lnTo>
                  <a:lnTo>
                    <a:pt x="1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55;p23">
              <a:extLst>
                <a:ext uri="{FF2B5EF4-FFF2-40B4-BE49-F238E27FC236}">
                  <a16:creationId xmlns:a16="http://schemas.microsoft.com/office/drawing/2014/main" id="{673EB742-1A73-874A-BFC3-D9E868BD585F}"/>
                </a:ext>
              </a:extLst>
            </p:cNvPr>
            <p:cNvSpPr/>
            <p:nvPr/>
          </p:nvSpPr>
          <p:spPr>
            <a:xfrm>
              <a:off x="5403071" y="4573856"/>
              <a:ext cx="92839" cy="26526"/>
            </a:xfrm>
            <a:custGeom>
              <a:avLst/>
              <a:gdLst/>
              <a:ahLst/>
              <a:cxnLst/>
              <a:rect l="l" t="t" r="r" b="b"/>
              <a:pathLst>
                <a:path w="1246" h="356" extrusionOk="0">
                  <a:moveTo>
                    <a:pt x="1" y="0"/>
                  </a:moveTo>
                  <a:lnTo>
                    <a:pt x="130" y="164"/>
                  </a:lnTo>
                  <a:lnTo>
                    <a:pt x="130" y="164"/>
                  </a:lnTo>
                  <a:lnTo>
                    <a:pt x="288" y="355"/>
                  </a:lnTo>
                  <a:lnTo>
                    <a:pt x="1245" y="355"/>
                  </a:lnTo>
                  <a:lnTo>
                    <a:pt x="94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56;p23">
              <a:extLst>
                <a:ext uri="{FF2B5EF4-FFF2-40B4-BE49-F238E27FC236}">
                  <a16:creationId xmlns:a16="http://schemas.microsoft.com/office/drawing/2014/main" id="{B363F2D0-3936-C644-AE06-CABC2003AC66}"/>
                </a:ext>
              </a:extLst>
            </p:cNvPr>
            <p:cNvSpPr/>
            <p:nvPr/>
          </p:nvSpPr>
          <p:spPr>
            <a:xfrm>
              <a:off x="5423636" y="4601573"/>
              <a:ext cx="75" cy="75"/>
            </a:xfrm>
            <a:custGeom>
              <a:avLst/>
              <a:gdLst/>
              <a:ahLst/>
              <a:cxnLst/>
              <a:rect l="l" t="t" r="r" b="b"/>
              <a:pathLst>
                <a:path w="1" h="1" extrusionOk="0">
                  <a:moveTo>
                    <a:pt x="1"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57;p23">
              <a:extLst>
                <a:ext uri="{FF2B5EF4-FFF2-40B4-BE49-F238E27FC236}">
                  <a16:creationId xmlns:a16="http://schemas.microsoft.com/office/drawing/2014/main" id="{DF627087-E58C-654E-BA77-90D290727412}"/>
                </a:ext>
              </a:extLst>
            </p:cNvPr>
            <p:cNvSpPr/>
            <p:nvPr/>
          </p:nvSpPr>
          <p:spPr>
            <a:xfrm>
              <a:off x="5239448" y="4573856"/>
              <a:ext cx="97385" cy="26526"/>
            </a:xfrm>
            <a:custGeom>
              <a:avLst/>
              <a:gdLst/>
              <a:ahLst/>
              <a:cxnLst/>
              <a:rect l="l" t="t" r="r" b="b"/>
              <a:pathLst>
                <a:path w="1307" h="356" extrusionOk="0">
                  <a:moveTo>
                    <a:pt x="1020" y="0"/>
                  </a:moveTo>
                  <a:lnTo>
                    <a:pt x="0" y="0"/>
                  </a:lnTo>
                  <a:lnTo>
                    <a:pt x="293" y="355"/>
                  </a:lnTo>
                  <a:lnTo>
                    <a:pt x="1307" y="355"/>
                  </a:lnTo>
                  <a:lnTo>
                    <a:pt x="1070" y="62"/>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58;p23">
              <a:extLst>
                <a:ext uri="{FF2B5EF4-FFF2-40B4-BE49-F238E27FC236}">
                  <a16:creationId xmlns:a16="http://schemas.microsoft.com/office/drawing/2014/main" id="{5DDA5A01-F5FC-D647-BE0B-C899A9D87618}"/>
                </a:ext>
              </a:extLst>
            </p:cNvPr>
            <p:cNvSpPr/>
            <p:nvPr/>
          </p:nvSpPr>
          <p:spPr>
            <a:xfrm>
              <a:off x="5482797" y="4573856"/>
              <a:ext cx="83153" cy="26526"/>
            </a:xfrm>
            <a:custGeom>
              <a:avLst/>
              <a:gdLst/>
              <a:ahLst/>
              <a:cxnLst/>
              <a:rect l="l" t="t" r="r" b="b"/>
              <a:pathLst>
                <a:path w="1116" h="356" extrusionOk="0">
                  <a:moveTo>
                    <a:pt x="761" y="0"/>
                  </a:moveTo>
                  <a:lnTo>
                    <a:pt x="1" y="0"/>
                  </a:lnTo>
                  <a:lnTo>
                    <a:pt x="305" y="355"/>
                  </a:lnTo>
                  <a:lnTo>
                    <a:pt x="1116" y="355"/>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59;p23">
              <a:extLst>
                <a:ext uri="{FF2B5EF4-FFF2-40B4-BE49-F238E27FC236}">
                  <a16:creationId xmlns:a16="http://schemas.microsoft.com/office/drawing/2014/main" id="{79EA02BD-38D6-994A-9F79-B21D15AF0F38}"/>
                </a:ext>
              </a:extLst>
            </p:cNvPr>
            <p:cNvSpPr/>
            <p:nvPr/>
          </p:nvSpPr>
          <p:spPr>
            <a:xfrm>
              <a:off x="5405605" y="4483178"/>
              <a:ext cx="126816" cy="83228"/>
            </a:xfrm>
            <a:custGeom>
              <a:avLst/>
              <a:gdLst/>
              <a:ahLst/>
              <a:cxnLst/>
              <a:rect l="l" t="t" r="r" b="b"/>
              <a:pathLst>
                <a:path w="1702" h="1117" extrusionOk="0">
                  <a:moveTo>
                    <a:pt x="1358" y="772"/>
                  </a:moveTo>
                  <a:lnTo>
                    <a:pt x="1358" y="772"/>
                  </a:lnTo>
                  <a:lnTo>
                    <a:pt x="586" y="1"/>
                  </a:lnTo>
                  <a:lnTo>
                    <a:pt x="1" y="1"/>
                  </a:lnTo>
                  <a:lnTo>
                    <a:pt x="682" y="795"/>
                  </a:lnTo>
                  <a:lnTo>
                    <a:pt x="727" y="851"/>
                  </a:lnTo>
                  <a:lnTo>
                    <a:pt x="952" y="1116"/>
                  </a:lnTo>
                  <a:lnTo>
                    <a:pt x="1701" y="1116"/>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60;p23">
              <a:extLst>
                <a:ext uri="{FF2B5EF4-FFF2-40B4-BE49-F238E27FC236}">
                  <a16:creationId xmlns:a16="http://schemas.microsoft.com/office/drawing/2014/main" id="{492BEB83-4BE1-6B4F-BE4C-F02BB27C7C29}"/>
                </a:ext>
              </a:extLst>
            </p:cNvPr>
            <p:cNvSpPr/>
            <p:nvPr/>
          </p:nvSpPr>
          <p:spPr>
            <a:xfrm>
              <a:off x="5154283" y="4573856"/>
              <a:ext cx="97385" cy="26526"/>
            </a:xfrm>
            <a:custGeom>
              <a:avLst/>
              <a:gdLst/>
              <a:ahLst/>
              <a:cxnLst/>
              <a:rect l="l" t="t" r="r" b="b"/>
              <a:pathLst>
                <a:path w="1307" h="356" extrusionOk="0">
                  <a:moveTo>
                    <a:pt x="1020" y="0"/>
                  </a:moveTo>
                  <a:lnTo>
                    <a:pt x="0" y="0"/>
                  </a:lnTo>
                  <a:lnTo>
                    <a:pt x="248" y="355"/>
                  </a:lnTo>
                  <a:lnTo>
                    <a:pt x="1307" y="355"/>
                  </a:lnTo>
                  <a:lnTo>
                    <a:pt x="1070" y="62"/>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61;p23">
              <a:extLst>
                <a:ext uri="{FF2B5EF4-FFF2-40B4-BE49-F238E27FC236}">
                  <a16:creationId xmlns:a16="http://schemas.microsoft.com/office/drawing/2014/main" id="{742E3FE2-E931-3149-B441-0C97962E66DB}"/>
                </a:ext>
              </a:extLst>
            </p:cNvPr>
            <p:cNvSpPr/>
            <p:nvPr/>
          </p:nvSpPr>
          <p:spPr>
            <a:xfrm>
              <a:off x="5230656" y="4572142"/>
              <a:ext cx="75" cy="75"/>
            </a:xfrm>
            <a:custGeom>
              <a:avLst/>
              <a:gdLst/>
              <a:ahLst/>
              <a:cxnLst/>
              <a:rect l="l" t="t" r="r" b="b"/>
              <a:pathLst>
                <a:path w="1" h="1" extrusionOk="0">
                  <a:moveTo>
                    <a:pt x="0"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62;p23">
              <a:extLst>
                <a:ext uri="{FF2B5EF4-FFF2-40B4-BE49-F238E27FC236}">
                  <a16:creationId xmlns:a16="http://schemas.microsoft.com/office/drawing/2014/main" id="{8B930B62-CD4C-E14D-A6BD-7A48A36D38FD}"/>
                </a:ext>
              </a:extLst>
            </p:cNvPr>
            <p:cNvSpPr/>
            <p:nvPr/>
          </p:nvSpPr>
          <p:spPr>
            <a:xfrm>
              <a:off x="4763629" y="4573856"/>
              <a:ext cx="153193" cy="26526"/>
            </a:xfrm>
            <a:custGeom>
              <a:avLst/>
              <a:gdLst/>
              <a:ahLst/>
              <a:cxnLst/>
              <a:rect l="l" t="t" r="r" b="b"/>
              <a:pathLst>
                <a:path w="2056" h="356" extrusionOk="0">
                  <a:moveTo>
                    <a:pt x="1594" y="0"/>
                  </a:moveTo>
                  <a:lnTo>
                    <a:pt x="958" y="0"/>
                  </a:lnTo>
                  <a:lnTo>
                    <a:pt x="0" y="0"/>
                  </a:lnTo>
                  <a:lnTo>
                    <a:pt x="17" y="175"/>
                  </a:lnTo>
                  <a:lnTo>
                    <a:pt x="17" y="175"/>
                  </a:lnTo>
                  <a:lnTo>
                    <a:pt x="40" y="355"/>
                  </a:lnTo>
                  <a:lnTo>
                    <a:pt x="1020" y="355"/>
                  </a:lnTo>
                  <a:lnTo>
                    <a:pt x="1785" y="355"/>
                  </a:lnTo>
                  <a:lnTo>
                    <a:pt x="2056" y="355"/>
                  </a:lnTo>
                  <a:lnTo>
                    <a:pt x="19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63;p23">
              <a:extLst>
                <a:ext uri="{FF2B5EF4-FFF2-40B4-BE49-F238E27FC236}">
                  <a16:creationId xmlns:a16="http://schemas.microsoft.com/office/drawing/2014/main" id="{2A258990-3A5C-0E4C-8C7E-73A0247B0C05}"/>
                </a:ext>
              </a:extLst>
            </p:cNvPr>
            <p:cNvSpPr/>
            <p:nvPr/>
          </p:nvSpPr>
          <p:spPr>
            <a:xfrm>
              <a:off x="4915107" y="4573856"/>
              <a:ext cx="89412" cy="26526"/>
            </a:xfrm>
            <a:custGeom>
              <a:avLst/>
              <a:gdLst/>
              <a:ahLst/>
              <a:cxnLst/>
              <a:rect l="l" t="t" r="r" b="b"/>
              <a:pathLst>
                <a:path w="1200" h="356" extrusionOk="0">
                  <a:moveTo>
                    <a:pt x="0" y="0"/>
                  </a:moveTo>
                  <a:lnTo>
                    <a:pt x="62" y="169"/>
                  </a:lnTo>
                  <a:lnTo>
                    <a:pt x="62" y="169"/>
                  </a:lnTo>
                  <a:lnTo>
                    <a:pt x="119" y="333"/>
                  </a:lnTo>
                  <a:lnTo>
                    <a:pt x="124" y="355"/>
                  </a:lnTo>
                  <a:lnTo>
                    <a:pt x="1200" y="355"/>
                  </a:lnTo>
                  <a:lnTo>
                    <a:pt x="10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64;p23">
              <a:extLst>
                <a:ext uri="{FF2B5EF4-FFF2-40B4-BE49-F238E27FC236}">
                  <a16:creationId xmlns:a16="http://schemas.microsoft.com/office/drawing/2014/main" id="{E8B23489-5674-BF47-B8F0-FB051402709F}"/>
                </a:ext>
              </a:extLst>
            </p:cNvPr>
            <p:cNvSpPr/>
            <p:nvPr/>
          </p:nvSpPr>
          <p:spPr>
            <a:xfrm>
              <a:off x="4923452" y="4601573"/>
              <a:ext cx="75" cy="75"/>
            </a:xfrm>
            <a:custGeom>
              <a:avLst/>
              <a:gdLst/>
              <a:ahLst/>
              <a:cxnLst/>
              <a:rect l="l" t="t" r="r" b="b"/>
              <a:pathLst>
                <a:path w="1" h="1" extrusionOk="0">
                  <a:moveTo>
                    <a:pt x="1"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65;p23">
              <a:extLst>
                <a:ext uri="{FF2B5EF4-FFF2-40B4-BE49-F238E27FC236}">
                  <a16:creationId xmlns:a16="http://schemas.microsoft.com/office/drawing/2014/main" id="{B4FC8482-FDEF-7345-9C92-7047FD0B3E76}"/>
                </a:ext>
              </a:extLst>
            </p:cNvPr>
            <p:cNvSpPr/>
            <p:nvPr/>
          </p:nvSpPr>
          <p:spPr>
            <a:xfrm>
              <a:off x="4999005" y="4573856"/>
              <a:ext cx="83973" cy="26526"/>
            </a:xfrm>
            <a:custGeom>
              <a:avLst/>
              <a:gdLst/>
              <a:ahLst/>
              <a:cxnLst/>
              <a:rect l="l" t="t" r="r" b="b"/>
              <a:pathLst>
                <a:path w="1127" h="356" extrusionOk="0">
                  <a:moveTo>
                    <a:pt x="1" y="0"/>
                  </a:moveTo>
                  <a:lnTo>
                    <a:pt x="85" y="169"/>
                  </a:lnTo>
                  <a:lnTo>
                    <a:pt x="186" y="355"/>
                  </a:lnTo>
                  <a:lnTo>
                    <a:pt x="1127" y="355"/>
                  </a:lnTo>
                  <a:lnTo>
                    <a:pt x="91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66;p23">
              <a:extLst>
                <a:ext uri="{FF2B5EF4-FFF2-40B4-BE49-F238E27FC236}">
                  <a16:creationId xmlns:a16="http://schemas.microsoft.com/office/drawing/2014/main" id="{8CF0B96E-1F97-5C4A-83B8-380233BCE0BB}"/>
                </a:ext>
              </a:extLst>
            </p:cNvPr>
            <p:cNvSpPr/>
            <p:nvPr/>
          </p:nvSpPr>
          <p:spPr>
            <a:xfrm>
              <a:off x="5076197" y="4573856"/>
              <a:ext cx="87400" cy="26526"/>
            </a:xfrm>
            <a:custGeom>
              <a:avLst/>
              <a:gdLst/>
              <a:ahLst/>
              <a:cxnLst/>
              <a:rect l="l" t="t" r="r" b="b"/>
              <a:pathLst>
                <a:path w="1173" h="356" extrusionOk="0">
                  <a:moveTo>
                    <a:pt x="1" y="0"/>
                  </a:moveTo>
                  <a:lnTo>
                    <a:pt x="97" y="169"/>
                  </a:lnTo>
                  <a:lnTo>
                    <a:pt x="204" y="355"/>
                  </a:lnTo>
                  <a:lnTo>
                    <a:pt x="1172" y="355"/>
                  </a:lnTo>
                  <a:lnTo>
                    <a:pt x="9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67;p23">
              <a:extLst>
                <a:ext uri="{FF2B5EF4-FFF2-40B4-BE49-F238E27FC236}">
                  <a16:creationId xmlns:a16="http://schemas.microsoft.com/office/drawing/2014/main" id="{C61E8315-236B-4C44-9046-CEE75EB218BB}"/>
                </a:ext>
              </a:extLst>
            </p:cNvPr>
            <p:cNvSpPr/>
            <p:nvPr/>
          </p:nvSpPr>
          <p:spPr>
            <a:xfrm>
              <a:off x="5145864" y="4572142"/>
              <a:ext cx="75" cy="75"/>
            </a:xfrm>
            <a:custGeom>
              <a:avLst/>
              <a:gdLst/>
              <a:ahLst/>
              <a:cxnLst/>
              <a:rect l="l" t="t" r="r" b="b"/>
              <a:pathLst>
                <a:path w="1" h="1" extrusionOk="0">
                  <a:moveTo>
                    <a:pt x="1"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68;p23">
              <a:extLst>
                <a:ext uri="{FF2B5EF4-FFF2-40B4-BE49-F238E27FC236}">
                  <a16:creationId xmlns:a16="http://schemas.microsoft.com/office/drawing/2014/main" id="{D5B12C3B-8276-1148-94B4-58BFB989A1BA}"/>
                </a:ext>
              </a:extLst>
            </p:cNvPr>
            <p:cNvSpPr/>
            <p:nvPr/>
          </p:nvSpPr>
          <p:spPr>
            <a:xfrm>
              <a:off x="4508507" y="4449649"/>
              <a:ext cx="57969" cy="26079"/>
            </a:xfrm>
            <a:custGeom>
              <a:avLst/>
              <a:gdLst/>
              <a:ahLst/>
              <a:cxnLst/>
              <a:rect l="l" t="t" r="r" b="b"/>
              <a:pathLst>
                <a:path w="778" h="350" extrusionOk="0">
                  <a:moveTo>
                    <a:pt x="716" y="350"/>
                  </a:moveTo>
                  <a:lnTo>
                    <a:pt x="777" y="0"/>
                  </a:lnTo>
                  <a:lnTo>
                    <a:pt x="130" y="0"/>
                  </a:lnTo>
                  <a:lnTo>
                    <a:pt x="0"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69;p23">
              <a:extLst>
                <a:ext uri="{FF2B5EF4-FFF2-40B4-BE49-F238E27FC236}">
                  <a16:creationId xmlns:a16="http://schemas.microsoft.com/office/drawing/2014/main" id="{4218964E-BB43-6B47-BB01-707CC653DE90}"/>
                </a:ext>
              </a:extLst>
            </p:cNvPr>
            <p:cNvSpPr/>
            <p:nvPr/>
          </p:nvSpPr>
          <p:spPr>
            <a:xfrm>
              <a:off x="4750590" y="4449649"/>
              <a:ext cx="60502" cy="26079"/>
            </a:xfrm>
            <a:custGeom>
              <a:avLst/>
              <a:gdLst/>
              <a:ahLst/>
              <a:cxnLst/>
              <a:rect l="l" t="t" r="r" b="b"/>
              <a:pathLst>
                <a:path w="812" h="350" extrusionOk="0">
                  <a:moveTo>
                    <a:pt x="812" y="350"/>
                  </a:moveTo>
                  <a:lnTo>
                    <a:pt x="755" y="0"/>
                  </a:lnTo>
                  <a:lnTo>
                    <a:pt x="1" y="0"/>
                  </a:lnTo>
                  <a:lnTo>
                    <a:pt x="40"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70;p23">
              <a:extLst>
                <a:ext uri="{FF2B5EF4-FFF2-40B4-BE49-F238E27FC236}">
                  <a16:creationId xmlns:a16="http://schemas.microsoft.com/office/drawing/2014/main" id="{9E69859A-C21B-F047-A77E-980B3ACB754F}"/>
                </a:ext>
              </a:extLst>
            </p:cNvPr>
            <p:cNvSpPr/>
            <p:nvPr/>
          </p:nvSpPr>
          <p:spPr>
            <a:xfrm>
              <a:off x="4813997" y="4449649"/>
              <a:ext cx="57522" cy="26079"/>
            </a:xfrm>
            <a:custGeom>
              <a:avLst/>
              <a:gdLst/>
              <a:ahLst/>
              <a:cxnLst/>
              <a:rect l="l" t="t" r="r" b="b"/>
              <a:pathLst>
                <a:path w="772" h="350" extrusionOk="0">
                  <a:moveTo>
                    <a:pt x="772" y="350"/>
                  </a:moveTo>
                  <a:lnTo>
                    <a:pt x="648" y="0"/>
                  </a:lnTo>
                  <a:lnTo>
                    <a:pt x="0" y="0"/>
                  </a:lnTo>
                  <a:lnTo>
                    <a:pt x="62"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71;p23">
              <a:extLst>
                <a:ext uri="{FF2B5EF4-FFF2-40B4-BE49-F238E27FC236}">
                  <a16:creationId xmlns:a16="http://schemas.microsoft.com/office/drawing/2014/main" id="{69AA5ADD-BCE6-C849-A4DA-5436BA83F7D5}"/>
                </a:ext>
              </a:extLst>
            </p:cNvPr>
            <p:cNvSpPr/>
            <p:nvPr/>
          </p:nvSpPr>
          <p:spPr>
            <a:xfrm>
              <a:off x="4634354" y="4449649"/>
              <a:ext cx="52157" cy="26079"/>
            </a:xfrm>
            <a:custGeom>
              <a:avLst/>
              <a:gdLst/>
              <a:ahLst/>
              <a:cxnLst/>
              <a:rect l="l" t="t" r="r" b="b"/>
              <a:pathLst>
                <a:path w="700" h="350" extrusionOk="0">
                  <a:moveTo>
                    <a:pt x="1" y="350"/>
                  </a:moveTo>
                  <a:lnTo>
                    <a:pt x="699" y="350"/>
                  </a:lnTo>
                  <a:lnTo>
                    <a:pt x="699" y="0"/>
                  </a:lnTo>
                  <a:lnTo>
                    <a:pt x="3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72;p23">
              <a:extLst>
                <a:ext uri="{FF2B5EF4-FFF2-40B4-BE49-F238E27FC236}">
                  <a16:creationId xmlns:a16="http://schemas.microsoft.com/office/drawing/2014/main" id="{D800514B-C693-FA42-8E48-F3CD4C0D9CE8}"/>
                </a:ext>
              </a:extLst>
            </p:cNvPr>
            <p:cNvSpPr/>
            <p:nvPr/>
          </p:nvSpPr>
          <p:spPr>
            <a:xfrm>
              <a:off x="4569307" y="4449649"/>
              <a:ext cx="60502" cy="26079"/>
            </a:xfrm>
            <a:custGeom>
              <a:avLst/>
              <a:gdLst/>
              <a:ahLst/>
              <a:cxnLst/>
              <a:rect l="l" t="t" r="r" b="b"/>
              <a:pathLst>
                <a:path w="812" h="350" extrusionOk="0">
                  <a:moveTo>
                    <a:pt x="806" y="51"/>
                  </a:moveTo>
                  <a:lnTo>
                    <a:pt x="812" y="0"/>
                  </a:lnTo>
                  <a:lnTo>
                    <a:pt x="57" y="0"/>
                  </a:lnTo>
                  <a:lnTo>
                    <a:pt x="1" y="350"/>
                  </a:lnTo>
                  <a:lnTo>
                    <a:pt x="772"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73;p23">
              <a:extLst>
                <a:ext uri="{FF2B5EF4-FFF2-40B4-BE49-F238E27FC236}">
                  <a16:creationId xmlns:a16="http://schemas.microsoft.com/office/drawing/2014/main" id="{57C3AF6B-064D-3649-829D-93922C1ACA22}"/>
                </a:ext>
              </a:extLst>
            </p:cNvPr>
            <p:cNvSpPr/>
            <p:nvPr/>
          </p:nvSpPr>
          <p:spPr>
            <a:xfrm>
              <a:off x="4693962" y="4449649"/>
              <a:ext cx="52082" cy="26079"/>
            </a:xfrm>
            <a:custGeom>
              <a:avLst/>
              <a:gdLst/>
              <a:ahLst/>
              <a:cxnLst/>
              <a:rect l="l" t="t" r="r" b="b"/>
              <a:pathLst>
                <a:path w="699" h="350" extrusionOk="0">
                  <a:moveTo>
                    <a:pt x="682" y="181"/>
                  </a:moveTo>
                  <a:lnTo>
                    <a:pt x="682" y="181"/>
                  </a:lnTo>
                  <a:lnTo>
                    <a:pt x="665" y="0"/>
                  </a:lnTo>
                  <a:lnTo>
                    <a:pt x="0" y="0"/>
                  </a:lnTo>
                  <a:lnTo>
                    <a:pt x="0" y="350"/>
                  </a:lnTo>
                  <a:lnTo>
                    <a:pt x="699"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74;p23">
              <a:extLst>
                <a:ext uri="{FF2B5EF4-FFF2-40B4-BE49-F238E27FC236}">
                  <a16:creationId xmlns:a16="http://schemas.microsoft.com/office/drawing/2014/main" id="{17BB11EB-D46E-FC4A-A658-DBE2BEAD2A8A}"/>
                </a:ext>
              </a:extLst>
            </p:cNvPr>
            <p:cNvSpPr/>
            <p:nvPr/>
          </p:nvSpPr>
          <p:spPr>
            <a:xfrm>
              <a:off x="4870178" y="4449649"/>
              <a:ext cx="69294" cy="26079"/>
            </a:xfrm>
            <a:custGeom>
              <a:avLst/>
              <a:gdLst/>
              <a:ahLst/>
              <a:cxnLst/>
              <a:rect l="l" t="t" r="r" b="b"/>
              <a:pathLst>
                <a:path w="930" h="350" extrusionOk="0">
                  <a:moveTo>
                    <a:pt x="930" y="350"/>
                  </a:moveTo>
                  <a:lnTo>
                    <a:pt x="750" y="0"/>
                  </a:lnTo>
                  <a:lnTo>
                    <a:pt x="1" y="0"/>
                  </a:lnTo>
                  <a:lnTo>
                    <a:pt x="125"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75;p23">
              <a:extLst>
                <a:ext uri="{FF2B5EF4-FFF2-40B4-BE49-F238E27FC236}">
                  <a16:creationId xmlns:a16="http://schemas.microsoft.com/office/drawing/2014/main" id="{4B812EDF-2470-7A47-8A84-2F03662BF671}"/>
                </a:ext>
              </a:extLst>
            </p:cNvPr>
            <p:cNvSpPr/>
            <p:nvPr/>
          </p:nvSpPr>
          <p:spPr>
            <a:xfrm>
              <a:off x="4878597" y="4477366"/>
              <a:ext cx="75" cy="75"/>
            </a:xfrm>
            <a:custGeom>
              <a:avLst/>
              <a:gdLst/>
              <a:ahLst/>
              <a:cxnLst/>
              <a:rect l="l" t="t" r="r" b="b"/>
              <a:pathLst>
                <a:path w="1" h="1" extrusionOk="0">
                  <a:moveTo>
                    <a:pt x="0" y="0"/>
                  </a:move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76;p23">
              <a:extLst>
                <a:ext uri="{FF2B5EF4-FFF2-40B4-BE49-F238E27FC236}">
                  <a16:creationId xmlns:a16="http://schemas.microsoft.com/office/drawing/2014/main" id="{D596E69C-DC1D-BD4B-9282-4D773038274D}"/>
                </a:ext>
              </a:extLst>
            </p:cNvPr>
            <p:cNvSpPr/>
            <p:nvPr/>
          </p:nvSpPr>
          <p:spPr>
            <a:xfrm>
              <a:off x="5004444" y="4449649"/>
              <a:ext cx="72722" cy="26079"/>
            </a:xfrm>
            <a:custGeom>
              <a:avLst/>
              <a:gdLst/>
              <a:ahLst/>
              <a:cxnLst/>
              <a:rect l="l" t="t" r="r" b="b"/>
              <a:pathLst>
                <a:path w="976" h="350" extrusionOk="0">
                  <a:moveTo>
                    <a:pt x="975" y="350"/>
                  </a:moveTo>
                  <a:lnTo>
                    <a:pt x="733" y="0"/>
                  </a:lnTo>
                  <a:lnTo>
                    <a:pt x="1" y="0"/>
                  </a:lnTo>
                  <a:lnTo>
                    <a:pt x="204"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77;p23">
              <a:extLst>
                <a:ext uri="{FF2B5EF4-FFF2-40B4-BE49-F238E27FC236}">
                  <a16:creationId xmlns:a16="http://schemas.microsoft.com/office/drawing/2014/main" id="{4CE6055E-B199-FB42-8416-E9FBB0680E4A}"/>
                </a:ext>
              </a:extLst>
            </p:cNvPr>
            <p:cNvSpPr/>
            <p:nvPr/>
          </p:nvSpPr>
          <p:spPr>
            <a:xfrm>
              <a:off x="5068224" y="4449649"/>
              <a:ext cx="82781" cy="26079"/>
            </a:xfrm>
            <a:custGeom>
              <a:avLst/>
              <a:gdLst/>
              <a:ahLst/>
              <a:cxnLst/>
              <a:rect l="l" t="t" r="r" b="b"/>
              <a:pathLst>
                <a:path w="1111" h="350" extrusionOk="0">
                  <a:moveTo>
                    <a:pt x="1110" y="350"/>
                  </a:moveTo>
                  <a:lnTo>
                    <a:pt x="879" y="68"/>
                  </a:lnTo>
                  <a:lnTo>
                    <a:pt x="829" y="0"/>
                  </a:lnTo>
                  <a:lnTo>
                    <a:pt x="1" y="0"/>
                  </a:lnTo>
                  <a:lnTo>
                    <a:pt x="243"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78;p23">
              <a:extLst>
                <a:ext uri="{FF2B5EF4-FFF2-40B4-BE49-F238E27FC236}">
                  <a16:creationId xmlns:a16="http://schemas.microsoft.com/office/drawing/2014/main" id="{84864CA4-49FC-4C40-A3BD-E20278DE653E}"/>
                </a:ext>
              </a:extLst>
            </p:cNvPr>
            <p:cNvSpPr/>
            <p:nvPr/>
          </p:nvSpPr>
          <p:spPr>
            <a:xfrm>
              <a:off x="4229468" y="4449649"/>
              <a:ext cx="82706" cy="26079"/>
            </a:xfrm>
            <a:custGeom>
              <a:avLst/>
              <a:gdLst/>
              <a:ahLst/>
              <a:cxnLst/>
              <a:rect l="l" t="t" r="r" b="b"/>
              <a:pathLst>
                <a:path w="1110" h="350" extrusionOk="0">
                  <a:moveTo>
                    <a:pt x="868" y="350"/>
                  </a:moveTo>
                  <a:lnTo>
                    <a:pt x="1110" y="0"/>
                  </a:lnTo>
                  <a:lnTo>
                    <a:pt x="282" y="0"/>
                  </a:lnTo>
                  <a:lnTo>
                    <a:pt x="0"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79;p23">
              <a:extLst>
                <a:ext uri="{FF2B5EF4-FFF2-40B4-BE49-F238E27FC236}">
                  <a16:creationId xmlns:a16="http://schemas.microsoft.com/office/drawing/2014/main" id="{40B9A883-2479-CF4B-A6A7-1B5F79B98E44}"/>
                </a:ext>
              </a:extLst>
            </p:cNvPr>
            <p:cNvSpPr/>
            <p:nvPr/>
          </p:nvSpPr>
          <p:spPr>
            <a:xfrm>
              <a:off x="4066218" y="4449649"/>
              <a:ext cx="89487" cy="26079"/>
            </a:xfrm>
            <a:custGeom>
              <a:avLst/>
              <a:gdLst/>
              <a:ahLst/>
              <a:cxnLst/>
              <a:rect l="l" t="t" r="r" b="b"/>
              <a:pathLst>
                <a:path w="1201" h="350" extrusionOk="0">
                  <a:moveTo>
                    <a:pt x="919" y="350"/>
                  </a:moveTo>
                  <a:lnTo>
                    <a:pt x="1200" y="0"/>
                  </a:lnTo>
                  <a:lnTo>
                    <a:pt x="282" y="0"/>
                  </a:lnTo>
                  <a:lnTo>
                    <a:pt x="1"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80;p23">
              <a:extLst>
                <a:ext uri="{FF2B5EF4-FFF2-40B4-BE49-F238E27FC236}">
                  <a16:creationId xmlns:a16="http://schemas.microsoft.com/office/drawing/2014/main" id="{51FFE97E-DECA-7541-A330-68821C915A23}"/>
                </a:ext>
              </a:extLst>
            </p:cNvPr>
            <p:cNvSpPr/>
            <p:nvPr/>
          </p:nvSpPr>
          <p:spPr>
            <a:xfrm>
              <a:off x="3936124" y="4449649"/>
              <a:ext cx="66835" cy="26079"/>
            </a:xfrm>
            <a:custGeom>
              <a:avLst/>
              <a:gdLst/>
              <a:ahLst/>
              <a:cxnLst/>
              <a:rect l="l" t="t" r="r" b="b"/>
              <a:pathLst>
                <a:path w="897" h="350" extrusionOk="0">
                  <a:moveTo>
                    <a:pt x="896" y="0"/>
                  </a:moveTo>
                  <a:lnTo>
                    <a:pt x="344" y="0"/>
                  </a:lnTo>
                  <a:lnTo>
                    <a:pt x="1" y="350"/>
                  </a:lnTo>
                  <a:lnTo>
                    <a:pt x="603"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81;p23">
              <a:extLst>
                <a:ext uri="{FF2B5EF4-FFF2-40B4-BE49-F238E27FC236}">
                  <a16:creationId xmlns:a16="http://schemas.microsoft.com/office/drawing/2014/main" id="{344CF5E4-6CE4-4445-995D-1B0DEA1EAEA4}"/>
                </a:ext>
              </a:extLst>
            </p:cNvPr>
            <p:cNvSpPr/>
            <p:nvPr/>
          </p:nvSpPr>
          <p:spPr>
            <a:xfrm>
              <a:off x="3990665" y="4449649"/>
              <a:ext cx="86953" cy="26079"/>
            </a:xfrm>
            <a:custGeom>
              <a:avLst/>
              <a:gdLst/>
              <a:ahLst/>
              <a:cxnLst/>
              <a:rect l="l" t="t" r="r" b="b"/>
              <a:pathLst>
                <a:path w="1167" h="350" extrusionOk="0">
                  <a:moveTo>
                    <a:pt x="136" y="192"/>
                  </a:moveTo>
                  <a:lnTo>
                    <a:pt x="74" y="260"/>
                  </a:lnTo>
                  <a:lnTo>
                    <a:pt x="1" y="350"/>
                  </a:lnTo>
                  <a:lnTo>
                    <a:pt x="885" y="350"/>
                  </a:lnTo>
                  <a:lnTo>
                    <a:pt x="1167" y="0"/>
                  </a:lnTo>
                  <a:lnTo>
                    <a:pt x="2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82;p23">
              <a:extLst>
                <a:ext uri="{FF2B5EF4-FFF2-40B4-BE49-F238E27FC236}">
                  <a16:creationId xmlns:a16="http://schemas.microsoft.com/office/drawing/2014/main" id="{275FCBAD-E5F4-8F4A-8647-3FB5EAE05B8D}"/>
                </a:ext>
              </a:extLst>
            </p:cNvPr>
            <p:cNvSpPr/>
            <p:nvPr/>
          </p:nvSpPr>
          <p:spPr>
            <a:xfrm>
              <a:off x="3890822" y="4483178"/>
              <a:ext cx="83973" cy="37851"/>
            </a:xfrm>
            <a:custGeom>
              <a:avLst/>
              <a:gdLst/>
              <a:ahLst/>
              <a:cxnLst/>
              <a:rect l="l" t="t" r="r" b="b"/>
              <a:pathLst>
                <a:path w="1127" h="508" extrusionOk="0">
                  <a:moveTo>
                    <a:pt x="1127" y="1"/>
                  </a:moveTo>
                  <a:lnTo>
                    <a:pt x="508" y="1"/>
                  </a:lnTo>
                  <a:lnTo>
                    <a:pt x="1" y="508"/>
                  </a:lnTo>
                  <a:lnTo>
                    <a:pt x="693" y="50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83;p23">
              <a:extLst>
                <a:ext uri="{FF2B5EF4-FFF2-40B4-BE49-F238E27FC236}">
                  <a16:creationId xmlns:a16="http://schemas.microsoft.com/office/drawing/2014/main" id="{7D37E31A-10F7-4045-A023-E04C3F60303F}"/>
                </a:ext>
              </a:extLst>
            </p:cNvPr>
            <p:cNvSpPr/>
            <p:nvPr/>
          </p:nvSpPr>
          <p:spPr>
            <a:xfrm>
              <a:off x="3845967" y="4528554"/>
              <a:ext cx="89859" cy="37851"/>
            </a:xfrm>
            <a:custGeom>
              <a:avLst/>
              <a:gdLst/>
              <a:ahLst/>
              <a:cxnLst/>
              <a:rect l="l" t="t" r="r" b="b"/>
              <a:pathLst>
                <a:path w="1206" h="508" extrusionOk="0">
                  <a:moveTo>
                    <a:pt x="1003" y="242"/>
                  </a:moveTo>
                  <a:lnTo>
                    <a:pt x="1003" y="242"/>
                  </a:lnTo>
                  <a:lnTo>
                    <a:pt x="1177" y="34"/>
                  </a:lnTo>
                  <a:lnTo>
                    <a:pt x="1205" y="0"/>
                  </a:lnTo>
                  <a:lnTo>
                    <a:pt x="507" y="0"/>
                  </a:lnTo>
                  <a:lnTo>
                    <a:pt x="0" y="507"/>
                  </a:lnTo>
                  <a:lnTo>
                    <a:pt x="772" y="50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84;p23">
              <a:extLst>
                <a:ext uri="{FF2B5EF4-FFF2-40B4-BE49-F238E27FC236}">
                  <a16:creationId xmlns:a16="http://schemas.microsoft.com/office/drawing/2014/main" id="{536F3750-B293-4D4A-B99F-B3790609689C}"/>
                </a:ext>
              </a:extLst>
            </p:cNvPr>
            <p:cNvSpPr/>
            <p:nvPr/>
          </p:nvSpPr>
          <p:spPr>
            <a:xfrm>
              <a:off x="4369174" y="4449649"/>
              <a:ext cx="76894" cy="26079"/>
            </a:xfrm>
            <a:custGeom>
              <a:avLst/>
              <a:gdLst/>
              <a:ahLst/>
              <a:cxnLst/>
              <a:rect l="l" t="t" r="r" b="b"/>
              <a:pathLst>
                <a:path w="1032" h="350" extrusionOk="0">
                  <a:moveTo>
                    <a:pt x="851" y="350"/>
                  </a:moveTo>
                  <a:lnTo>
                    <a:pt x="1031" y="0"/>
                  </a:lnTo>
                  <a:lnTo>
                    <a:pt x="203" y="0"/>
                  </a:lnTo>
                  <a:lnTo>
                    <a:pt x="1"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85;p23">
              <a:extLst>
                <a:ext uri="{FF2B5EF4-FFF2-40B4-BE49-F238E27FC236}">
                  <a16:creationId xmlns:a16="http://schemas.microsoft.com/office/drawing/2014/main" id="{F539AC02-D841-BE4F-A9BF-C68A64FCB7BE}"/>
                </a:ext>
              </a:extLst>
            </p:cNvPr>
            <p:cNvSpPr/>
            <p:nvPr/>
          </p:nvSpPr>
          <p:spPr>
            <a:xfrm>
              <a:off x="4144304" y="4449649"/>
              <a:ext cx="96565" cy="26079"/>
            </a:xfrm>
            <a:custGeom>
              <a:avLst/>
              <a:gdLst/>
              <a:ahLst/>
              <a:cxnLst/>
              <a:rect l="l" t="t" r="r" b="b"/>
              <a:pathLst>
                <a:path w="1296" h="350" extrusionOk="0">
                  <a:moveTo>
                    <a:pt x="130" y="192"/>
                  </a:moveTo>
                  <a:lnTo>
                    <a:pt x="0" y="350"/>
                  </a:lnTo>
                  <a:lnTo>
                    <a:pt x="1014" y="350"/>
                  </a:lnTo>
                  <a:lnTo>
                    <a:pt x="1295" y="0"/>
                  </a:lnTo>
                  <a:lnTo>
                    <a:pt x="28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86;p23">
              <a:extLst>
                <a:ext uri="{FF2B5EF4-FFF2-40B4-BE49-F238E27FC236}">
                  <a16:creationId xmlns:a16="http://schemas.microsoft.com/office/drawing/2014/main" id="{63587459-720F-5F42-8C4A-8810C25FEF5C}"/>
                </a:ext>
              </a:extLst>
            </p:cNvPr>
            <p:cNvSpPr/>
            <p:nvPr/>
          </p:nvSpPr>
          <p:spPr>
            <a:xfrm>
              <a:off x="4440927" y="4449649"/>
              <a:ext cx="69294" cy="26079"/>
            </a:xfrm>
            <a:custGeom>
              <a:avLst/>
              <a:gdLst/>
              <a:ahLst/>
              <a:cxnLst/>
              <a:rect l="l" t="t" r="r" b="b"/>
              <a:pathLst>
                <a:path w="930" h="350" extrusionOk="0">
                  <a:moveTo>
                    <a:pt x="1" y="350"/>
                  </a:moveTo>
                  <a:lnTo>
                    <a:pt x="806" y="350"/>
                  </a:lnTo>
                  <a:lnTo>
                    <a:pt x="930" y="0"/>
                  </a:lnTo>
                  <a:lnTo>
                    <a:pt x="181" y="0"/>
                  </a:lnTo>
                  <a:lnTo>
                    <a:pt x="85" y="186"/>
                  </a:lnTo>
                  <a:lnTo>
                    <a:pt x="85" y="186"/>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087;p23">
              <a:extLst>
                <a:ext uri="{FF2B5EF4-FFF2-40B4-BE49-F238E27FC236}">
                  <a16:creationId xmlns:a16="http://schemas.microsoft.com/office/drawing/2014/main" id="{F6B43336-6E06-344E-BCEA-9B33D0F585F4}"/>
                </a:ext>
              </a:extLst>
            </p:cNvPr>
            <p:cNvSpPr/>
            <p:nvPr/>
          </p:nvSpPr>
          <p:spPr>
            <a:xfrm>
              <a:off x="4303308" y="4449649"/>
              <a:ext cx="72275" cy="26079"/>
            </a:xfrm>
            <a:custGeom>
              <a:avLst/>
              <a:gdLst/>
              <a:ahLst/>
              <a:cxnLst/>
              <a:rect l="l" t="t" r="r" b="b"/>
              <a:pathLst>
                <a:path w="970" h="350" extrusionOk="0">
                  <a:moveTo>
                    <a:pt x="772" y="350"/>
                  </a:moveTo>
                  <a:lnTo>
                    <a:pt x="879" y="169"/>
                  </a:lnTo>
                  <a:lnTo>
                    <a:pt x="969" y="0"/>
                  </a:lnTo>
                  <a:lnTo>
                    <a:pt x="243" y="0"/>
                  </a:lnTo>
                  <a:lnTo>
                    <a:pt x="0" y="3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088;p23">
              <a:extLst>
                <a:ext uri="{FF2B5EF4-FFF2-40B4-BE49-F238E27FC236}">
                  <a16:creationId xmlns:a16="http://schemas.microsoft.com/office/drawing/2014/main" id="{04BA5C65-845E-474F-B61B-658765271B6A}"/>
                </a:ext>
              </a:extLst>
            </p:cNvPr>
            <p:cNvSpPr/>
            <p:nvPr/>
          </p:nvSpPr>
          <p:spPr>
            <a:xfrm>
              <a:off x="4320519" y="4448382"/>
              <a:ext cx="75" cy="75"/>
            </a:xfrm>
            <a:custGeom>
              <a:avLst/>
              <a:gdLst/>
              <a:ahLst/>
              <a:cxnLst/>
              <a:rect l="l" t="t" r="r" b="b"/>
              <a:pathLst>
                <a:path w="1" h="1" extrusionOk="0">
                  <a:moveTo>
                    <a:pt x="0" y="1"/>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089;p23">
              <a:extLst>
                <a:ext uri="{FF2B5EF4-FFF2-40B4-BE49-F238E27FC236}">
                  <a16:creationId xmlns:a16="http://schemas.microsoft.com/office/drawing/2014/main" id="{C5DE331B-EE24-5A48-9A5E-3F9E2C5E3F26}"/>
                </a:ext>
              </a:extLst>
            </p:cNvPr>
            <p:cNvSpPr/>
            <p:nvPr/>
          </p:nvSpPr>
          <p:spPr>
            <a:xfrm>
              <a:off x="3811916" y="4573856"/>
              <a:ext cx="85314" cy="26526"/>
            </a:xfrm>
            <a:custGeom>
              <a:avLst/>
              <a:gdLst/>
              <a:ahLst/>
              <a:cxnLst/>
              <a:rect l="l" t="t" r="r" b="b"/>
              <a:pathLst>
                <a:path w="1145" h="356" extrusionOk="0">
                  <a:moveTo>
                    <a:pt x="356" y="0"/>
                  </a:moveTo>
                  <a:lnTo>
                    <a:pt x="1" y="355"/>
                  </a:lnTo>
                  <a:lnTo>
                    <a:pt x="846" y="355"/>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090;p23">
              <a:extLst>
                <a:ext uri="{FF2B5EF4-FFF2-40B4-BE49-F238E27FC236}">
                  <a16:creationId xmlns:a16="http://schemas.microsoft.com/office/drawing/2014/main" id="{8DCFCD34-4E40-5F42-81A9-9C80F00D32F6}"/>
                </a:ext>
              </a:extLst>
            </p:cNvPr>
            <p:cNvSpPr/>
            <p:nvPr/>
          </p:nvSpPr>
          <p:spPr>
            <a:xfrm>
              <a:off x="3875324" y="4601573"/>
              <a:ext cx="75" cy="75"/>
            </a:xfrm>
            <a:custGeom>
              <a:avLst/>
              <a:gdLst/>
              <a:ahLst/>
              <a:cxnLst/>
              <a:rect l="l" t="t" r="r" b="b"/>
              <a:pathLst>
                <a:path w="1" h="1" extrusionOk="0">
                  <a:moveTo>
                    <a:pt x="0" y="0"/>
                  </a:move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091;p23">
              <a:extLst>
                <a:ext uri="{FF2B5EF4-FFF2-40B4-BE49-F238E27FC236}">
                  <a16:creationId xmlns:a16="http://schemas.microsoft.com/office/drawing/2014/main" id="{9490D3FE-7031-334D-A5B6-79049AE24250}"/>
                </a:ext>
              </a:extLst>
            </p:cNvPr>
            <p:cNvSpPr/>
            <p:nvPr/>
          </p:nvSpPr>
          <p:spPr>
            <a:xfrm>
              <a:off x="3980606" y="3450554"/>
              <a:ext cx="926979" cy="879143"/>
            </a:xfrm>
            <a:custGeom>
              <a:avLst/>
              <a:gdLst/>
              <a:ahLst/>
              <a:cxnLst/>
              <a:rect l="l" t="t" r="r" b="b"/>
              <a:pathLst>
                <a:path w="12441" h="11799" extrusionOk="0">
                  <a:moveTo>
                    <a:pt x="1" y="1"/>
                  </a:moveTo>
                  <a:lnTo>
                    <a:pt x="1" y="11799"/>
                  </a:lnTo>
                  <a:lnTo>
                    <a:pt x="643" y="11799"/>
                  </a:lnTo>
                  <a:lnTo>
                    <a:pt x="12441" y="1"/>
                  </a:lnTo>
                  <a:close/>
                </a:path>
              </a:pathLst>
            </a:custGeom>
            <a:solidFill>
              <a:srgbClr val="154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092;p23">
              <a:extLst>
                <a:ext uri="{FF2B5EF4-FFF2-40B4-BE49-F238E27FC236}">
                  <a16:creationId xmlns:a16="http://schemas.microsoft.com/office/drawing/2014/main" id="{13F09A51-D1EE-B74C-A182-AE891F54E909}"/>
                </a:ext>
              </a:extLst>
            </p:cNvPr>
            <p:cNvSpPr/>
            <p:nvPr/>
          </p:nvSpPr>
          <p:spPr>
            <a:xfrm>
              <a:off x="4347343" y="3450554"/>
              <a:ext cx="1050367" cy="879143"/>
            </a:xfrm>
            <a:custGeom>
              <a:avLst/>
              <a:gdLst/>
              <a:ahLst/>
              <a:cxnLst/>
              <a:rect l="l" t="t" r="r" b="b"/>
              <a:pathLst>
                <a:path w="14097" h="11799" extrusionOk="0">
                  <a:moveTo>
                    <a:pt x="1" y="11799"/>
                  </a:moveTo>
                  <a:lnTo>
                    <a:pt x="14097" y="11799"/>
                  </a:lnTo>
                  <a:lnTo>
                    <a:pt x="14097" y="1"/>
                  </a:lnTo>
                  <a:lnTo>
                    <a:pt x="11799" y="1"/>
                  </a:lnTo>
                  <a:close/>
                </a:path>
              </a:pathLst>
            </a:custGeom>
            <a:solidFill>
              <a:srgbClr val="154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093;p23">
              <a:extLst>
                <a:ext uri="{FF2B5EF4-FFF2-40B4-BE49-F238E27FC236}">
                  <a16:creationId xmlns:a16="http://schemas.microsoft.com/office/drawing/2014/main" id="{68168A4B-E6FE-384A-AE20-EA2A3C818778}"/>
                </a:ext>
              </a:extLst>
            </p:cNvPr>
            <p:cNvSpPr/>
            <p:nvPr/>
          </p:nvSpPr>
          <p:spPr>
            <a:xfrm>
              <a:off x="4028441" y="3450554"/>
              <a:ext cx="1198046" cy="879143"/>
            </a:xfrm>
            <a:custGeom>
              <a:avLst/>
              <a:gdLst/>
              <a:ahLst/>
              <a:cxnLst/>
              <a:rect l="l" t="t" r="r" b="b"/>
              <a:pathLst>
                <a:path w="16079" h="11799" extrusionOk="0">
                  <a:moveTo>
                    <a:pt x="11799" y="1"/>
                  </a:moveTo>
                  <a:lnTo>
                    <a:pt x="1" y="11799"/>
                  </a:lnTo>
                  <a:lnTo>
                    <a:pt x="4281" y="11799"/>
                  </a:lnTo>
                  <a:lnTo>
                    <a:pt x="1607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1094;p23">
              <a:extLst>
                <a:ext uri="{FF2B5EF4-FFF2-40B4-BE49-F238E27FC236}">
                  <a16:creationId xmlns:a16="http://schemas.microsoft.com/office/drawing/2014/main" id="{32027E8F-AB82-3146-961B-EC1B93AB80B4}"/>
                </a:ext>
              </a:extLst>
            </p:cNvPr>
            <p:cNvGrpSpPr/>
            <p:nvPr/>
          </p:nvGrpSpPr>
          <p:grpSpPr>
            <a:xfrm>
              <a:off x="4068751" y="2754042"/>
              <a:ext cx="1240815" cy="919826"/>
              <a:chOff x="4068751" y="2754042"/>
              <a:chExt cx="1240815" cy="919826"/>
            </a:xfrm>
          </p:grpSpPr>
          <p:sp>
            <p:nvSpPr>
              <p:cNvPr id="233" name="Google Shape;1095;p23">
                <a:extLst>
                  <a:ext uri="{FF2B5EF4-FFF2-40B4-BE49-F238E27FC236}">
                    <a16:creationId xmlns:a16="http://schemas.microsoft.com/office/drawing/2014/main" id="{8B041994-42E7-604D-B3F8-4B7665699A54}"/>
                  </a:ext>
                </a:extLst>
              </p:cNvPr>
              <p:cNvSpPr/>
              <p:nvPr/>
            </p:nvSpPr>
            <p:spPr>
              <a:xfrm>
                <a:off x="4545800" y="2822567"/>
                <a:ext cx="121377" cy="60949"/>
              </a:xfrm>
              <a:custGeom>
                <a:avLst/>
                <a:gdLst/>
                <a:ahLst/>
                <a:cxnLst/>
                <a:rect l="l" t="t" r="r" b="b"/>
                <a:pathLst>
                  <a:path w="1629" h="818" extrusionOk="0">
                    <a:moveTo>
                      <a:pt x="1628" y="699"/>
                    </a:moveTo>
                    <a:cubicBezTo>
                      <a:pt x="1561" y="626"/>
                      <a:pt x="1516" y="530"/>
                      <a:pt x="1516" y="423"/>
                    </a:cubicBezTo>
                    <a:cubicBezTo>
                      <a:pt x="1516" y="418"/>
                      <a:pt x="1516" y="412"/>
                      <a:pt x="1516" y="401"/>
                    </a:cubicBezTo>
                    <a:cubicBezTo>
                      <a:pt x="1150" y="485"/>
                      <a:pt x="744" y="429"/>
                      <a:pt x="406" y="204"/>
                    </a:cubicBezTo>
                    <a:cubicBezTo>
                      <a:pt x="316" y="142"/>
                      <a:pt x="237" y="74"/>
                      <a:pt x="164" y="1"/>
                    </a:cubicBezTo>
                    <a:cubicBezTo>
                      <a:pt x="102" y="91"/>
                      <a:pt x="46" y="181"/>
                      <a:pt x="1" y="282"/>
                    </a:cubicBezTo>
                    <a:cubicBezTo>
                      <a:pt x="68" y="344"/>
                      <a:pt x="147" y="412"/>
                      <a:pt x="232" y="463"/>
                    </a:cubicBezTo>
                    <a:cubicBezTo>
                      <a:pt x="660" y="750"/>
                      <a:pt x="1167" y="817"/>
                      <a:pt x="1628" y="69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096;p23">
                <a:extLst>
                  <a:ext uri="{FF2B5EF4-FFF2-40B4-BE49-F238E27FC236}">
                    <a16:creationId xmlns:a16="http://schemas.microsoft.com/office/drawing/2014/main" id="{D5B9C4CB-5CD3-4849-B6D7-326CBA27EA7D}"/>
                  </a:ext>
                </a:extLst>
              </p:cNvPr>
              <p:cNvSpPr/>
              <p:nvPr/>
            </p:nvSpPr>
            <p:spPr>
              <a:xfrm>
                <a:off x="4068751" y="2754042"/>
                <a:ext cx="1240815" cy="919826"/>
              </a:xfrm>
              <a:custGeom>
                <a:avLst/>
                <a:gdLst/>
                <a:ahLst/>
                <a:cxnLst/>
                <a:rect l="l" t="t" r="r" b="b"/>
                <a:pathLst>
                  <a:path w="16653" h="12345" extrusionOk="0">
                    <a:moveTo>
                      <a:pt x="16276" y="1893"/>
                    </a:moveTo>
                    <a:lnTo>
                      <a:pt x="11742" y="1893"/>
                    </a:lnTo>
                    <a:lnTo>
                      <a:pt x="10441" y="1893"/>
                    </a:lnTo>
                    <a:cubicBezTo>
                      <a:pt x="10368" y="1228"/>
                      <a:pt x="9991" y="659"/>
                      <a:pt x="9450" y="321"/>
                    </a:cubicBezTo>
                    <a:cubicBezTo>
                      <a:pt x="9360" y="265"/>
                      <a:pt x="9264" y="220"/>
                      <a:pt x="9163" y="175"/>
                    </a:cubicBezTo>
                    <a:cubicBezTo>
                      <a:pt x="8910" y="68"/>
                      <a:pt x="8622" y="0"/>
                      <a:pt x="8324" y="0"/>
                    </a:cubicBezTo>
                    <a:cubicBezTo>
                      <a:pt x="7597" y="0"/>
                      <a:pt x="6955" y="367"/>
                      <a:pt x="6572" y="924"/>
                    </a:cubicBezTo>
                    <a:cubicBezTo>
                      <a:pt x="6646" y="997"/>
                      <a:pt x="6725" y="1065"/>
                      <a:pt x="6815" y="1127"/>
                    </a:cubicBezTo>
                    <a:cubicBezTo>
                      <a:pt x="7158" y="1352"/>
                      <a:pt x="7558" y="1414"/>
                      <a:pt x="7930" y="1330"/>
                    </a:cubicBezTo>
                    <a:cubicBezTo>
                      <a:pt x="7941" y="1116"/>
                      <a:pt x="8110" y="947"/>
                      <a:pt x="8324" y="947"/>
                    </a:cubicBezTo>
                    <a:cubicBezTo>
                      <a:pt x="8408" y="947"/>
                      <a:pt x="8482" y="975"/>
                      <a:pt x="8544" y="1014"/>
                    </a:cubicBezTo>
                    <a:cubicBezTo>
                      <a:pt x="8634" y="1076"/>
                      <a:pt x="8701" y="1172"/>
                      <a:pt x="8718" y="1284"/>
                    </a:cubicBezTo>
                    <a:cubicBezTo>
                      <a:pt x="8724" y="1307"/>
                      <a:pt x="8724" y="1324"/>
                      <a:pt x="8724" y="1346"/>
                    </a:cubicBezTo>
                    <a:cubicBezTo>
                      <a:pt x="8724" y="1566"/>
                      <a:pt x="8544" y="1746"/>
                      <a:pt x="8324" y="1746"/>
                    </a:cubicBezTo>
                    <a:cubicBezTo>
                      <a:pt x="8211" y="1746"/>
                      <a:pt x="8110" y="1701"/>
                      <a:pt x="8037" y="1622"/>
                    </a:cubicBezTo>
                    <a:cubicBezTo>
                      <a:pt x="7575" y="1741"/>
                      <a:pt x="7068" y="1673"/>
                      <a:pt x="6640" y="1391"/>
                    </a:cubicBezTo>
                    <a:cubicBezTo>
                      <a:pt x="6556" y="1335"/>
                      <a:pt x="6482" y="1273"/>
                      <a:pt x="6409" y="1206"/>
                    </a:cubicBezTo>
                    <a:cubicBezTo>
                      <a:pt x="6308" y="1420"/>
                      <a:pt x="6235" y="1650"/>
                      <a:pt x="6212" y="1893"/>
                    </a:cubicBezTo>
                    <a:lnTo>
                      <a:pt x="4911" y="1893"/>
                    </a:lnTo>
                    <a:lnTo>
                      <a:pt x="372" y="1893"/>
                    </a:lnTo>
                    <a:cubicBezTo>
                      <a:pt x="169" y="1893"/>
                      <a:pt x="0" y="2062"/>
                      <a:pt x="0" y="2270"/>
                    </a:cubicBezTo>
                    <a:lnTo>
                      <a:pt x="0" y="11967"/>
                    </a:lnTo>
                    <a:cubicBezTo>
                      <a:pt x="0" y="12176"/>
                      <a:pt x="169" y="12345"/>
                      <a:pt x="372" y="12345"/>
                    </a:cubicBezTo>
                    <a:lnTo>
                      <a:pt x="16276" y="12345"/>
                    </a:lnTo>
                    <a:cubicBezTo>
                      <a:pt x="16484" y="12345"/>
                      <a:pt x="16653" y="12176"/>
                      <a:pt x="16653" y="11967"/>
                    </a:cubicBezTo>
                    <a:lnTo>
                      <a:pt x="16653" y="2270"/>
                    </a:lnTo>
                    <a:cubicBezTo>
                      <a:pt x="16653" y="2062"/>
                      <a:pt x="16484" y="1893"/>
                      <a:pt x="16276" y="189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1097;p23">
              <a:extLst>
                <a:ext uri="{FF2B5EF4-FFF2-40B4-BE49-F238E27FC236}">
                  <a16:creationId xmlns:a16="http://schemas.microsoft.com/office/drawing/2014/main" id="{C31AA41C-5498-D443-9DFA-B9902D01F268}"/>
                </a:ext>
              </a:extLst>
            </p:cNvPr>
            <p:cNvSpPr/>
            <p:nvPr/>
          </p:nvSpPr>
          <p:spPr>
            <a:xfrm>
              <a:off x="4181633" y="3095592"/>
              <a:ext cx="1014677" cy="85687"/>
            </a:xfrm>
            <a:custGeom>
              <a:avLst/>
              <a:gdLst/>
              <a:ahLst/>
              <a:cxnLst/>
              <a:rect l="l" t="t" r="r" b="b"/>
              <a:pathLst>
                <a:path w="13618" h="1150" extrusionOk="0">
                  <a:moveTo>
                    <a:pt x="13617" y="1149"/>
                  </a:moveTo>
                  <a:lnTo>
                    <a:pt x="0" y="1149"/>
                  </a:lnTo>
                  <a:lnTo>
                    <a:pt x="0" y="1"/>
                  </a:lnTo>
                  <a:lnTo>
                    <a:pt x="136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098;p23">
              <a:extLst>
                <a:ext uri="{FF2B5EF4-FFF2-40B4-BE49-F238E27FC236}">
                  <a16:creationId xmlns:a16="http://schemas.microsoft.com/office/drawing/2014/main" id="{DA4817BF-7162-E745-9C5B-0709068399B9}"/>
                </a:ext>
              </a:extLst>
            </p:cNvPr>
            <p:cNvSpPr/>
            <p:nvPr/>
          </p:nvSpPr>
          <p:spPr>
            <a:xfrm>
              <a:off x="4234461" y="3124576"/>
              <a:ext cx="25706" cy="31965"/>
            </a:xfrm>
            <a:custGeom>
              <a:avLst/>
              <a:gdLst/>
              <a:ahLst/>
              <a:cxnLst/>
              <a:rect l="l" t="t" r="r" b="b"/>
              <a:pathLst>
                <a:path w="345" h="429" extrusionOk="0">
                  <a:moveTo>
                    <a:pt x="1" y="254"/>
                  </a:moveTo>
                  <a:lnTo>
                    <a:pt x="1" y="6"/>
                  </a:lnTo>
                  <a:lnTo>
                    <a:pt x="69" y="6"/>
                  </a:lnTo>
                  <a:lnTo>
                    <a:pt x="69" y="254"/>
                  </a:lnTo>
                  <a:cubicBezTo>
                    <a:pt x="69" y="293"/>
                    <a:pt x="74" y="321"/>
                    <a:pt x="91" y="344"/>
                  </a:cubicBezTo>
                  <a:cubicBezTo>
                    <a:pt x="108" y="361"/>
                    <a:pt x="130" y="372"/>
                    <a:pt x="159" y="372"/>
                  </a:cubicBezTo>
                  <a:cubicBezTo>
                    <a:pt x="198" y="372"/>
                    <a:pt x="226" y="361"/>
                    <a:pt x="249" y="338"/>
                  </a:cubicBezTo>
                  <a:cubicBezTo>
                    <a:pt x="266" y="310"/>
                    <a:pt x="277" y="282"/>
                    <a:pt x="277" y="242"/>
                  </a:cubicBezTo>
                  <a:lnTo>
                    <a:pt x="277" y="6"/>
                  </a:lnTo>
                  <a:lnTo>
                    <a:pt x="344" y="6"/>
                  </a:lnTo>
                  <a:lnTo>
                    <a:pt x="344" y="417"/>
                  </a:lnTo>
                  <a:lnTo>
                    <a:pt x="277" y="417"/>
                  </a:lnTo>
                  <a:lnTo>
                    <a:pt x="277" y="355"/>
                  </a:lnTo>
                  <a:cubicBezTo>
                    <a:pt x="260" y="377"/>
                    <a:pt x="243" y="400"/>
                    <a:pt x="221" y="411"/>
                  </a:cubicBezTo>
                  <a:cubicBezTo>
                    <a:pt x="198" y="422"/>
                    <a:pt x="176" y="428"/>
                    <a:pt x="147" y="428"/>
                  </a:cubicBezTo>
                  <a:cubicBezTo>
                    <a:pt x="97" y="428"/>
                    <a:pt x="63" y="417"/>
                    <a:pt x="40" y="383"/>
                  </a:cubicBezTo>
                  <a:cubicBezTo>
                    <a:pt x="12" y="355"/>
                    <a:pt x="1" y="310"/>
                    <a:pt x="1" y="254"/>
                  </a:cubicBezTo>
                  <a:close/>
                  <a:moveTo>
                    <a:pt x="170" y="0"/>
                  </a:move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099;p23">
              <a:extLst>
                <a:ext uri="{FF2B5EF4-FFF2-40B4-BE49-F238E27FC236}">
                  <a16:creationId xmlns:a16="http://schemas.microsoft.com/office/drawing/2014/main" id="{F43995AC-3008-E54C-B8E1-31250B16D06E}"/>
                </a:ext>
              </a:extLst>
            </p:cNvPr>
            <p:cNvSpPr/>
            <p:nvPr/>
          </p:nvSpPr>
          <p:spPr>
            <a:xfrm>
              <a:off x="4270598" y="3124576"/>
              <a:ext cx="23098" cy="31965"/>
            </a:xfrm>
            <a:custGeom>
              <a:avLst/>
              <a:gdLst/>
              <a:ahLst/>
              <a:cxnLst/>
              <a:rect l="l" t="t" r="r" b="b"/>
              <a:pathLst>
                <a:path w="310" h="429" extrusionOk="0">
                  <a:moveTo>
                    <a:pt x="287" y="17"/>
                  </a:moveTo>
                  <a:lnTo>
                    <a:pt x="287" y="85"/>
                  </a:lnTo>
                  <a:cubicBezTo>
                    <a:pt x="271" y="73"/>
                    <a:pt x="248" y="68"/>
                    <a:pt x="231" y="62"/>
                  </a:cubicBezTo>
                  <a:cubicBezTo>
                    <a:pt x="209" y="56"/>
                    <a:pt x="186" y="56"/>
                    <a:pt x="164" y="56"/>
                  </a:cubicBezTo>
                  <a:cubicBezTo>
                    <a:pt x="135" y="56"/>
                    <a:pt x="107" y="56"/>
                    <a:pt x="90" y="68"/>
                  </a:cubicBezTo>
                  <a:cubicBezTo>
                    <a:pt x="73" y="79"/>
                    <a:pt x="68" y="96"/>
                    <a:pt x="68" y="118"/>
                  </a:cubicBezTo>
                  <a:cubicBezTo>
                    <a:pt x="68" y="130"/>
                    <a:pt x="73" y="141"/>
                    <a:pt x="85" y="152"/>
                  </a:cubicBezTo>
                  <a:cubicBezTo>
                    <a:pt x="96" y="163"/>
                    <a:pt x="118" y="169"/>
                    <a:pt x="158" y="180"/>
                  </a:cubicBezTo>
                  <a:lnTo>
                    <a:pt x="180" y="180"/>
                  </a:lnTo>
                  <a:cubicBezTo>
                    <a:pt x="225" y="192"/>
                    <a:pt x="259" y="208"/>
                    <a:pt x="282" y="225"/>
                  </a:cubicBezTo>
                  <a:cubicBezTo>
                    <a:pt x="299" y="248"/>
                    <a:pt x="310" y="270"/>
                    <a:pt x="310" y="304"/>
                  </a:cubicBezTo>
                  <a:cubicBezTo>
                    <a:pt x="310" y="344"/>
                    <a:pt x="299" y="372"/>
                    <a:pt x="265" y="394"/>
                  </a:cubicBezTo>
                  <a:cubicBezTo>
                    <a:pt x="237" y="417"/>
                    <a:pt x="192" y="428"/>
                    <a:pt x="141" y="428"/>
                  </a:cubicBezTo>
                  <a:cubicBezTo>
                    <a:pt x="118" y="428"/>
                    <a:pt x="96" y="428"/>
                    <a:pt x="73" y="422"/>
                  </a:cubicBezTo>
                  <a:cubicBezTo>
                    <a:pt x="51" y="417"/>
                    <a:pt x="23" y="411"/>
                    <a:pt x="0" y="406"/>
                  </a:cubicBezTo>
                  <a:lnTo>
                    <a:pt x="0" y="332"/>
                  </a:lnTo>
                  <a:cubicBezTo>
                    <a:pt x="23" y="344"/>
                    <a:pt x="45" y="355"/>
                    <a:pt x="73" y="361"/>
                  </a:cubicBezTo>
                  <a:cubicBezTo>
                    <a:pt x="96" y="372"/>
                    <a:pt x="118" y="372"/>
                    <a:pt x="141" y="372"/>
                  </a:cubicBezTo>
                  <a:cubicBezTo>
                    <a:pt x="175" y="372"/>
                    <a:pt x="197" y="366"/>
                    <a:pt x="214" y="355"/>
                  </a:cubicBezTo>
                  <a:cubicBezTo>
                    <a:pt x="231" y="344"/>
                    <a:pt x="242" y="332"/>
                    <a:pt x="242" y="310"/>
                  </a:cubicBezTo>
                  <a:cubicBezTo>
                    <a:pt x="242" y="293"/>
                    <a:pt x="237" y="276"/>
                    <a:pt x="225" y="270"/>
                  </a:cubicBezTo>
                  <a:cubicBezTo>
                    <a:pt x="209" y="259"/>
                    <a:pt x="186" y="248"/>
                    <a:pt x="141" y="242"/>
                  </a:cubicBezTo>
                  <a:lnTo>
                    <a:pt x="118" y="237"/>
                  </a:lnTo>
                  <a:cubicBezTo>
                    <a:pt x="79" y="225"/>
                    <a:pt x="45" y="214"/>
                    <a:pt x="28" y="192"/>
                  </a:cubicBezTo>
                  <a:cubicBezTo>
                    <a:pt x="11" y="175"/>
                    <a:pt x="0" y="152"/>
                    <a:pt x="0" y="118"/>
                  </a:cubicBezTo>
                  <a:cubicBezTo>
                    <a:pt x="0" y="79"/>
                    <a:pt x="11" y="51"/>
                    <a:pt x="40" y="28"/>
                  </a:cubicBezTo>
                  <a:cubicBezTo>
                    <a:pt x="68" y="6"/>
                    <a:pt x="107" y="0"/>
                    <a:pt x="158" y="0"/>
                  </a:cubicBezTo>
                  <a:cubicBezTo>
                    <a:pt x="180" y="0"/>
                    <a:pt x="209" y="0"/>
                    <a:pt x="231" y="6"/>
                  </a:cubicBezTo>
                  <a:cubicBezTo>
                    <a:pt x="248" y="6"/>
                    <a:pt x="271" y="11"/>
                    <a:pt x="287" y="17"/>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100;p23">
              <a:extLst>
                <a:ext uri="{FF2B5EF4-FFF2-40B4-BE49-F238E27FC236}">
                  <a16:creationId xmlns:a16="http://schemas.microsoft.com/office/drawing/2014/main" id="{32EF8E40-FF65-8446-84DF-C2A1355DE379}"/>
                </a:ext>
              </a:extLst>
            </p:cNvPr>
            <p:cNvSpPr/>
            <p:nvPr/>
          </p:nvSpPr>
          <p:spPr>
            <a:xfrm>
              <a:off x="4299135" y="3124576"/>
              <a:ext cx="28612" cy="31965"/>
            </a:xfrm>
            <a:custGeom>
              <a:avLst/>
              <a:gdLst/>
              <a:ahLst/>
              <a:cxnLst/>
              <a:rect l="l" t="t" r="r" b="b"/>
              <a:pathLst>
                <a:path w="384" h="429" extrusionOk="0">
                  <a:moveTo>
                    <a:pt x="383" y="197"/>
                  </a:moveTo>
                  <a:lnTo>
                    <a:pt x="383" y="231"/>
                  </a:lnTo>
                  <a:lnTo>
                    <a:pt x="73" y="231"/>
                  </a:lnTo>
                  <a:cubicBezTo>
                    <a:pt x="73" y="276"/>
                    <a:pt x="90" y="310"/>
                    <a:pt x="113" y="338"/>
                  </a:cubicBezTo>
                  <a:cubicBezTo>
                    <a:pt x="141" y="361"/>
                    <a:pt x="175" y="372"/>
                    <a:pt x="220" y="372"/>
                  </a:cubicBezTo>
                  <a:cubicBezTo>
                    <a:pt x="248" y="372"/>
                    <a:pt x="270" y="366"/>
                    <a:pt x="293" y="361"/>
                  </a:cubicBezTo>
                  <a:cubicBezTo>
                    <a:pt x="321" y="355"/>
                    <a:pt x="344" y="344"/>
                    <a:pt x="366" y="332"/>
                  </a:cubicBezTo>
                  <a:lnTo>
                    <a:pt x="366" y="400"/>
                  </a:lnTo>
                  <a:cubicBezTo>
                    <a:pt x="344" y="406"/>
                    <a:pt x="321" y="417"/>
                    <a:pt x="293" y="422"/>
                  </a:cubicBezTo>
                  <a:cubicBezTo>
                    <a:pt x="265" y="428"/>
                    <a:pt x="242" y="428"/>
                    <a:pt x="214" y="428"/>
                  </a:cubicBezTo>
                  <a:cubicBezTo>
                    <a:pt x="152" y="428"/>
                    <a:pt x="96" y="411"/>
                    <a:pt x="62" y="372"/>
                  </a:cubicBezTo>
                  <a:cubicBezTo>
                    <a:pt x="23" y="332"/>
                    <a:pt x="0" y="282"/>
                    <a:pt x="0" y="214"/>
                  </a:cubicBezTo>
                  <a:cubicBezTo>
                    <a:pt x="0" y="152"/>
                    <a:pt x="23" y="96"/>
                    <a:pt x="56" y="56"/>
                  </a:cubicBezTo>
                  <a:cubicBezTo>
                    <a:pt x="96" y="17"/>
                    <a:pt x="141" y="0"/>
                    <a:pt x="203" y="0"/>
                  </a:cubicBezTo>
                  <a:cubicBezTo>
                    <a:pt x="259" y="0"/>
                    <a:pt x="304" y="17"/>
                    <a:pt x="332" y="51"/>
                  </a:cubicBezTo>
                  <a:cubicBezTo>
                    <a:pt x="366" y="85"/>
                    <a:pt x="383" y="135"/>
                    <a:pt x="383" y="197"/>
                  </a:cubicBezTo>
                  <a:close/>
                  <a:moveTo>
                    <a:pt x="316" y="175"/>
                  </a:moveTo>
                  <a:cubicBezTo>
                    <a:pt x="316" y="141"/>
                    <a:pt x="304" y="107"/>
                    <a:pt x="287" y="90"/>
                  </a:cubicBezTo>
                  <a:cubicBezTo>
                    <a:pt x="265" y="68"/>
                    <a:pt x="237" y="56"/>
                    <a:pt x="203" y="56"/>
                  </a:cubicBezTo>
                  <a:cubicBezTo>
                    <a:pt x="169" y="56"/>
                    <a:pt x="135" y="68"/>
                    <a:pt x="113" y="85"/>
                  </a:cubicBezTo>
                  <a:cubicBezTo>
                    <a:pt x="90" y="107"/>
                    <a:pt x="79" y="135"/>
                    <a:pt x="73" y="175"/>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101;p23">
              <a:extLst>
                <a:ext uri="{FF2B5EF4-FFF2-40B4-BE49-F238E27FC236}">
                  <a16:creationId xmlns:a16="http://schemas.microsoft.com/office/drawing/2014/main" id="{15885C50-4784-B24B-821B-8CA32E451155}"/>
                </a:ext>
              </a:extLst>
            </p:cNvPr>
            <p:cNvSpPr/>
            <p:nvPr/>
          </p:nvSpPr>
          <p:spPr>
            <a:xfrm>
              <a:off x="4336017" y="3124576"/>
              <a:ext cx="18106" cy="31071"/>
            </a:xfrm>
            <a:custGeom>
              <a:avLst/>
              <a:gdLst/>
              <a:ahLst/>
              <a:cxnLst/>
              <a:rect l="l" t="t" r="r" b="b"/>
              <a:pathLst>
                <a:path w="243" h="417" extrusionOk="0">
                  <a:moveTo>
                    <a:pt x="243" y="73"/>
                  </a:moveTo>
                  <a:cubicBezTo>
                    <a:pt x="232" y="68"/>
                    <a:pt x="226" y="62"/>
                    <a:pt x="215" y="62"/>
                  </a:cubicBezTo>
                  <a:cubicBezTo>
                    <a:pt x="209" y="56"/>
                    <a:pt x="198" y="56"/>
                    <a:pt x="187" y="56"/>
                  </a:cubicBezTo>
                  <a:cubicBezTo>
                    <a:pt x="147" y="56"/>
                    <a:pt x="119" y="68"/>
                    <a:pt x="96" y="96"/>
                  </a:cubicBezTo>
                  <a:cubicBezTo>
                    <a:pt x="80" y="118"/>
                    <a:pt x="68" y="158"/>
                    <a:pt x="68" y="203"/>
                  </a:cubicBezTo>
                  <a:lnTo>
                    <a:pt x="68" y="417"/>
                  </a:lnTo>
                  <a:lnTo>
                    <a:pt x="1" y="417"/>
                  </a:lnTo>
                  <a:lnTo>
                    <a:pt x="1" y="6"/>
                  </a:lnTo>
                  <a:lnTo>
                    <a:pt x="68" y="6"/>
                  </a:lnTo>
                  <a:lnTo>
                    <a:pt x="68" y="73"/>
                  </a:lnTo>
                  <a:cubicBezTo>
                    <a:pt x="85" y="45"/>
                    <a:pt x="102" y="28"/>
                    <a:pt x="125" y="17"/>
                  </a:cubicBezTo>
                  <a:cubicBezTo>
                    <a:pt x="147" y="6"/>
                    <a:pt x="175" y="0"/>
                    <a:pt x="209" y="0"/>
                  </a:cubicBezTo>
                  <a:cubicBezTo>
                    <a:pt x="209" y="0"/>
                    <a:pt x="215" y="0"/>
                    <a:pt x="220" y="0"/>
                  </a:cubicBezTo>
                  <a:cubicBezTo>
                    <a:pt x="226" y="0"/>
                    <a:pt x="232" y="0"/>
                    <a:pt x="243" y="0"/>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102;p23">
              <a:extLst>
                <a:ext uri="{FF2B5EF4-FFF2-40B4-BE49-F238E27FC236}">
                  <a16:creationId xmlns:a16="http://schemas.microsoft.com/office/drawing/2014/main" id="{4A4A3651-9470-C94C-9F1A-844BDB3DB0B4}"/>
                </a:ext>
              </a:extLst>
            </p:cNvPr>
            <p:cNvSpPr/>
            <p:nvPr/>
          </p:nvSpPr>
          <p:spPr>
            <a:xfrm>
              <a:off x="4362915" y="3126662"/>
              <a:ext cx="5961" cy="28984"/>
            </a:xfrm>
            <a:custGeom>
              <a:avLst/>
              <a:gdLst/>
              <a:ahLst/>
              <a:cxnLst/>
              <a:rect l="l" t="t" r="r" b="b"/>
              <a:pathLst>
                <a:path w="80" h="389" extrusionOk="0">
                  <a:moveTo>
                    <a:pt x="0" y="299"/>
                  </a:moveTo>
                  <a:lnTo>
                    <a:pt x="79" y="299"/>
                  </a:lnTo>
                  <a:lnTo>
                    <a:pt x="79" y="389"/>
                  </a:lnTo>
                  <a:lnTo>
                    <a:pt x="0" y="389"/>
                  </a:lnTo>
                  <a:close/>
                  <a:moveTo>
                    <a:pt x="0" y="0"/>
                  </a:moveTo>
                  <a:lnTo>
                    <a:pt x="79" y="0"/>
                  </a:lnTo>
                  <a:lnTo>
                    <a:pt x="79" y="96"/>
                  </a:lnTo>
                  <a:lnTo>
                    <a:pt x="0" y="96"/>
                  </a:ln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103;p23">
              <a:extLst>
                <a:ext uri="{FF2B5EF4-FFF2-40B4-BE49-F238E27FC236}">
                  <a16:creationId xmlns:a16="http://schemas.microsoft.com/office/drawing/2014/main" id="{F75A5BD9-11C3-BC49-AE48-31C1C29215D0}"/>
                </a:ext>
              </a:extLst>
            </p:cNvPr>
            <p:cNvSpPr/>
            <p:nvPr/>
          </p:nvSpPr>
          <p:spPr>
            <a:xfrm>
              <a:off x="4181186" y="3254222"/>
              <a:ext cx="1015944" cy="85687"/>
            </a:xfrm>
            <a:custGeom>
              <a:avLst/>
              <a:gdLst/>
              <a:ahLst/>
              <a:cxnLst/>
              <a:rect l="l" t="t" r="r" b="b"/>
              <a:pathLst>
                <a:path w="13635" h="1150" extrusionOk="0">
                  <a:moveTo>
                    <a:pt x="13635" y="1149"/>
                  </a:moveTo>
                  <a:lnTo>
                    <a:pt x="1" y="1149"/>
                  </a:lnTo>
                  <a:lnTo>
                    <a:pt x="1" y="0"/>
                  </a:lnTo>
                  <a:lnTo>
                    <a:pt x="13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104;p23">
              <a:extLst>
                <a:ext uri="{FF2B5EF4-FFF2-40B4-BE49-F238E27FC236}">
                  <a16:creationId xmlns:a16="http://schemas.microsoft.com/office/drawing/2014/main" id="{0EE88DB2-F9C8-7E4D-B83A-B51D08AEB0EF}"/>
                </a:ext>
              </a:extLst>
            </p:cNvPr>
            <p:cNvSpPr/>
            <p:nvPr/>
          </p:nvSpPr>
          <p:spPr>
            <a:xfrm>
              <a:off x="4235355" y="3283132"/>
              <a:ext cx="27718" cy="42918"/>
            </a:xfrm>
            <a:custGeom>
              <a:avLst/>
              <a:gdLst/>
              <a:ahLst/>
              <a:cxnLst/>
              <a:rect l="l" t="t" r="r" b="b"/>
              <a:pathLst>
                <a:path w="372" h="576" extrusionOk="0">
                  <a:moveTo>
                    <a:pt x="68" y="356"/>
                  </a:moveTo>
                  <a:lnTo>
                    <a:pt x="68" y="575"/>
                  </a:lnTo>
                  <a:lnTo>
                    <a:pt x="0" y="575"/>
                  </a:lnTo>
                  <a:lnTo>
                    <a:pt x="0" y="6"/>
                  </a:lnTo>
                  <a:lnTo>
                    <a:pt x="68" y="6"/>
                  </a:lnTo>
                  <a:lnTo>
                    <a:pt x="68" y="68"/>
                  </a:lnTo>
                  <a:cubicBezTo>
                    <a:pt x="85" y="46"/>
                    <a:pt x="102" y="29"/>
                    <a:pt x="124" y="18"/>
                  </a:cubicBezTo>
                  <a:cubicBezTo>
                    <a:pt x="147" y="6"/>
                    <a:pt x="169" y="1"/>
                    <a:pt x="203" y="1"/>
                  </a:cubicBezTo>
                  <a:cubicBezTo>
                    <a:pt x="254" y="1"/>
                    <a:pt x="293" y="18"/>
                    <a:pt x="321" y="57"/>
                  </a:cubicBezTo>
                  <a:cubicBezTo>
                    <a:pt x="355" y="97"/>
                    <a:pt x="372" y="147"/>
                    <a:pt x="372" y="215"/>
                  </a:cubicBezTo>
                  <a:cubicBezTo>
                    <a:pt x="372" y="277"/>
                    <a:pt x="355" y="333"/>
                    <a:pt x="321" y="372"/>
                  </a:cubicBezTo>
                  <a:cubicBezTo>
                    <a:pt x="293" y="412"/>
                    <a:pt x="254" y="429"/>
                    <a:pt x="203" y="429"/>
                  </a:cubicBezTo>
                  <a:cubicBezTo>
                    <a:pt x="169" y="429"/>
                    <a:pt x="147" y="423"/>
                    <a:pt x="124" y="412"/>
                  </a:cubicBezTo>
                  <a:cubicBezTo>
                    <a:pt x="102" y="401"/>
                    <a:pt x="85" y="384"/>
                    <a:pt x="68" y="356"/>
                  </a:cubicBezTo>
                  <a:close/>
                  <a:moveTo>
                    <a:pt x="299" y="215"/>
                  </a:moveTo>
                  <a:cubicBezTo>
                    <a:pt x="299" y="164"/>
                    <a:pt x="287" y="125"/>
                    <a:pt x="271" y="97"/>
                  </a:cubicBezTo>
                  <a:cubicBezTo>
                    <a:pt x="248" y="68"/>
                    <a:pt x="220" y="57"/>
                    <a:pt x="186" y="57"/>
                  </a:cubicBezTo>
                  <a:cubicBezTo>
                    <a:pt x="147" y="57"/>
                    <a:pt x="118" y="68"/>
                    <a:pt x="102" y="97"/>
                  </a:cubicBezTo>
                  <a:cubicBezTo>
                    <a:pt x="79" y="125"/>
                    <a:pt x="68" y="164"/>
                    <a:pt x="68" y="215"/>
                  </a:cubicBezTo>
                  <a:cubicBezTo>
                    <a:pt x="68" y="265"/>
                    <a:pt x="79" y="305"/>
                    <a:pt x="102" y="333"/>
                  </a:cubicBezTo>
                  <a:cubicBezTo>
                    <a:pt x="118" y="361"/>
                    <a:pt x="147" y="372"/>
                    <a:pt x="186" y="372"/>
                  </a:cubicBezTo>
                  <a:cubicBezTo>
                    <a:pt x="220" y="372"/>
                    <a:pt x="248" y="361"/>
                    <a:pt x="271" y="333"/>
                  </a:cubicBezTo>
                  <a:cubicBezTo>
                    <a:pt x="287" y="305"/>
                    <a:pt x="299" y="265"/>
                    <a:pt x="299" y="215"/>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105;p23">
              <a:extLst>
                <a:ext uri="{FF2B5EF4-FFF2-40B4-BE49-F238E27FC236}">
                  <a16:creationId xmlns:a16="http://schemas.microsoft.com/office/drawing/2014/main" id="{E2262B50-B766-2341-85F1-6BE77DD80725}"/>
                </a:ext>
              </a:extLst>
            </p:cNvPr>
            <p:cNvSpPr/>
            <p:nvPr/>
          </p:nvSpPr>
          <p:spPr>
            <a:xfrm>
              <a:off x="4272237" y="3283132"/>
              <a:ext cx="26079" cy="31965"/>
            </a:xfrm>
            <a:custGeom>
              <a:avLst/>
              <a:gdLst/>
              <a:ahLst/>
              <a:cxnLst/>
              <a:rect l="l" t="t" r="r" b="b"/>
              <a:pathLst>
                <a:path w="350" h="429" extrusionOk="0">
                  <a:moveTo>
                    <a:pt x="215" y="215"/>
                  </a:moveTo>
                  <a:cubicBezTo>
                    <a:pt x="158" y="215"/>
                    <a:pt x="119" y="220"/>
                    <a:pt x="102" y="232"/>
                  </a:cubicBezTo>
                  <a:cubicBezTo>
                    <a:pt x="80" y="243"/>
                    <a:pt x="68" y="265"/>
                    <a:pt x="68" y="294"/>
                  </a:cubicBezTo>
                  <a:cubicBezTo>
                    <a:pt x="68" y="316"/>
                    <a:pt x="74" y="339"/>
                    <a:pt x="91" y="350"/>
                  </a:cubicBezTo>
                  <a:cubicBezTo>
                    <a:pt x="108" y="367"/>
                    <a:pt x="130" y="372"/>
                    <a:pt x="158" y="372"/>
                  </a:cubicBezTo>
                  <a:cubicBezTo>
                    <a:pt x="192" y="372"/>
                    <a:pt x="226" y="361"/>
                    <a:pt x="249" y="333"/>
                  </a:cubicBezTo>
                  <a:cubicBezTo>
                    <a:pt x="271" y="305"/>
                    <a:pt x="282" y="271"/>
                    <a:pt x="282" y="226"/>
                  </a:cubicBezTo>
                  <a:lnTo>
                    <a:pt x="282" y="215"/>
                  </a:lnTo>
                  <a:close/>
                  <a:moveTo>
                    <a:pt x="350" y="187"/>
                  </a:moveTo>
                  <a:lnTo>
                    <a:pt x="350" y="418"/>
                  </a:lnTo>
                  <a:lnTo>
                    <a:pt x="282" y="418"/>
                  </a:lnTo>
                  <a:lnTo>
                    <a:pt x="282" y="356"/>
                  </a:lnTo>
                  <a:cubicBezTo>
                    <a:pt x="265" y="384"/>
                    <a:pt x="249" y="401"/>
                    <a:pt x="220" y="412"/>
                  </a:cubicBezTo>
                  <a:cubicBezTo>
                    <a:pt x="198" y="423"/>
                    <a:pt x="170" y="429"/>
                    <a:pt x="136" y="429"/>
                  </a:cubicBezTo>
                  <a:cubicBezTo>
                    <a:pt x="96" y="429"/>
                    <a:pt x="63" y="418"/>
                    <a:pt x="40" y="395"/>
                  </a:cubicBezTo>
                  <a:cubicBezTo>
                    <a:pt x="12" y="372"/>
                    <a:pt x="1" y="339"/>
                    <a:pt x="1" y="299"/>
                  </a:cubicBezTo>
                  <a:cubicBezTo>
                    <a:pt x="1" y="254"/>
                    <a:pt x="18" y="220"/>
                    <a:pt x="46" y="192"/>
                  </a:cubicBezTo>
                  <a:cubicBezTo>
                    <a:pt x="80" y="170"/>
                    <a:pt x="125" y="158"/>
                    <a:pt x="187" y="158"/>
                  </a:cubicBezTo>
                  <a:lnTo>
                    <a:pt x="282" y="158"/>
                  </a:lnTo>
                  <a:lnTo>
                    <a:pt x="282" y="153"/>
                  </a:lnTo>
                  <a:cubicBezTo>
                    <a:pt x="282" y="125"/>
                    <a:pt x="271" y="97"/>
                    <a:pt x="249" y="80"/>
                  </a:cubicBezTo>
                  <a:cubicBezTo>
                    <a:pt x="232" y="63"/>
                    <a:pt x="203" y="57"/>
                    <a:pt x="164" y="57"/>
                  </a:cubicBezTo>
                  <a:cubicBezTo>
                    <a:pt x="142" y="57"/>
                    <a:pt x="119" y="57"/>
                    <a:pt x="96" y="63"/>
                  </a:cubicBezTo>
                  <a:cubicBezTo>
                    <a:pt x="74" y="68"/>
                    <a:pt x="51" y="80"/>
                    <a:pt x="29" y="91"/>
                  </a:cubicBezTo>
                  <a:lnTo>
                    <a:pt x="29" y="29"/>
                  </a:lnTo>
                  <a:cubicBezTo>
                    <a:pt x="57" y="18"/>
                    <a:pt x="80" y="12"/>
                    <a:pt x="102" y="6"/>
                  </a:cubicBezTo>
                  <a:cubicBezTo>
                    <a:pt x="125" y="1"/>
                    <a:pt x="147" y="1"/>
                    <a:pt x="170" y="1"/>
                  </a:cubicBezTo>
                  <a:cubicBezTo>
                    <a:pt x="232" y="1"/>
                    <a:pt x="277" y="12"/>
                    <a:pt x="305" y="46"/>
                  </a:cubicBezTo>
                  <a:cubicBezTo>
                    <a:pt x="333" y="74"/>
                    <a:pt x="350" y="125"/>
                    <a:pt x="350" y="187"/>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106;p23">
              <a:extLst>
                <a:ext uri="{FF2B5EF4-FFF2-40B4-BE49-F238E27FC236}">
                  <a16:creationId xmlns:a16="http://schemas.microsoft.com/office/drawing/2014/main" id="{6A5F4E63-33CE-4D46-B494-5CB6C74FA3E3}"/>
                </a:ext>
              </a:extLst>
            </p:cNvPr>
            <p:cNvSpPr/>
            <p:nvPr/>
          </p:nvSpPr>
          <p:spPr>
            <a:xfrm>
              <a:off x="4305841" y="3283132"/>
              <a:ext cx="23173" cy="31965"/>
            </a:xfrm>
            <a:custGeom>
              <a:avLst/>
              <a:gdLst/>
              <a:ahLst/>
              <a:cxnLst/>
              <a:rect l="l" t="t" r="r" b="b"/>
              <a:pathLst>
                <a:path w="311" h="429" extrusionOk="0">
                  <a:moveTo>
                    <a:pt x="287" y="18"/>
                  </a:moveTo>
                  <a:lnTo>
                    <a:pt x="287" y="85"/>
                  </a:lnTo>
                  <a:cubicBezTo>
                    <a:pt x="271" y="74"/>
                    <a:pt x="248" y="68"/>
                    <a:pt x="231" y="63"/>
                  </a:cubicBezTo>
                  <a:cubicBezTo>
                    <a:pt x="209" y="57"/>
                    <a:pt x="186" y="57"/>
                    <a:pt x="169" y="57"/>
                  </a:cubicBezTo>
                  <a:cubicBezTo>
                    <a:pt x="135" y="57"/>
                    <a:pt x="107" y="63"/>
                    <a:pt x="90" y="68"/>
                  </a:cubicBezTo>
                  <a:cubicBezTo>
                    <a:pt x="73" y="80"/>
                    <a:pt x="68" y="97"/>
                    <a:pt x="68" y="119"/>
                  </a:cubicBezTo>
                  <a:cubicBezTo>
                    <a:pt x="68" y="130"/>
                    <a:pt x="73" y="142"/>
                    <a:pt x="85" y="153"/>
                  </a:cubicBezTo>
                  <a:cubicBezTo>
                    <a:pt x="96" y="164"/>
                    <a:pt x="119" y="170"/>
                    <a:pt x="158" y="181"/>
                  </a:cubicBezTo>
                  <a:lnTo>
                    <a:pt x="180" y="187"/>
                  </a:lnTo>
                  <a:cubicBezTo>
                    <a:pt x="226" y="192"/>
                    <a:pt x="259" y="209"/>
                    <a:pt x="282" y="226"/>
                  </a:cubicBezTo>
                  <a:cubicBezTo>
                    <a:pt x="299" y="249"/>
                    <a:pt x="310" y="271"/>
                    <a:pt x="310" y="305"/>
                  </a:cubicBezTo>
                  <a:cubicBezTo>
                    <a:pt x="310" y="344"/>
                    <a:pt x="299" y="372"/>
                    <a:pt x="265" y="395"/>
                  </a:cubicBezTo>
                  <a:cubicBezTo>
                    <a:pt x="237" y="418"/>
                    <a:pt x="197" y="429"/>
                    <a:pt x="141" y="429"/>
                  </a:cubicBezTo>
                  <a:cubicBezTo>
                    <a:pt x="119" y="429"/>
                    <a:pt x="96" y="429"/>
                    <a:pt x="73" y="423"/>
                  </a:cubicBezTo>
                  <a:cubicBezTo>
                    <a:pt x="51" y="418"/>
                    <a:pt x="23" y="412"/>
                    <a:pt x="0" y="406"/>
                  </a:cubicBezTo>
                  <a:lnTo>
                    <a:pt x="0" y="333"/>
                  </a:lnTo>
                  <a:cubicBezTo>
                    <a:pt x="23" y="344"/>
                    <a:pt x="45" y="356"/>
                    <a:pt x="73" y="361"/>
                  </a:cubicBezTo>
                  <a:cubicBezTo>
                    <a:pt x="96" y="372"/>
                    <a:pt x="119" y="372"/>
                    <a:pt x="141" y="372"/>
                  </a:cubicBezTo>
                  <a:cubicBezTo>
                    <a:pt x="175" y="372"/>
                    <a:pt x="197" y="367"/>
                    <a:pt x="214" y="356"/>
                  </a:cubicBezTo>
                  <a:cubicBezTo>
                    <a:pt x="231" y="344"/>
                    <a:pt x="242" y="333"/>
                    <a:pt x="242" y="311"/>
                  </a:cubicBezTo>
                  <a:cubicBezTo>
                    <a:pt x="242" y="294"/>
                    <a:pt x="237" y="277"/>
                    <a:pt x="226" y="271"/>
                  </a:cubicBezTo>
                  <a:cubicBezTo>
                    <a:pt x="214" y="260"/>
                    <a:pt x="186" y="249"/>
                    <a:pt x="141" y="243"/>
                  </a:cubicBezTo>
                  <a:lnTo>
                    <a:pt x="119" y="237"/>
                  </a:lnTo>
                  <a:cubicBezTo>
                    <a:pt x="79" y="226"/>
                    <a:pt x="45" y="215"/>
                    <a:pt x="28" y="192"/>
                  </a:cubicBezTo>
                  <a:cubicBezTo>
                    <a:pt x="12" y="175"/>
                    <a:pt x="0" y="153"/>
                    <a:pt x="0" y="119"/>
                  </a:cubicBezTo>
                  <a:cubicBezTo>
                    <a:pt x="0" y="80"/>
                    <a:pt x="17" y="51"/>
                    <a:pt x="40" y="29"/>
                  </a:cubicBezTo>
                  <a:cubicBezTo>
                    <a:pt x="68" y="6"/>
                    <a:pt x="107" y="1"/>
                    <a:pt x="158" y="1"/>
                  </a:cubicBezTo>
                  <a:cubicBezTo>
                    <a:pt x="186" y="1"/>
                    <a:pt x="209" y="1"/>
                    <a:pt x="231" y="6"/>
                  </a:cubicBezTo>
                  <a:cubicBezTo>
                    <a:pt x="248" y="6"/>
                    <a:pt x="271" y="12"/>
                    <a:pt x="287" y="18"/>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107;p23">
              <a:extLst>
                <a:ext uri="{FF2B5EF4-FFF2-40B4-BE49-F238E27FC236}">
                  <a16:creationId xmlns:a16="http://schemas.microsoft.com/office/drawing/2014/main" id="{ABC94400-DE6A-9E42-9ADB-A3D85669FC87}"/>
                </a:ext>
              </a:extLst>
            </p:cNvPr>
            <p:cNvSpPr/>
            <p:nvPr/>
          </p:nvSpPr>
          <p:spPr>
            <a:xfrm>
              <a:off x="4334378" y="3283132"/>
              <a:ext cx="23545" cy="31965"/>
            </a:xfrm>
            <a:custGeom>
              <a:avLst/>
              <a:gdLst/>
              <a:ahLst/>
              <a:cxnLst/>
              <a:rect l="l" t="t" r="r" b="b"/>
              <a:pathLst>
                <a:path w="316" h="429" extrusionOk="0">
                  <a:moveTo>
                    <a:pt x="293" y="18"/>
                  </a:moveTo>
                  <a:lnTo>
                    <a:pt x="293" y="85"/>
                  </a:lnTo>
                  <a:cubicBezTo>
                    <a:pt x="276" y="74"/>
                    <a:pt x="254" y="68"/>
                    <a:pt x="237" y="63"/>
                  </a:cubicBezTo>
                  <a:cubicBezTo>
                    <a:pt x="214" y="57"/>
                    <a:pt x="192" y="57"/>
                    <a:pt x="169" y="57"/>
                  </a:cubicBezTo>
                  <a:cubicBezTo>
                    <a:pt x="135" y="57"/>
                    <a:pt x="113" y="63"/>
                    <a:pt x="96" y="68"/>
                  </a:cubicBezTo>
                  <a:cubicBezTo>
                    <a:pt x="79" y="80"/>
                    <a:pt x="68" y="97"/>
                    <a:pt x="68" y="119"/>
                  </a:cubicBezTo>
                  <a:cubicBezTo>
                    <a:pt x="68" y="130"/>
                    <a:pt x="79" y="142"/>
                    <a:pt x="90" y="153"/>
                  </a:cubicBezTo>
                  <a:cubicBezTo>
                    <a:pt x="102" y="164"/>
                    <a:pt x="124" y="170"/>
                    <a:pt x="158" y="181"/>
                  </a:cubicBezTo>
                  <a:lnTo>
                    <a:pt x="186" y="187"/>
                  </a:lnTo>
                  <a:cubicBezTo>
                    <a:pt x="231" y="192"/>
                    <a:pt x="265" y="209"/>
                    <a:pt x="287" y="226"/>
                  </a:cubicBezTo>
                  <a:cubicBezTo>
                    <a:pt x="304" y="249"/>
                    <a:pt x="316" y="271"/>
                    <a:pt x="316" y="305"/>
                  </a:cubicBezTo>
                  <a:cubicBezTo>
                    <a:pt x="316" y="344"/>
                    <a:pt x="299" y="372"/>
                    <a:pt x="271" y="395"/>
                  </a:cubicBezTo>
                  <a:cubicBezTo>
                    <a:pt x="242" y="418"/>
                    <a:pt x="197" y="429"/>
                    <a:pt x="147" y="429"/>
                  </a:cubicBezTo>
                  <a:cubicBezTo>
                    <a:pt x="124" y="429"/>
                    <a:pt x="102" y="429"/>
                    <a:pt x="79" y="423"/>
                  </a:cubicBezTo>
                  <a:cubicBezTo>
                    <a:pt x="57" y="418"/>
                    <a:pt x="28" y="412"/>
                    <a:pt x="0" y="406"/>
                  </a:cubicBezTo>
                  <a:lnTo>
                    <a:pt x="0" y="333"/>
                  </a:lnTo>
                  <a:cubicBezTo>
                    <a:pt x="28" y="344"/>
                    <a:pt x="51" y="356"/>
                    <a:pt x="73" y="361"/>
                  </a:cubicBezTo>
                  <a:cubicBezTo>
                    <a:pt x="102" y="372"/>
                    <a:pt x="124" y="372"/>
                    <a:pt x="147" y="372"/>
                  </a:cubicBezTo>
                  <a:cubicBezTo>
                    <a:pt x="180" y="372"/>
                    <a:pt x="203" y="367"/>
                    <a:pt x="220" y="356"/>
                  </a:cubicBezTo>
                  <a:cubicBezTo>
                    <a:pt x="237" y="344"/>
                    <a:pt x="248" y="333"/>
                    <a:pt x="248" y="311"/>
                  </a:cubicBezTo>
                  <a:cubicBezTo>
                    <a:pt x="248" y="294"/>
                    <a:pt x="242" y="277"/>
                    <a:pt x="225" y="271"/>
                  </a:cubicBezTo>
                  <a:cubicBezTo>
                    <a:pt x="214" y="260"/>
                    <a:pt x="192" y="249"/>
                    <a:pt x="147" y="243"/>
                  </a:cubicBezTo>
                  <a:lnTo>
                    <a:pt x="124" y="237"/>
                  </a:lnTo>
                  <a:cubicBezTo>
                    <a:pt x="79" y="226"/>
                    <a:pt x="51" y="215"/>
                    <a:pt x="34" y="192"/>
                  </a:cubicBezTo>
                  <a:cubicBezTo>
                    <a:pt x="17" y="175"/>
                    <a:pt x="6" y="153"/>
                    <a:pt x="6" y="119"/>
                  </a:cubicBezTo>
                  <a:cubicBezTo>
                    <a:pt x="6" y="80"/>
                    <a:pt x="17" y="51"/>
                    <a:pt x="45" y="29"/>
                  </a:cubicBezTo>
                  <a:cubicBezTo>
                    <a:pt x="73" y="6"/>
                    <a:pt x="113" y="1"/>
                    <a:pt x="164" y="1"/>
                  </a:cubicBezTo>
                  <a:cubicBezTo>
                    <a:pt x="186" y="1"/>
                    <a:pt x="209" y="1"/>
                    <a:pt x="231" y="6"/>
                  </a:cubicBezTo>
                  <a:cubicBezTo>
                    <a:pt x="254" y="6"/>
                    <a:pt x="276" y="12"/>
                    <a:pt x="293" y="18"/>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108;p23">
              <a:extLst>
                <a:ext uri="{FF2B5EF4-FFF2-40B4-BE49-F238E27FC236}">
                  <a16:creationId xmlns:a16="http://schemas.microsoft.com/office/drawing/2014/main" id="{9F9769B9-8649-AB4A-8924-E4CD19F15CE3}"/>
                </a:ext>
              </a:extLst>
            </p:cNvPr>
            <p:cNvSpPr/>
            <p:nvPr/>
          </p:nvSpPr>
          <p:spPr>
            <a:xfrm>
              <a:off x="4362915" y="3283579"/>
              <a:ext cx="40757" cy="30698"/>
            </a:xfrm>
            <a:custGeom>
              <a:avLst/>
              <a:gdLst/>
              <a:ahLst/>
              <a:cxnLst/>
              <a:rect l="l" t="t" r="r" b="b"/>
              <a:pathLst>
                <a:path w="547" h="412" extrusionOk="0">
                  <a:moveTo>
                    <a:pt x="0" y="0"/>
                  </a:moveTo>
                  <a:lnTo>
                    <a:pt x="68" y="0"/>
                  </a:lnTo>
                  <a:lnTo>
                    <a:pt x="147" y="321"/>
                  </a:lnTo>
                  <a:lnTo>
                    <a:pt x="231" y="0"/>
                  </a:lnTo>
                  <a:lnTo>
                    <a:pt x="316" y="0"/>
                  </a:lnTo>
                  <a:lnTo>
                    <a:pt x="400" y="321"/>
                  </a:lnTo>
                  <a:lnTo>
                    <a:pt x="479" y="0"/>
                  </a:lnTo>
                  <a:lnTo>
                    <a:pt x="546" y="0"/>
                  </a:lnTo>
                  <a:lnTo>
                    <a:pt x="439" y="412"/>
                  </a:lnTo>
                  <a:lnTo>
                    <a:pt x="361" y="412"/>
                  </a:lnTo>
                  <a:lnTo>
                    <a:pt x="270" y="74"/>
                  </a:lnTo>
                  <a:lnTo>
                    <a:pt x="186" y="412"/>
                  </a:lnTo>
                  <a:lnTo>
                    <a:pt x="107" y="412"/>
                  </a:ln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09;p23">
              <a:extLst>
                <a:ext uri="{FF2B5EF4-FFF2-40B4-BE49-F238E27FC236}">
                  <a16:creationId xmlns:a16="http://schemas.microsoft.com/office/drawing/2014/main" id="{6691419A-8D6B-D94F-8DAD-1044642D0DD2}"/>
                </a:ext>
              </a:extLst>
            </p:cNvPr>
            <p:cNvSpPr/>
            <p:nvPr/>
          </p:nvSpPr>
          <p:spPr>
            <a:xfrm>
              <a:off x="4410751" y="3283132"/>
              <a:ext cx="28165" cy="31965"/>
            </a:xfrm>
            <a:custGeom>
              <a:avLst/>
              <a:gdLst/>
              <a:ahLst/>
              <a:cxnLst/>
              <a:rect l="l" t="t" r="r" b="b"/>
              <a:pathLst>
                <a:path w="378" h="429" extrusionOk="0">
                  <a:moveTo>
                    <a:pt x="192" y="57"/>
                  </a:moveTo>
                  <a:cubicBezTo>
                    <a:pt x="152" y="57"/>
                    <a:pt x="124" y="68"/>
                    <a:pt x="102" y="97"/>
                  </a:cubicBezTo>
                  <a:cubicBezTo>
                    <a:pt x="85" y="125"/>
                    <a:pt x="73" y="164"/>
                    <a:pt x="73" y="215"/>
                  </a:cubicBezTo>
                  <a:cubicBezTo>
                    <a:pt x="73" y="265"/>
                    <a:pt x="85" y="299"/>
                    <a:pt x="102" y="327"/>
                  </a:cubicBezTo>
                  <a:cubicBezTo>
                    <a:pt x="124" y="356"/>
                    <a:pt x="152" y="372"/>
                    <a:pt x="192" y="372"/>
                  </a:cubicBezTo>
                  <a:cubicBezTo>
                    <a:pt x="225" y="372"/>
                    <a:pt x="254" y="356"/>
                    <a:pt x="276" y="327"/>
                  </a:cubicBezTo>
                  <a:cubicBezTo>
                    <a:pt x="293" y="299"/>
                    <a:pt x="304" y="265"/>
                    <a:pt x="304" y="215"/>
                  </a:cubicBezTo>
                  <a:cubicBezTo>
                    <a:pt x="304" y="164"/>
                    <a:pt x="293" y="125"/>
                    <a:pt x="276" y="97"/>
                  </a:cubicBezTo>
                  <a:cubicBezTo>
                    <a:pt x="254" y="68"/>
                    <a:pt x="225" y="57"/>
                    <a:pt x="192" y="57"/>
                  </a:cubicBezTo>
                  <a:close/>
                  <a:moveTo>
                    <a:pt x="192" y="1"/>
                  </a:moveTo>
                  <a:cubicBezTo>
                    <a:pt x="248" y="1"/>
                    <a:pt x="293" y="18"/>
                    <a:pt x="327" y="57"/>
                  </a:cubicBezTo>
                  <a:cubicBezTo>
                    <a:pt x="361" y="91"/>
                    <a:pt x="377" y="147"/>
                    <a:pt x="377" y="215"/>
                  </a:cubicBezTo>
                  <a:cubicBezTo>
                    <a:pt x="377" y="282"/>
                    <a:pt x="361" y="333"/>
                    <a:pt x="327" y="372"/>
                  </a:cubicBezTo>
                  <a:cubicBezTo>
                    <a:pt x="293" y="412"/>
                    <a:pt x="248" y="429"/>
                    <a:pt x="192" y="429"/>
                  </a:cubicBezTo>
                  <a:cubicBezTo>
                    <a:pt x="130" y="429"/>
                    <a:pt x="85" y="412"/>
                    <a:pt x="51" y="372"/>
                  </a:cubicBezTo>
                  <a:cubicBezTo>
                    <a:pt x="17" y="333"/>
                    <a:pt x="0" y="282"/>
                    <a:pt x="0" y="215"/>
                  </a:cubicBezTo>
                  <a:cubicBezTo>
                    <a:pt x="0" y="147"/>
                    <a:pt x="17" y="91"/>
                    <a:pt x="51" y="57"/>
                  </a:cubicBezTo>
                  <a:cubicBezTo>
                    <a:pt x="85" y="18"/>
                    <a:pt x="130" y="1"/>
                    <a:pt x="192" y="1"/>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10;p23">
              <a:extLst>
                <a:ext uri="{FF2B5EF4-FFF2-40B4-BE49-F238E27FC236}">
                  <a16:creationId xmlns:a16="http://schemas.microsoft.com/office/drawing/2014/main" id="{63619B47-C877-0043-A4F0-3BDF1C2D03F1}"/>
                </a:ext>
              </a:extLst>
            </p:cNvPr>
            <p:cNvSpPr/>
            <p:nvPr/>
          </p:nvSpPr>
          <p:spPr>
            <a:xfrm>
              <a:off x="4450166" y="3283132"/>
              <a:ext cx="18106" cy="31145"/>
            </a:xfrm>
            <a:custGeom>
              <a:avLst/>
              <a:gdLst/>
              <a:ahLst/>
              <a:cxnLst/>
              <a:rect l="l" t="t" r="r" b="b"/>
              <a:pathLst>
                <a:path w="243" h="418" extrusionOk="0">
                  <a:moveTo>
                    <a:pt x="243" y="74"/>
                  </a:moveTo>
                  <a:cubicBezTo>
                    <a:pt x="231" y="68"/>
                    <a:pt x="226" y="63"/>
                    <a:pt x="215" y="63"/>
                  </a:cubicBezTo>
                  <a:cubicBezTo>
                    <a:pt x="209" y="57"/>
                    <a:pt x="198" y="57"/>
                    <a:pt x="186" y="57"/>
                  </a:cubicBezTo>
                  <a:cubicBezTo>
                    <a:pt x="147" y="57"/>
                    <a:pt x="119" y="68"/>
                    <a:pt x="96" y="97"/>
                  </a:cubicBezTo>
                  <a:cubicBezTo>
                    <a:pt x="79" y="119"/>
                    <a:pt x="68" y="158"/>
                    <a:pt x="68" y="204"/>
                  </a:cubicBezTo>
                  <a:lnTo>
                    <a:pt x="68" y="418"/>
                  </a:lnTo>
                  <a:lnTo>
                    <a:pt x="1" y="418"/>
                  </a:lnTo>
                  <a:lnTo>
                    <a:pt x="1" y="6"/>
                  </a:lnTo>
                  <a:lnTo>
                    <a:pt x="68" y="6"/>
                  </a:lnTo>
                  <a:lnTo>
                    <a:pt x="68" y="74"/>
                  </a:lnTo>
                  <a:cubicBezTo>
                    <a:pt x="85" y="46"/>
                    <a:pt x="102" y="29"/>
                    <a:pt x="124" y="18"/>
                  </a:cubicBezTo>
                  <a:cubicBezTo>
                    <a:pt x="147" y="6"/>
                    <a:pt x="175" y="1"/>
                    <a:pt x="209" y="1"/>
                  </a:cubicBezTo>
                  <a:cubicBezTo>
                    <a:pt x="209" y="1"/>
                    <a:pt x="215" y="1"/>
                    <a:pt x="220" y="1"/>
                  </a:cubicBezTo>
                  <a:cubicBezTo>
                    <a:pt x="226" y="1"/>
                    <a:pt x="231" y="1"/>
                    <a:pt x="243" y="1"/>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11;p23">
              <a:extLst>
                <a:ext uri="{FF2B5EF4-FFF2-40B4-BE49-F238E27FC236}">
                  <a16:creationId xmlns:a16="http://schemas.microsoft.com/office/drawing/2014/main" id="{4B242199-962C-614E-831F-673E2F9C2F47}"/>
                </a:ext>
              </a:extLst>
            </p:cNvPr>
            <p:cNvSpPr/>
            <p:nvPr/>
          </p:nvSpPr>
          <p:spPr>
            <a:xfrm>
              <a:off x="4472817" y="3271807"/>
              <a:ext cx="27345" cy="43290"/>
            </a:xfrm>
            <a:custGeom>
              <a:avLst/>
              <a:gdLst/>
              <a:ahLst/>
              <a:cxnLst/>
              <a:rect l="l" t="t" r="r" b="b"/>
              <a:pathLst>
                <a:path w="367" h="581" extrusionOk="0">
                  <a:moveTo>
                    <a:pt x="299" y="220"/>
                  </a:moveTo>
                  <a:lnTo>
                    <a:pt x="299" y="1"/>
                  </a:lnTo>
                  <a:lnTo>
                    <a:pt x="367" y="1"/>
                  </a:lnTo>
                  <a:lnTo>
                    <a:pt x="367" y="570"/>
                  </a:lnTo>
                  <a:lnTo>
                    <a:pt x="299" y="570"/>
                  </a:lnTo>
                  <a:lnTo>
                    <a:pt x="299" y="508"/>
                  </a:lnTo>
                  <a:cubicBezTo>
                    <a:pt x="282" y="536"/>
                    <a:pt x="265" y="553"/>
                    <a:pt x="243" y="564"/>
                  </a:cubicBezTo>
                  <a:cubicBezTo>
                    <a:pt x="220" y="575"/>
                    <a:pt x="198" y="581"/>
                    <a:pt x="164" y="581"/>
                  </a:cubicBezTo>
                  <a:cubicBezTo>
                    <a:pt x="119" y="581"/>
                    <a:pt x="74" y="564"/>
                    <a:pt x="46" y="524"/>
                  </a:cubicBezTo>
                  <a:cubicBezTo>
                    <a:pt x="12" y="485"/>
                    <a:pt x="1" y="429"/>
                    <a:pt x="1" y="367"/>
                  </a:cubicBezTo>
                  <a:cubicBezTo>
                    <a:pt x="1" y="299"/>
                    <a:pt x="12" y="249"/>
                    <a:pt x="46" y="209"/>
                  </a:cubicBezTo>
                  <a:cubicBezTo>
                    <a:pt x="74" y="170"/>
                    <a:pt x="119" y="153"/>
                    <a:pt x="164" y="153"/>
                  </a:cubicBezTo>
                  <a:cubicBezTo>
                    <a:pt x="198" y="153"/>
                    <a:pt x="220" y="158"/>
                    <a:pt x="243" y="170"/>
                  </a:cubicBezTo>
                  <a:cubicBezTo>
                    <a:pt x="265" y="181"/>
                    <a:pt x="282" y="198"/>
                    <a:pt x="299" y="220"/>
                  </a:cubicBezTo>
                  <a:close/>
                  <a:moveTo>
                    <a:pt x="68" y="367"/>
                  </a:moveTo>
                  <a:cubicBezTo>
                    <a:pt x="68" y="417"/>
                    <a:pt x="79" y="457"/>
                    <a:pt x="96" y="485"/>
                  </a:cubicBezTo>
                  <a:cubicBezTo>
                    <a:pt x="119" y="513"/>
                    <a:pt x="147" y="524"/>
                    <a:pt x="181" y="524"/>
                  </a:cubicBezTo>
                  <a:cubicBezTo>
                    <a:pt x="220" y="524"/>
                    <a:pt x="248" y="513"/>
                    <a:pt x="265" y="485"/>
                  </a:cubicBezTo>
                  <a:cubicBezTo>
                    <a:pt x="288" y="457"/>
                    <a:pt x="299" y="417"/>
                    <a:pt x="299" y="367"/>
                  </a:cubicBezTo>
                  <a:cubicBezTo>
                    <a:pt x="299" y="316"/>
                    <a:pt x="288" y="277"/>
                    <a:pt x="265" y="249"/>
                  </a:cubicBezTo>
                  <a:cubicBezTo>
                    <a:pt x="248" y="220"/>
                    <a:pt x="220" y="209"/>
                    <a:pt x="181" y="209"/>
                  </a:cubicBezTo>
                  <a:cubicBezTo>
                    <a:pt x="147" y="209"/>
                    <a:pt x="119" y="220"/>
                    <a:pt x="96" y="249"/>
                  </a:cubicBezTo>
                  <a:cubicBezTo>
                    <a:pt x="79" y="277"/>
                    <a:pt x="68" y="316"/>
                    <a:pt x="68" y="367"/>
                  </a:cubicBez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12;p23">
              <a:extLst>
                <a:ext uri="{FF2B5EF4-FFF2-40B4-BE49-F238E27FC236}">
                  <a16:creationId xmlns:a16="http://schemas.microsoft.com/office/drawing/2014/main" id="{FD1C975D-7E1E-9D44-8C81-210CB0610005}"/>
                </a:ext>
              </a:extLst>
            </p:cNvPr>
            <p:cNvSpPr/>
            <p:nvPr/>
          </p:nvSpPr>
          <p:spPr>
            <a:xfrm>
              <a:off x="4514394" y="3285218"/>
              <a:ext cx="5886" cy="29059"/>
            </a:xfrm>
            <a:custGeom>
              <a:avLst/>
              <a:gdLst/>
              <a:ahLst/>
              <a:cxnLst/>
              <a:rect l="l" t="t" r="r" b="b"/>
              <a:pathLst>
                <a:path w="79" h="390" extrusionOk="0">
                  <a:moveTo>
                    <a:pt x="0" y="299"/>
                  </a:moveTo>
                  <a:lnTo>
                    <a:pt x="79" y="299"/>
                  </a:lnTo>
                  <a:lnTo>
                    <a:pt x="79" y="390"/>
                  </a:lnTo>
                  <a:lnTo>
                    <a:pt x="0" y="390"/>
                  </a:lnTo>
                  <a:close/>
                  <a:moveTo>
                    <a:pt x="0" y="1"/>
                  </a:moveTo>
                  <a:lnTo>
                    <a:pt x="79" y="1"/>
                  </a:lnTo>
                  <a:lnTo>
                    <a:pt x="79" y="97"/>
                  </a:lnTo>
                  <a:lnTo>
                    <a:pt x="0" y="97"/>
                  </a:lnTo>
                  <a:close/>
                </a:path>
              </a:pathLst>
            </a:custGeom>
            <a:solidFill>
              <a:srgbClr val="11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13;p23">
              <a:extLst>
                <a:ext uri="{FF2B5EF4-FFF2-40B4-BE49-F238E27FC236}">
                  <a16:creationId xmlns:a16="http://schemas.microsoft.com/office/drawing/2014/main" id="{DB302CB3-0E9D-2D44-B86D-473C004F1E04}"/>
                </a:ext>
              </a:extLst>
            </p:cNvPr>
            <p:cNvSpPr/>
            <p:nvPr/>
          </p:nvSpPr>
          <p:spPr>
            <a:xfrm>
              <a:off x="4471551" y="3423731"/>
              <a:ext cx="434840" cy="125922"/>
            </a:xfrm>
            <a:custGeom>
              <a:avLst/>
              <a:gdLst/>
              <a:ahLst/>
              <a:cxnLst/>
              <a:rect l="l" t="t" r="r" b="b"/>
              <a:pathLst>
                <a:path w="5836" h="1690" extrusionOk="0">
                  <a:moveTo>
                    <a:pt x="4990" y="1690"/>
                  </a:moveTo>
                  <a:lnTo>
                    <a:pt x="845" y="1690"/>
                  </a:lnTo>
                  <a:cubicBezTo>
                    <a:pt x="384" y="1690"/>
                    <a:pt x="1" y="1313"/>
                    <a:pt x="1" y="845"/>
                  </a:cubicBezTo>
                  <a:cubicBezTo>
                    <a:pt x="1" y="383"/>
                    <a:pt x="384" y="0"/>
                    <a:pt x="845" y="0"/>
                  </a:cubicBezTo>
                  <a:lnTo>
                    <a:pt x="4990" y="0"/>
                  </a:lnTo>
                  <a:cubicBezTo>
                    <a:pt x="5458" y="0"/>
                    <a:pt x="5835" y="383"/>
                    <a:pt x="5835" y="845"/>
                  </a:cubicBezTo>
                  <a:cubicBezTo>
                    <a:pt x="5835" y="1313"/>
                    <a:pt x="5458" y="1690"/>
                    <a:pt x="4990" y="16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14;p23">
              <a:extLst>
                <a:ext uri="{FF2B5EF4-FFF2-40B4-BE49-F238E27FC236}">
                  <a16:creationId xmlns:a16="http://schemas.microsoft.com/office/drawing/2014/main" id="{3AFDF6E1-13D7-0348-92E2-7C981B8069CB}"/>
                </a:ext>
              </a:extLst>
            </p:cNvPr>
            <p:cNvSpPr/>
            <p:nvPr/>
          </p:nvSpPr>
          <p:spPr>
            <a:xfrm>
              <a:off x="4581899" y="3458527"/>
              <a:ext cx="36584" cy="50890"/>
            </a:xfrm>
            <a:custGeom>
              <a:avLst/>
              <a:gdLst/>
              <a:ahLst/>
              <a:cxnLst/>
              <a:rect l="l" t="t" r="r" b="b"/>
              <a:pathLst>
                <a:path w="491" h="683" extrusionOk="0">
                  <a:moveTo>
                    <a:pt x="1" y="1"/>
                  </a:moveTo>
                  <a:lnTo>
                    <a:pt x="181" y="1"/>
                  </a:lnTo>
                  <a:lnTo>
                    <a:pt x="181" y="553"/>
                  </a:lnTo>
                  <a:lnTo>
                    <a:pt x="491" y="553"/>
                  </a:lnTo>
                  <a:lnTo>
                    <a:pt x="491" y="682"/>
                  </a:lnTo>
                  <a:lnTo>
                    <a:pt x="1" y="6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15;p23">
              <a:extLst>
                <a:ext uri="{FF2B5EF4-FFF2-40B4-BE49-F238E27FC236}">
                  <a16:creationId xmlns:a16="http://schemas.microsoft.com/office/drawing/2014/main" id="{514D74EE-6E8A-0048-9958-F2D87337DAE8}"/>
                </a:ext>
              </a:extLst>
            </p:cNvPr>
            <p:cNvSpPr/>
            <p:nvPr/>
          </p:nvSpPr>
          <p:spPr>
            <a:xfrm>
              <a:off x="4617590" y="3457707"/>
              <a:ext cx="52530" cy="52977"/>
            </a:xfrm>
            <a:custGeom>
              <a:avLst/>
              <a:gdLst/>
              <a:ahLst/>
              <a:cxnLst/>
              <a:rect l="l" t="t" r="r" b="b"/>
              <a:pathLst>
                <a:path w="705" h="711" extrusionOk="0">
                  <a:moveTo>
                    <a:pt x="355" y="124"/>
                  </a:moveTo>
                  <a:cubicBezTo>
                    <a:pt x="299" y="124"/>
                    <a:pt x="260" y="147"/>
                    <a:pt x="231" y="186"/>
                  </a:cubicBezTo>
                  <a:cubicBezTo>
                    <a:pt x="198" y="226"/>
                    <a:pt x="186" y="282"/>
                    <a:pt x="186" y="355"/>
                  </a:cubicBezTo>
                  <a:cubicBezTo>
                    <a:pt x="186" y="423"/>
                    <a:pt x="198" y="479"/>
                    <a:pt x="231" y="519"/>
                  </a:cubicBezTo>
                  <a:cubicBezTo>
                    <a:pt x="260" y="558"/>
                    <a:pt x="299" y="581"/>
                    <a:pt x="355" y="581"/>
                  </a:cubicBezTo>
                  <a:cubicBezTo>
                    <a:pt x="412" y="581"/>
                    <a:pt x="451" y="558"/>
                    <a:pt x="479" y="519"/>
                  </a:cubicBezTo>
                  <a:cubicBezTo>
                    <a:pt x="513" y="479"/>
                    <a:pt x="524" y="423"/>
                    <a:pt x="524" y="355"/>
                  </a:cubicBezTo>
                  <a:cubicBezTo>
                    <a:pt x="524" y="282"/>
                    <a:pt x="513" y="226"/>
                    <a:pt x="479" y="186"/>
                  </a:cubicBezTo>
                  <a:cubicBezTo>
                    <a:pt x="451" y="147"/>
                    <a:pt x="412" y="124"/>
                    <a:pt x="355" y="124"/>
                  </a:cubicBezTo>
                  <a:close/>
                  <a:moveTo>
                    <a:pt x="355" y="1"/>
                  </a:moveTo>
                  <a:cubicBezTo>
                    <a:pt x="462" y="1"/>
                    <a:pt x="552" y="29"/>
                    <a:pt x="614" y="91"/>
                  </a:cubicBezTo>
                  <a:cubicBezTo>
                    <a:pt x="676" y="158"/>
                    <a:pt x="704" y="243"/>
                    <a:pt x="704" y="355"/>
                  </a:cubicBezTo>
                  <a:cubicBezTo>
                    <a:pt x="704" y="462"/>
                    <a:pt x="676" y="552"/>
                    <a:pt x="614" y="614"/>
                  </a:cubicBezTo>
                  <a:cubicBezTo>
                    <a:pt x="552" y="676"/>
                    <a:pt x="462" y="710"/>
                    <a:pt x="355" y="710"/>
                  </a:cubicBezTo>
                  <a:cubicBezTo>
                    <a:pt x="243" y="710"/>
                    <a:pt x="158" y="676"/>
                    <a:pt x="96" y="614"/>
                  </a:cubicBezTo>
                  <a:cubicBezTo>
                    <a:pt x="34" y="552"/>
                    <a:pt x="1" y="462"/>
                    <a:pt x="1" y="355"/>
                  </a:cubicBezTo>
                  <a:cubicBezTo>
                    <a:pt x="1" y="243"/>
                    <a:pt x="34" y="158"/>
                    <a:pt x="96" y="91"/>
                  </a:cubicBezTo>
                  <a:cubicBezTo>
                    <a:pt x="158" y="29"/>
                    <a:pt x="243"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16;p23">
              <a:extLst>
                <a:ext uri="{FF2B5EF4-FFF2-40B4-BE49-F238E27FC236}">
                  <a16:creationId xmlns:a16="http://schemas.microsoft.com/office/drawing/2014/main" id="{88201DA2-63FF-CB4F-8183-92B14407F787}"/>
                </a:ext>
              </a:extLst>
            </p:cNvPr>
            <p:cNvSpPr/>
            <p:nvPr/>
          </p:nvSpPr>
          <p:spPr>
            <a:xfrm>
              <a:off x="4674217" y="3457707"/>
              <a:ext cx="48804" cy="52977"/>
            </a:xfrm>
            <a:custGeom>
              <a:avLst/>
              <a:gdLst/>
              <a:ahLst/>
              <a:cxnLst/>
              <a:rect l="l" t="t" r="r" b="b"/>
              <a:pathLst>
                <a:path w="655" h="711" extrusionOk="0">
                  <a:moveTo>
                    <a:pt x="654" y="643"/>
                  </a:moveTo>
                  <a:cubicBezTo>
                    <a:pt x="615" y="665"/>
                    <a:pt x="570" y="682"/>
                    <a:pt x="519" y="693"/>
                  </a:cubicBezTo>
                  <a:cubicBezTo>
                    <a:pt x="474" y="704"/>
                    <a:pt x="423" y="710"/>
                    <a:pt x="372" y="710"/>
                  </a:cubicBezTo>
                  <a:cubicBezTo>
                    <a:pt x="260" y="710"/>
                    <a:pt x="170" y="676"/>
                    <a:pt x="102" y="614"/>
                  </a:cubicBezTo>
                  <a:cubicBezTo>
                    <a:pt x="35" y="547"/>
                    <a:pt x="1" y="462"/>
                    <a:pt x="1" y="355"/>
                  </a:cubicBezTo>
                  <a:cubicBezTo>
                    <a:pt x="1" y="243"/>
                    <a:pt x="35" y="158"/>
                    <a:pt x="102" y="91"/>
                  </a:cubicBezTo>
                  <a:cubicBezTo>
                    <a:pt x="170" y="29"/>
                    <a:pt x="265" y="1"/>
                    <a:pt x="384" y="1"/>
                  </a:cubicBezTo>
                  <a:cubicBezTo>
                    <a:pt x="429" y="1"/>
                    <a:pt x="474" y="1"/>
                    <a:pt x="513" y="12"/>
                  </a:cubicBezTo>
                  <a:cubicBezTo>
                    <a:pt x="553" y="17"/>
                    <a:pt x="592" y="34"/>
                    <a:pt x="632" y="51"/>
                  </a:cubicBezTo>
                  <a:lnTo>
                    <a:pt x="632" y="192"/>
                  </a:lnTo>
                  <a:cubicBezTo>
                    <a:pt x="592" y="169"/>
                    <a:pt x="553" y="153"/>
                    <a:pt x="519" y="141"/>
                  </a:cubicBezTo>
                  <a:cubicBezTo>
                    <a:pt x="479" y="130"/>
                    <a:pt x="440" y="124"/>
                    <a:pt x="406" y="124"/>
                  </a:cubicBezTo>
                  <a:cubicBezTo>
                    <a:pt x="333" y="124"/>
                    <a:pt x="282" y="147"/>
                    <a:pt x="243" y="186"/>
                  </a:cubicBezTo>
                  <a:cubicBezTo>
                    <a:pt x="204" y="226"/>
                    <a:pt x="187" y="282"/>
                    <a:pt x="187" y="355"/>
                  </a:cubicBezTo>
                  <a:cubicBezTo>
                    <a:pt x="187" y="429"/>
                    <a:pt x="204" y="479"/>
                    <a:pt x="237" y="519"/>
                  </a:cubicBezTo>
                  <a:cubicBezTo>
                    <a:pt x="277" y="558"/>
                    <a:pt x="327" y="581"/>
                    <a:pt x="395" y="581"/>
                  </a:cubicBezTo>
                  <a:cubicBezTo>
                    <a:pt x="412" y="581"/>
                    <a:pt x="429" y="581"/>
                    <a:pt x="446" y="575"/>
                  </a:cubicBezTo>
                  <a:cubicBezTo>
                    <a:pt x="463" y="575"/>
                    <a:pt x="479" y="569"/>
                    <a:pt x="491" y="564"/>
                  </a:cubicBezTo>
                  <a:lnTo>
                    <a:pt x="491" y="434"/>
                  </a:lnTo>
                  <a:lnTo>
                    <a:pt x="384" y="434"/>
                  </a:lnTo>
                  <a:lnTo>
                    <a:pt x="384" y="316"/>
                  </a:lnTo>
                  <a:lnTo>
                    <a:pt x="654" y="3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17;p23">
              <a:extLst>
                <a:ext uri="{FF2B5EF4-FFF2-40B4-BE49-F238E27FC236}">
                  <a16:creationId xmlns:a16="http://schemas.microsoft.com/office/drawing/2014/main" id="{FB4F946B-3B20-5840-8346-07BA7FF09979}"/>
                </a:ext>
              </a:extLst>
            </p:cNvPr>
            <p:cNvSpPr/>
            <p:nvPr/>
          </p:nvSpPr>
          <p:spPr>
            <a:xfrm>
              <a:off x="4730919" y="3458527"/>
              <a:ext cx="13039" cy="50890"/>
            </a:xfrm>
            <a:custGeom>
              <a:avLst/>
              <a:gdLst/>
              <a:ahLst/>
              <a:cxnLst/>
              <a:rect l="l" t="t" r="r" b="b"/>
              <a:pathLst>
                <a:path w="175" h="683" extrusionOk="0">
                  <a:moveTo>
                    <a:pt x="0" y="1"/>
                  </a:moveTo>
                  <a:lnTo>
                    <a:pt x="175" y="1"/>
                  </a:lnTo>
                  <a:lnTo>
                    <a:pt x="175" y="682"/>
                  </a:lnTo>
                  <a:lnTo>
                    <a:pt x="0" y="6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18;p23">
              <a:extLst>
                <a:ext uri="{FF2B5EF4-FFF2-40B4-BE49-F238E27FC236}">
                  <a16:creationId xmlns:a16="http://schemas.microsoft.com/office/drawing/2014/main" id="{FD2A86AA-5163-0446-906A-4FDEB1A4E033}"/>
                </a:ext>
              </a:extLst>
            </p:cNvPr>
            <p:cNvSpPr/>
            <p:nvPr/>
          </p:nvSpPr>
          <p:spPr>
            <a:xfrm>
              <a:off x="4756029" y="3458527"/>
              <a:ext cx="45824" cy="50890"/>
            </a:xfrm>
            <a:custGeom>
              <a:avLst/>
              <a:gdLst/>
              <a:ahLst/>
              <a:cxnLst/>
              <a:rect l="l" t="t" r="r" b="b"/>
              <a:pathLst>
                <a:path w="615" h="683" extrusionOk="0">
                  <a:moveTo>
                    <a:pt x="1" y="1"/>
                  </a:moveTo>
                  <a:lnTo>
                    <a:pt x="198" y="1"/>
                  </a:lnTo>
                  <a:lnTo>
                    <a:pt x="446" y="468"/>
                  </a:lnTo>
                  <a:lnTo>
                    <a:pt x="446" y="1"/>
                  </a:lnTo>
                  <a:lnTo>
                    <a:pt x="615" y="1"/>
                  </a:lnTo>
                  <a:lnTo>
                    <a:pt x="615" y="682"/>
                  </a:lnTo>
                  <a:lnTo>
                    <a:pt x="418" y="682"/>
                  </a:lnTo>
                  <a:lnTo>
                    <a:pt x="164" y="215"/>
                  </a:lnTo>
                  <a:lnTo>
                    <a:pt x="164" y="682"/>
                  </a:lnTo>
                  <a:lnTo>
                    <a:pt x="1" y="6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 name="Google Shape;130;p2" descr="Icon&#10;&#10;Description automatically generated">
            <a:extLst>
              <a:ext uri="{FF2B5EF4-FFF2-40B4-BE49-F238E27FC236}">
                <a16:creationId xmlns:a16="http://schemas.microsoft.com/office/drawing/2014/main" id="{E6DB115C-5910-2441-91A9-6AFB88593658}"/>
              </a:ext>
            </a:extLst>
          </p:cNvPr>
          <p:cNvPicPr preferRelativeResize="0"/>
          <p:nvPr/>
        </p:nvPicPr>
        <p:blipFill rotWithShape="1">
          <a:blip r:embed="rId3">
            <a:alphaModFix/>
          </a:blip>
          <a:srcRect/>
          <a:stretch/>
        </p:blipFill>
        <p:spPr>
          <a:xfrm>
            <a:off x="2650474" y="2745259"/>
            <a:ext cx="1639296" cy="1509068"/>
          </a:xfrm>
          <a:prstGeom prst="rect">
            <a:avLst/>
          </a:prstGeom>
          <a:noFill/>
          <a:ln>
            <a:noFill/>
          </a:ln>
        </p:spPr>
      </p:pic>
    </p:spTree>
    <p:extLst>
      <p:ext uri="{BB962C8B-B14F-4D97-AF65-F5344CB8AC3E}">
        <p14:creationId xmlns:p14="http://schemas.microsoft.com/office/powerpoint/2010/main" val="648364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3172-D39E-4F1D-933E-AB179F86C9C0}"/>
              </a:ext>
            </a:extLst>
          </p:cNvPr>
          <p:cNvSpPr>
            <a:spLocks noGrp="1"/>
          </p:cNvSpPr>
          <p:nvPr>
            <p:ph type="title"/>
          </p:nvPr>
        </p:nvSpPr>
        <p:spPr/>
        <p:txBody>
          <a:bodyPr/>
          <a:lstStyle/>
          <a:p>
            <a:r>
              <a:rPr lang="en-US"/>
              <a:t>References</a:t>
            </a:r>
          </a:p>
        </p:txBody>
      </p:sp>
      <p:sp>
        <p:nvSpPr>
          <p:cNvPr id="3" name="Slide Number Placeholder 2">
            <a:extLst>
              <a:ext uri="{FF2B5EF4-FFF2-40B4-BE49-F238E27FC236}">
                <a16:creationId xmlns:a16="http://schemas.microsoft.com/office/drawing/2014/main" id="{E2179F00-EBFC-4EC8-8069-6742F4E254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36</a:t>
            </a:fld>
            <a:endParaRPr lang="en"/>
          </a:p>
        </p:txBody>
      </p:sp>
      <p:sp>
        <p:nvSpPr>
          <p:cNvPr id="5" name="Text Placeholder 2">
            <a:extLst>
              <a:ext uri="{FF2B5EF4-FFF2-40B4-BE49-F238E27FC236}">
                <a16:creationId xmlns:a16="http://schemas.microsoft.com/office/drawing/2014/main" id="{432B7CDD-B176-4882-B32E-BBD0C1E1542F}"/>
              </a:ext>
            </a:extLst>
          </p:cNvPr>
          <p:cNvSpPr txBox="1">
            <a:spLocks/>
          </p:cNvSpPr>
          <p:nvPr/>
        </p:nvSpPr>
        <p:spPr>
          <a:xfrm>
            <a:off x="378619" y="1220995"/>
            <a:ext cx="7935686" cy="373480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tabLst>
                <a:tab pos="914400" algn="l"/>
              </a:tabLst>
            </a:pPr>
            <a:r>
              <a:rPr lang="en-US" b="1" dirty="0">
                <a:solidFill>
                  <a:schemeClr val="accent1"/>
                </a:solidFill>
                <a:latin typeface="Roboto"/>
                <a:ea typeface="Roboto"/>
              </a:rPr>
              <a:t>&lt; Data Sources &gt;</a:t>
            </a:r>
          </a:p>
          <a:p>
            <a:pPr>
              <a:tabLst>
                <a:tab pos="914400" algn="l"/>
              </a:tabLst>
            </a:pPr>
            <a:r>
              <a:rPr lang="en-US" b="1" dirty="0">
                <a:latin typeface="Roboto"/>
                <a:ea typeface="Roboto"/>
              </a:rPr>
              <a:t>Sephora Products: </a:t>
            </a:r>
            <a:r>
              <a:rPr lang="en-US" dirty="0">
                <a:latin typeface="Roboto"/>
                <a:ea typeface="Roboto"/>
                <a:hlinkClick r:id="rId2"/>
              </a:rPr>
              <a:t>https://www.kaggle.com/raghadalharbi/all-products-available-on-sephora-website</a:t>
            </a:r>
            <a:endParaRPr lang="en-US" b="1" dirty="0">
              <a:latin typeface="Roboto"/>
              <a:ea typeface="Roboto"/>
            </a:endParaRPr>
          </a:p>
          <a:p>
            <a:pPr algn="just">
              <a:tabLst>
                <a:tab pos="914400" algn="l"/>
              </a:tabLst>
            </a:pPr>
            <a:r>
              <a:rPr lang="en-US" b="1" dirty="0">
                <a:latin typeface="Roboto"/>
                <a:ea typeface="Roboto"/>
              </a:rPr>
              <a:t>Harmful Ingredients: </a:t>
            </a:r>
            <a:r>
              <a:rPr lang="en-US" dirty="0">
                <a:latin typeface="Roboto"/>
                <a:ea typeface="Roboto"/>
                <a:hlinkClick r:id="rId3"/>
              </a:rPr>
              <a:t>https://data.world/chhs/596b5eed-31de-4fd8-a645-249f3f9b19c4</a:t>
            </a:r>
            <a:endParaRPr lang="en-US" dirty="0">
              <a:latin typeface="Roboto"/>
              <a:ea typeface="Roboto"/>
            </a:endParaRPr>
          </a:p>
          <a:p>
            <a:pPr algn="just">
              <a:tabLst>
                <a:tab pos="914400" algn="l"/>
              </a:tabLst>
            </a:pPr>
            <a:r>
              <a:rPr lang="en-US" b="1" dirty="0">
                <a:latin typeface="Roboto"/>
                <a:ea typeface="Roboto"/>
              </a:rPr>
              <a:t>Tweets: </a:t>
            </a:r>
            <a:r>
              <a:rPr lang="en-US" dirty="0">
                <a:latin typeface="Roboto"/>
                <a:ea typeface="Roboto"/>
              </a:rPr>
              <a:t> </a:t>
            </a:r>
            <a:r>
              <a:rPr lang="en-US" dirty="0">
                <a:latin typeface="Roboto"/>
                <a:ea typeface="Roboto"/>
                <a:hlinkClick r:id="rId4"/>
              </a:rPr>
              <a:t>https://twitter.com/</a:t>
            </a:r>
            <a:endParaRPr lang="en-US" dirty="0">
              <a:latin typeface="Roboto"/>
              <a:ea typeface="Roboto"/>
            </a:endParaRPr>
          </a:p>
          <a:p>
            <a:pPr algn="just">
              <a:tabLst>
                <a:tab pos="914400" algn="l"/>
              </a:tabLst>
            </a:pPr>
            <a:r>
              <a:rPr lang="en-US" b="1" dirty="0">
                <a:latin typeface="Roboto"/>
                <a:ea typeface="Roboto"/>
              </a:rPr>
              <a:t>Product Reviews: </a:t>
            </a:r>
            <a:r>
              <a:rPr lang="en-US" dirty="0">
                <a:latin typeface="Roboto"/>
                <a:ea typeface="Roboto"/>
                <a:hlinkClick r:id="rId5"/>
              </a:rPr>
              <a:t>https://www.sephora.com/</a:t>
            </a:r>
            <a:endParaRPr lang="en-US" dirty="0">
              <a:latin typeface="Roboto"/>
              <a:ea typeface="Roboto"/>
            </a:endParaRPr>
          </a:p>
          <a:p>
            <a:pPr>
              <a:tabLst>
                <a:tab pos="914400" algn="l"/>
              </a:tabLst>
            </a:pPr>
            <a:r>
              <a:rPr lang="en-US" b="1" dirty="0">
                <a:latin typeface="Roboto"/>
                <a:ea typeface="Roboto"/>
              </a:rPr>
              <a:t>Brands Information: </a:t>
            </a:r>
            <a:r>
              <a:rPr lang="en-US" u="sng" dirty="0">
                <a:latin typeface="Roboto"/>
                <a:ea typeface="Roboto"/>
                <a:hlinkClick r:id="rId6"/>
              </a:rPr>
              <a:t>https://www.linkedin.com</a:t>
            </a:r>
            <a:endParaRPr lang="en-US" dirty="0">
              <a:latin typeface="Roboto"/>
              <a:ea typeface="Roboto"/>
            </a:endParaRPr>
          </a:p>
          <a:p>
            <a:pPr algn="just">
              <a:tabLst>
                <a:tab pos="914400" algn="l"/>
              </a:tabLst>
            </a:pPr>
            <a:r>
              <a:rPr lang="en-US" b="1" dirty="0">
                <a:solidFill>
                  <a:schemeClr val="accent1"/>
                </a:solidFill>
                <a:latin typeface="Roboto"/>
                <a:ea typeface="Roboto"/>
              </a:rPr>
              <a:t>&lt; Tools Used &gt;</a:t>
            </a:r>
            <a:endParaRPr lang="en-US" dirty="0">
              <a:solidFill>
                <a:schemeClr val="accent1"/>
              </a:solidFill>
              <a:latin typeface="Roboto"/>
              <a:ea typeface="Roboto"/>
            </a:endParaRPr>
          </a:p>
          <a:p>
            <a:pPr algn="just">
              <a:tabLst>
                <a:tab pos="914400" algn="l"/>
              </a:tabLst>
            </a:pPr>
            <a:r>
              <a:rPr lang="en-US" b="1" dirty="0" err="1">
                <a:latin typeface="Roboto"/>
                <a:ea typeface="Roboto"/>
              </a:rPr>
              <a:t>TextBlob</a:t>
            </a:r>
            <a:r>
              <a:rPr lang="en-US" b="1" dirty="0">
                <a:latin typeface="Roboto"/>
                <a:ea typeface="Roboto"/>
              </a:rPr>
              <a:t>: </a:t>
            </a:r>
            <a:r>
              <a:rPr lang="en-US" dirty="0">
                <a:latin typeface="Roboto"/>
                <a:ea typeface="Roboto"/>
                <a:hlinkClick r:id="rId7"/>
              </a:rPr>
              <a:t>https://textblob.readthedocs.io/en/dev/</a:t>
            </a:r>
            <a:endParaRPr lang="en-US" dirty="0">
              <a:latin typeface="Roboto"/>
              <a:ea typeface="Roboto"/>
            </a:endParaRPr>
          </a:p>
          <a:p>
            <a:pPr algn="just">
              <a:tabLst>
                <a:tab pos="914400" algn="l"/>
              </a:tabLst>
            </a:pPr>
            <a:r>
              <a:rPr lang="en-US" b="1" dirty="0" err="1">
                <a:latin typeface="Roboto"/>
                <a:ea typeface="Roboto"/>
              </a:rPr>
              <a:t>TKinter</a:t>
            </a:r>
            <a:r>
              <a:rPr lang="en-US" b="1" dirty="0">
                <a:latin typeface="Roboto"/>
                <a:ea typeface="Roboto"/>
              </a:rPr>
              <a:t>:</a:t>
            </a:r>
            <a:r>
              <a:rPr lang="en-US" dirty="0">
                <a:latin typeface="Roboto"/>
                <a:ea typeface="Roboto"/>
              </a:rPr>
              <a:t> </a:t>
            </a:r>
            <a:r>
              <a:rPr lang="en-US" dirty="0">
                <a:latin typeface="Roboto"/>
                <a:ea typeface="Roboto"/>
                <a:hlinkClick r:id="rId8"/>
              </a:rPr>
              <a:t>https://docs.python.org/3/library/tkinter.html</a:t>
            </a:r>
            <a:endParaRPr lang="en-US" dirty="0">
              <a:latin typeface="Roboto"/>
              <a:ea typeface="Roboto"/>
            </a:endParaRPr>
          </a:p>
          <a:p>
            <a:pPr algn="just">
              <a:tabLst>
                <a:tab pos="914400" algn="l"/>
              </a:tabLst>
            </a:pPr>
            <a:r>
              <a:rPr lang="en-US" b="1" dirty="0" err="1">
                <a:latin typeface="Roboto"/>
                <a:ea typeface="Roboto"/>
              </a:rPr>
              <a:t>BazaarVoice</a:t>
            </a:r>
            <a:r>
              <a:rPr lang="en-US" b="1" dirty="0">
                <a:latin typeface="Roboto"/>
                <a:ea typeface="Roboto"/>
              </a:rPr>
              <a:t> API:</a:t>
            </a:r>
            <a:r>
              <a:rPr lang="en-US" dirty="0">
                <a:latin typeface="Roboto"/>
                <a:ea typeface="Roboto"/>
              </a:rPr>
              <a:t> </a:t>
            </a:r>
            <a:r>
              <a:rPr lang="en-US" dirty="0">
                <a:latin typeface="Roboto"/>
                <a:ea typeface="Roboto"/>
                <a:hlinkClick r:id="rId9"/>
              </a:rPr>
              <a:t>https://developer.bazaarvoice.com/conversations-api/home</a:t>
            </a:r>
            <a:endParaRPr lang="en-US" dirty="0">
              <a:latin typeface="Roboto"/>
              <a:ea typeface="Roboto"/>
            </a:endParaRPr>
          </a:p>
          <a:p>
            <a:pPr algn="just">
              <a:tabLst>
                <a:tab pos="914400" algn="l"/>
              </a:tabLst>
            </a:pPr>
            <a:r>
              <a:rPr lang="en-US" b="1" dirty="0" err="1">
                <a:latin typeface="Roboto"/>
                <a:ea typeface="Roboto"/>
              </a:rPr>
              <a:t>Phantum</a:t>
            </a:r>
            <a:r>
              <a:rPr lang="en-US" b="1" dirty="0">
                <a:latin typeface="Roboto"/>
                <a:ea typeface="Roboto"/>
              </a:rPr>
              <a:t> Buster: </a:t>
            </a:r>
            <a:r>
              <a:rPr lang="en-US" dirty="0">
                <a:latin typeface="Roboto"/>
                <a:ea typeface="Roboto"/>
                <a:hlinkClick r:id="rId10"/>
              </a:rPr>
              <a:t>https://phantombuster.com/</a:t>
            </a:r>
            <a:endParaRPr lang="en-US" dirty="0">
              <a:latin typeface="Roboto"/>
              <a:ea typeface="Roboto"/>
            </a:endParaRPr>
          </a:p>
          <a:p>
            <a:pPr algn="just">
              <a:tabLst>
                <a:tab pos="914400" algn="l"/>
              </a:tabLst>
            </a:pPr>
            <a:r>
              <a:rPr lang="en-US" b="1" dirty="0" err="1">
                <a:latin typeface="Roboto"/>
                <a:ea typeface="Roboto"/>
              </a:rPr>
              <a:t>Tweepy</a:t>
            </a:r>
            <a:r>
              <a:rPr lang="en-US" b="1" dirty="0">
                <a:latin typeface="Roboto"/>
                <a:ea typeface="Roboto"/>
              </a:rPr>
              <a:t>:</a:t>
            </a:r>
            <a:r>
              <a:rPr lang="en-US" dirty="0">
                <a:latin typeface="Roboto"/>
                <a:ea typeface="Roboto"/>
              </a:rPr>
              <a:t> </a:t>
            </a:r>
            <a:r>
              <a:rPr lang="en-US" dirty="0">
                <a:latin typeface="Roboto"/>
                <a:ea typeface="Roboto"/>
                <a:hlinkClick r:id="rId11"/>
              </a:rPr>
              <a:t>https://www.tweepy.org/</a:t>
            </a:r>
            <a:endParaRPr lang="en-US" dirty="0">
              <a:latin typeface="Roboto"/>
              <a:ea typeface="Roboto"/>
            </a:endParaRPr>
          </a:p>
          <a:p>
            <a:pPr algn="just">
              <a:tabLst>
                <a:tab pos="914400" algn="l"/>
              </a:tabLst>
            </a:pPr>
            <a:r>
              <a:rPr lang="en-US" b="1" dirty="0">
                <a:latin typeface="Roboto"/>
                <a:ea typeface="Roboto"/>
              </a:rPr>
              <a:t>Selenium: </a:t>
            </a:r>
            <a:r>
              <a:rPr lang="en-US" dirty="0">
                <a:latin typeface="Roboto"/>
                <a:ea typeface="Roboto"/>
                <a:hlinkClick r:id="rId12"/>
              </a:rPr>
              <a:t>https://www.selenium.dev/</a:t>
            </a:r>
            <a:endParaRPr lang="en-US" dirty="0">
              <a:latin typeface="Roboto"/>
              <a:ea typeface="Roboto"/>
            </a:endParaRPr>
          </a:p>
          <a:p>
            <a:pPr algn="just">
              <a:tabLst>
                <a:tab pos="914400" algn="l"/>
              </a:tabLst>
            </a:pPr>
            <a:r>
              <a:rPr lang="en-US" b="1" dirty="0" err="1">
                <a:latin typeface="Roboto"/>
                <a:ea typeface="Roboto"/>
              </a:rPr>
              <a:t>Plotly</a:t>
            </a:r>
            <a:r>
              <a:rPr lang="en-US" b="1" dirty="0">
                <a:latin typeface="Roboto"/>
                <a:ea typeface="Roboto"/>
              </a:rPr>
              <a:t>:</a:t>
            </a:r>
            <a:r>
              <a:rPr lang="en-US" dirty="0">
                <a:latin typeface="Roboto"/>
                <a:ea typeface="Roboto"/>
              </a:rPr>
              <a:t> </a:t>
            </a:r>
            <a:r>
              <a:rPr lang="en-US" dirty="0">
                <a:latin typeface="Roboto"/>
                <a:ea typeface="Roboto"/>
                <a:hlinkClick r:id="rId13"/>
              </a:rPr>
              <a:t>https://plotly.com/</a:t>
            </a:r>
            <a:endParaRPr lang="en-US" dirty="0">
              <a:latin typeface="Roboto"/>
              <a:ea typeface="Roboto"/>
            </a:endParaRPr>
          </a:p>
          <a:p>
            <a:pPr algn="just">
              <a:tabLst>
                <a:tab pos="914400" algn="l"/>
              </a:tabLst>
            </a:pPr>
            <a:r>
              <a:rPr lang="en-US" b="1" dirty="0" err="1">
                <a:latin typeface="Roboto"/>
                <a:ea typeface="Roboto"/>
              </a:rPr>
              <a:t>Nltk</a:t>
            </a:r>
            <a:r>
              <a:rPr lang="en-US" b="1" dirty="0">
                <a:latin typeface="Roboto"/>
                <a:ea typeface="Roboto"/>
              </a:rPr>
              <a:t>: </a:t>
            </a:r>
            <a:r>
              <a:rPr lang="en-US" dirty="0">
                <a:latin typeface="Roboto"/>
                <a:ea typeface="Roboto"/>
                <a:hlinkClick r:id="rId14"/>
              </a:rPr>
              <a:t>https://www.nltk.org/</a:t>
            </a:r>
            <a:endParaRPr lang="en-US" dirty="0">
              <a:latin typeface="Roboto"/>
              <a:ea typeface="Roboto"/>
            </a:endParaRPr>
          </a:p>
          <a:p>
            <a:pPr algn="just">
              <a:tabLst>
                <a:tab pos="914400" algn="l"/>
              </a:tabLst>
            </a:pPr>
            <a:r>
              <a:rPr lang="en-US" b="1" dirty="0" err="1">
                <a:latin typeface="Roboto"/>
                <a:ea typeface="Roboto"/>
              </a:rPr>
              <a:t>PPTSlideTemplates</a:t>
            </a:r>
            <a:r>
              <a:rPr lang="en-US" b="1" dirty="0">
                <a:latin typeface="Roboto"/>
                <a:ea typeface="Roboto"/>
              </a:rPr>
              <a:t>: </a:t>
            </a:r>
            <a:r>
              <a:rPr lang="en-US" dirty="0" err="1">
                <a:latin typeface="Roboto"/>
                <a:ea typeface="Roboto"/>
              </a:rPr>
              <a:t>Slidego</a:t>
            </a:r>
            <a:r>
              <a:rPr lang="en-US" dirty="0">
                <a:latin typeface="Roboto"/>
                <a:ea typeface="Roboto"/>
              </a:rPr>
              <a:t>, </a:t>
            </a:r>
            <a:r>
              <a:rPr lang="en-US" dirty="0">
                <a:latin typeface="Roboto"/>
                <a:ea typeface="Roboto"/>
                <a:hlinkClick r:id="rId15"/>
              </a:rPr>
              <a:t>https://slidesgo.com/</a:t>
            </a:r>
            <a:endParaRPr lang="en-US" dirty="0">
              <a:latin typeface="Roboto"/>
              <a:ea typeface="Roboto"/>
            </a:endParaRPr>
          </a:p>
          <a:p>
            <a:pPr algn="just">
              <a:tabLst>
                <a:tab pos="914400" algn="l"/>
              </a:tabLst>
            </a:pPr>
            <a:endParaRPr lang="en-US" dirty="0">
              <a:latin typeface="Roboto"/>
              <a:ea typeface="Roboto"/>
            </a:endParaRPr>
          </a:p>
          <a:p>
            <a:pPr algn="just">
              <a:tabLst>
                <a:tab pos="914400" algn="l"/>
              </a:tabLst>
            </a:pPr>
            <a:endParaRPr lang="en-US" dirty="0">
              <a:ea typeface="Roboto"/>
            </a:endParaRPr>
          </a:p>
          <a:p>
            <a:pPr algn="just">
              <a:tabLst>
                <a:tab pos="914400" algn="l"/>
              </a:tabLst>
            </a:pPr>
            <a:endParaRPr lang="en-US" dirty="0">
              <a:ea typeface="Roboto"/>
            </a:endParaRPr>
          </a:p>
          <a:p>
            <a:pPr algn="just">
              <a:tabLst>
                <a:tab pos="914400" algn="l"/>
              </a:tabLst>
            </a:pPr>
            <a:endParaRPr lang="en-US" dirty="0">
              <a:ea typeface="Roboto"/>
            </a:endParaRPr>
          </a:p>
          <a:p>
            <a:pPr algn="just">
              <a:tabLst>
                <a:tab pos="914400" algn="l"/>
              </a:tabLst>
            </a:pPr>
            <a:endParaRPr lang="en-US" dirty="0">
              <a:ea typeface="Roboto"/>
            </a:endParaRPr>
          </a:p>
          <a:p>
            <a:pPr algn="just">
              <a:tabLst>
                <a:tab pos="914400" algn="l"/>
              </a:tabLst>
            </a:pPr>
            <a:endParaRPr lang="en-US" b="1" dirty="0">
              <a:latin typeface="Roboto"/>
              <a:ea typeface="Roboto"/>
            </a:endParaRPr>
          </a:p>
          <a:p>
            <a:pPr algn="just">
              <a:tabLst>
                <a:tab pos="914400" algn="l"/>
              </a:tabLst>
            </a:pPr>
            <a:endParaRPr lang="en-US" dirty="0">
              <a:latin typeface="Roboto"/>
              <a:ea typeface="Roboto"/>
            </a:endParaRPr>
          </a:p>
          <a:p>
            <a:pPr algn="just">
              <a:tabLst>
                <a:tab pos="914400" algn="l"/>
              </a:tabLst>
            </a:pPr>
            <a:endParaRPr lang="en-US" dirty="0">
              <a:latin typeface="Roboto"/>
              <a:ea typeface="Roboto"/>
            </a:endParaRPr>
          </a:p>
          <a:p>
            <a:pPr algn="just">
              <a:tabLst>
                <a:tab pos="914400" algn="l"/>
              </a:tabLst>
            </a:pPr>
            <a:endParaRPr lang="en-US" dirty="0">
              <a:ea typeface="Roboto"/>
            </a:endParaRPr>
          </a:p>
        </p:txBody>
      </p:sp>
    </p:spTree>
    <p:extLst>
      <p:ext uri="{BB962C8B-B14F-4D97-AF65-F5344CB8AC3E}">
        <p14:creationId xmlns:p14="http://schemas.microsoft.com/office/powerpoint/2010/main" val="373927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026" name="Picture 2" descr="10 Great Google Analytics Alternatives">
            <a:extLst>
              <a:ext uri="{FF2B5EF4-FFF2-40B4-BE49-F238E27FC236}">
                <a16:creationId xmlns:a16="http://schemas.microsoft.com/office/drawing/2014/main" id="{E31B18BA-E702-4A7B-8A84-537CC422A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588" y="2729058"/>
            <a:ext cx="4239536" cy="2225756"/>
          </a:xfrm>
          <a:prstGeom prst="rect">
            <a:avLst/>
          </a:prstGeom>
          <a:noFill/>
          <a:extLst>
            <a:ext uri="{909E8E84-426E-40DD-AFC4-6F175D3DCCD1}">
              <a14:hiddenFill xmlns:a14="http://schemas.microsoft.com/office/drawing/2010/main">
                <a:solidFill>
                  <a:srgbClr val="FFFFFF"/>
                </a:solidFill>
              </a14:hiddenFill>
            </a:ext>
          </a:extLst>
        </p:spPr>
      </p:pic>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Executive Summary</a:t>
            </a:r>
            <a:endParaRPr sz="2400"/>
          </a:p>
        </p:txBody>
      </p:sp>
      <p:sp>
        <p:nvSpPr>
          <p:cNvPr id="3" name="Text Placeholder 2">
            <a:extLst>
              <a:ext uri="{FF2B5EF4-FFF2-40B4-BE49-F238E27FC236}">
                <a16:creationId xmlns:a16="http://schemas.microsoft.com/office/drawing/2014/main" id="{3F802C67-294D-BD4D-B8E6-6DA752CC24E4}"/>
              </a:ext>
            </a:extLst>
          </p:cNvPr>
          <p:cNvSpPr txBox="1">
            <a:spLocks/>
          </p:cNvSpPr>
          <p:nvPr/>
        </p:nvSpPr>
        <p:spPr>
          <a:xfrm>
            <a:off x="378619" y="1220995"/>
            <a:ext cx="7935686" cy="373480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Font typeface="Arial" panose="020B0604020202020204" pitchFamily="34" charset="0"/>
              <a:buChar char="•"/>
              <a:tabLst>
                <a:tab pos="457200" algn="l"/>
              </a:tabLst>
            </a:pPr>
            <a:r>
              <a:rPr lang="en-US" altLang="zh-CN" b="1">
                <a:latin typeface="Roboto" panose="02000000000000000000" pitchFamily="2" charset="0"/>
                <a:ea typeface="Roboto" panose="02000000000000000000" pitchFamily="2" charset="0"/>
              </a:rPr>
              <a:t>Our goal is to bring more meaningful and multi-dimensional data to users on cosmetic brands and products so that both brands and end-consumers can make informed decisions  </a:t>
            </a:r>
          </a:p>
          <a:p>
            <a:pPr marL="342900" lvl="0" indent="-342900" algn="just">
              <a:buFont typeface="Arial" panose="020B0604020202020204" pitchFamily="34" charset="0"/>
              <a:buChar char="•"/>
              <a:tabLst>
                <a:tab pos="457200" algn="l"/>
              </a:tabLst>
            </a:pPr>
            <a:r>
              <a:rPr lang="en-US" altLang="zh-CN" b="1">
                <a:latin typeface="Roboto" panose="02000000000000000000" pitchFamily="2" charset="0"/>
                <a:ea typeface="Roboto" panose="02000000000000000000" pitchFamily="2" charset="0"/>
              </a:rPr>
              <a:t>Data Collection: </a:t>
            </a:r>
            <a:r>
              <a:rPr lang="en-US" altLang="zh-CN">
                <a:latin typeface="Roboto" panose="02000000000000000000" pitchFamily="2" charset="0"/>
                <a:ea typeface="Roboto" panose="02000000000000000000" pitchFamily="2" charset="0"/>
              </a:rPr>
              <a:t>utilize different tools such as </a:t>
            </a:r>
            <a:r>
              <a:rPr lang="en-US" altLang="zh-CN" err="1">
                <a:latin typeface="Roboto" panose="02000000000000000000" pitchFamily="2" charset="0"/>
                <a:ea typeface="Roboto" panose="02000000000000000000" pitchFamily="2" charset="0"/>
              </a:rPr>
              <a:t>Tweepy</a:t>
            </a:r>
            <a:r>
              <a:rPr lang="en-US" altLang="zh-CN">
                <a:latin typeface="Roboto" panose="02000000000000000000" pitchFamily="2" charset="0"/>
                <a:ea typeface="Roboto" panose="02000000000000000000" pitchFamily="2" charset="0"/>
              </a:rPr>
              <a:t> API, XHR requests to extract product, twitter, brands, reviews and ingredient data from various sources</a:t>
            </a:r>
            <a:endParaRPr lang="zh-CN" altLang="zh-CN">
              <a:latin typeface="Roboto" panose="02000000000000000000" pitchFamily="2" charset="0"/>
            </a:endParaRPr>
          </a:p>
          <a:p>
            <a:pPr marL="342900" indent="-342900" algn="just">
              <a:buFont typeface="Arial" panose="020B0604020202020204" pitchFamily="34" charset="0"/>
              <a:buChar char="•"/>
              <a:tabLst>
                <a:tab pos="457200" algn="l"/>
              </a:tabLst>
            </a:pPr>
            <a:r>
              <a:rPr lang="en-US" altLang="zh-CN" b="1">
                <a:latin typeface="Roboto" panose="02000000000000000000" pitchFamily="2" charset="0"/>
                <a:ea typeface="Roboto" panose="02000000000000000000" pitchFamily="2" charset="0"/>
              </a:rPr>
              <a:t>Data Cleaning:  </a:t>
            </a:r>
            <a:r>
              <a:rPr lang="en-US" altLang="zh-CN">
                <a:latin typeface="Roboto" panose="02000000000000000000" pitchFamily="2" charset="0"/>
                <a:ea typeface="Roboto" panose="02000000000000000000" pitchFamily="2" charset="0"/>
              </a:rPr>
              <a:t>utilize Python and </a:t>
            </a:r>
            <a:r>
              <a:rPr lang="en-US" altLang="zh-CN" err="1">
                <a:latin typeface="Roboto" panose="02000000000000000000" pitchFamily="2" charset="0"/>
                <a:ea typeface="Roboto" panose="02000000000000000000" pitchFamily="2" charset="0"/>
              </a:rPr>
              <a:t>OpenRefine</a:t>
            </a:r>
            <a:r>
              <a:rPr lang="en-US" altLang="zh-CN">
                <a:latin typeface="Roboto" panose="02000000000000000000" pitchFamily="2" charset="0"/>
                <a:ea typeface="Roboto" panose="02000000000000000000" pitchFamily="2" charset="0"/>
              </a:rPr>
              <a:t> to clean data and make them ready to import into MySQL</a:t>
            </a:r>
            <a:endParaRPr lang="zh-CN" altLang="zh-CN">
              <a:latin typeface="Roboto" panose="02000000000000000000" pitchFamily="2" charset="0"/>
            </a:endParaRPr>
          </a:p>
          <a:p>
            <a:pPr marL="342900" lvl="0" indent="-342900" algn="just">
              <a:buFont typeface="Arial" panose="020B0604020202020204" pitchFamily="34" charset="0"/>
              <a:buChar char="•"/>
              <a:tabLst>
                <a:tab pos="457200" algn="l"/>
              </a:tabLst>
            </a:pPr>
            <a:r>
              <a:rPr lang="en-US" altLang="zh-CN" b="1">
                <a:latin typeface="Roboto" panose="02000000000000000000" pitchFamily="2" charset="0"/>
                <a:ea typeface="Roboto" panose="02000000000000000000" pitchFamily="2" charset="0"/>
              </a:rPr>
              <a:t>Data Storage: </a:t>
            </a:r>
            <a:r>
              <a:rPr lang="en-US" altLang="zh-CN">
                <a:latin typeface="Roboto" panose="02000000000000000000" pitchFamily="2" charset="0"/>
                <a:ea typeface="Roboto" panose="02000000000000000000" pitchFamily="2" charset="0"/>
              </a:rPr>
              <a:t>database is stored in cloud (GCP) to allow multiple remote collaborators and </a:t>
            </a:r>
            <a:r>
              <a:rPr lang="en-GB" altLang="zh-CN">
                <a:latin typeface="Roboto" panose="02000000000000000000" pitchFamily="2" charset="0"/>
                <a:ea typeface="Roboto" panose="02000000000000000000" pitchFamily="2" charset="0"/>
              </a:rPr>
              <a:t>MySQL Workbench was chosen as GUI tool</a:t>
            </a:r>
          </a:p>
          <a:p>
            <a:pPr marL="342900" lvl="0" indent="-342900" algn="just">
              <a:buFont typeface="Arial" panose="020B0604020202020204" pitchFamily="34" charset="0"/>
              <a:buChar char="•"/>
              <a:tabLst>
                <a:tab pos="457200" algn="l"/>
              </a:tabLst>
            </a:pPr>
            <a:r>
              <a:rPr lang="en-GB" altLang="zh-CN" b="1">
                <a:latin typeface="Roboto" panose="02000000000000000000" pitchFamily="2" charset="0"/>
                <a:ea typeface="Roboto" panose="02000000000000000000" pitchFamily="2" charset="0"/>
              </a:rPr>
              <a:t>Data Model: </a:t>
            </a:r>
            <a:r>
              <a:rPr lang="en-GB" altLang="zh-CN">
                <a:latin typeface="Roboto" panose="02000000000000000000" pitchFamily="2" charset="0"/>
                <a:ea typeface="Roboto" panose="02000000000000000000" pitchFamily="2" charset="0"/>
              </a:rPr>
              <a:t>EER and dimensional model created </a:t>
            </a:r>
            <a:endParaRPr lang="zh-CN" altLang="zh-CN">
              <a:latin typeface="Roboto" panose="02000000000000000000" pitchFamily="2" charset="0"/>
            </a:endParaRPr>
          </a:p>
          <a:p>
            <a:pPr marL="342900" lvl="0" indent="-342900" algn="just">
              <a:buFont typeface="Arial" panose="020B0604020202020204" pitchFamily="34" charset="0"/>
              <a:buChar char="•"/>
              <a:tabLst>
                <a:tab pos="457200" algn="l"/>
              </a:tabLst>
            </a:pPr>
            <a:r>
              <a:rPr lang="en-US" altLang="zh-CN" b="1">
                <a:latin typeface="Roboto" panose="02000000000000000000" pitchFamily="2" charset="0"/>
                <a:ea typeface="Roboto" panose="02000000000000000000" pitchFamily="2" charset="0"/>
              </a:rPr>
              <a:t>Data Analysis: </a:t>
            </a:r>
            <a:r>
              <a:rPr lang="en-US" altLang="zh-CN">
                <a:latin typeface="Roboto" panose="02000000000000000000" pitchFamily="2" charset="0"/>
                <a:ea typeface="Roboto" panose="02000000000000000000" pitchFamily="2" charset="0"/>
              </a:rPr>
              <a:t>utilize SQL, Pandas, NLP libraries to perform analysis</a:t>
            </a:r>
            <a:endParaRPr lang="zh-CN" altLang="zh-CN">
              <a:latin typeface="Roboto" panose="02000000000000000000" pitchFamily="2" charset="0"/>
            </a:endParaRPr>
          </a:p>
          <a:p>
            <a:pPr marL="342900" lvl="0" indent="-342900" algn="just">
              <a:buFont typeface="Arial" panose="020B0604020202020204" pitchFamily="34" charset="0"/>
              <a:buChar char="•"/>
              <a:tabLst>
                <a:tab pos="457200" algn="l"/>
              </a:tabLst>
            </a:pPr>
            <a:r>
              <a:rPr lang="en-US" altLang="zh-CN" b="1">
                <a:latin typeface="Roboto" panose="02000000000000000000" pitchFamily="2" charset="0"/>
                <a:ea typeface="Roboto" panose="02000000000000000000" pitchFamily="2" charset="0"/>
              </a:rPr>
              <a:t>Data Visualization On 5 Business Use Cases</a:t>
            </a:r>
            <a:r>
              <a:rPr lang="zh-CN" altLang="zh-CN" b="1">
                <a:latin typeface="Roboto" panose="02000000000000000000" pitchFamily="2" charset="0"/>
              </a:rPr>
              <a:t>：</a:t>
            </a:r>
          </a:p>
          <a:p>
            <a:pPr marL="742950" lvl="1" indent="-285750" algn="just">
              <a:buFont typeface="+mj-lt"/>
              <a:buAutoNum type="arabicPeriod"/>
              <a:tabLst>
                <a:tab pos="914400" algn="l"/>
              </a:tabLst>
            </a:pPr>
            <a:r>
              <a:rPr lang="en-US" altLang="zh-CN">
                <a:latin typeface="Roboto" panose="02000000000000000000" pitchFamily="2" charset="0"/>
                <a:ea typeface="Roboto" panose="02000000000000000000" pitchFamily="2" charset="0"/>
              </a:rPr>
              <a:t>Brand Perception Based On Sentiment Of Tweets</a:t>
            </a:r>
            <a:endParaRPr lang="zh-CN" altLang="zh-CN">
              <a:latin typeface="Roboto" panose="02000000000000000000" pitchFamily="2" charset="0"/>
            </a:endParaRPr>
          </a:p>
          <a:p>
            <a:pPr marL="742950" lvl="1" indent="-285750" algn="just">
              <a:buFont typeface="+mj-lt"/>
              <a:buAutoNum type="arabicPeriod"/>
              <a:tabLst>
                <a:tab pos="914400" algn="l"/>
              </a:tabLst>
            </a:pPr>
            <a:r>
              <a:rPr lang="en-US" altLang="zh-CN">
                <a:latin typeface="Roboto" panose="02000000000000000000" pitchFamily="2" charset="0"/>
                <a:ea typeface="Roboto" panose="02000000000000000000" pitchFamily="2" charset="0"/>
              </a:rPr>
              <a:t>Key Performance</a:t>
            </a:r>
            <a:endParaRPr lang="zh-CN" altLang="zh-CN">
              <a:latin typeface="Roboto" panose="02000000000000000000" pitchFamily="2" charset="0"/>
            </a:endParaRPr>
          </a:p>
          <a:p>
            <a:pPr marL="742950" lvl="1" indent="-285750" algn="just">
              <a:buFont typeface="+mj-lt"/>
              <a:buAutoNum type="arabicPeriod"/>
              <a:tabLst>
                <a:tab pos="914400" algn="l"/>
              </a:tabLst>
            </a:pPr>
            <a:r>
              <a:rPr lang="en-US" altLang="zh-CN">
                <a:latin typeface="Roboto" panose="02000000000000000000" pitchFamily="2" charset="0"/>
                <a:ea typeface="Roboto" panose="02000000000000000000" pitchFamily="2" charset="0"/>
              </a:rPr>
              <a:t>User Journey On Demo App Built On </a:t>
            </a:r>
            <a:r>
              <a:rPr lang="en-US" altLang="zh-CN" err="1">
                <a:latin typeface="Roboto" panose="02000000000000000000" pitchFamily="2" charset="0"/>
                <a:ea typeface="Roboto" panose="02000000000000000000" pitchFamily="2" charset="0"/>
              </a:rPr>
              <a:t>Tkinter</a:t>
            </a:r>
            <a:endParaRPr lang="zh-CN" altLang="zh-CN">
              <a:latin typeface="Roboto" panose="02000000000000000000" pitchFamily="2" charset="0"/>
            </a:endParaRPr>
          </a:p>
          <a:p>
            <a:pPr marL="742950" lvl="1" indent="-285750" algn="just">
              <a:buFont typeface="+mj-lt"/>
              <a:buAutoNum type="arabicPeriod"/>
              <a:tabLst>
                <a:tab pos="914400" algn="l"/>
              </a:tabLst>
            </a:pPr>
            <a:r>
              <a:rPr lang="en-US" altLang="zh-CN">
                <a:latin typeface="Roboto" panose="02000000000000000000" pitchFamily="2" charset="0"/>
                <a:ea typeface="Roboto" panose="02000000000000000000" pitchFamily="2" charset="0"/>
              </a:rPr>
              <a:t>Competitor Lookup</a:t>
            </a:r>
            <a:endParaRPr lang="zh-CN" altLang="zh-CN">
              <a:latin typeface="Roboto" panose="02000000000000000000" pitchFamily="2" charset="0"/>
            </a:endParaRPr>
          </a:p>
          <a:p>
            <a:pPr marL="742950" lvl="1" indent="-285750" algn="just">
              <a:buFont typeface="+mj-lt"/>
              <a:buAutoNum type="arabicPeriod"/>
              <a:tabLst>
                <a:tab pos="914400" algn="l"/>
              </a:tabLst>
            </a:pPr>
            <a:r>
              <a:rPr lang="en-US" altLang="zh-CN">
                <a:latin typeface="Roboto" panose="02000000000000000000" pitchFamily="2" charset="0"/>
                <a:ea typeface="Roboto" panose="02000000000000000000" pitchFamily="2" charset="0"/>
              </a:rPr>
              <a:t>Customer Demographic and Attribute Distribution</a:t>
            </a:r>
          </a:p>
        </p:txBody>
      </p:sp>
      <p:sp>
        <p:nvSpPr>
          <p:cNvPr id="5" name="Slide Number Placeholder 2">
            <a:extLst>
              <a:ext uri="{FF2B5EF4-FFF2-40B4-BE49-F238E27FC236}">
                <a16:creationId xmlns:a16="http://schemas.microsoft.com/office/drawing/2014/main" id="{F5A0BF88-6749-0E4D-91E9-27E72CA3A2D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23735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3776-7786-8B41-80B4-1E4FCFA8250A}"/>
              </a:ext>
            </a:extLst>
          </p:cNvPr>
          <p:cNvSpPr>
            <a:spLocks noGrp="1"/>
          </p:cNvSpPr>
          <p:nvPr>
            <p:ph type="title"/>
          </p:nvPr>
        </p:nvSpPr>
        <p:spPr/>
        <p:txBody>
          <a:bodyPr/>
          <a:lstStyle/>
          <a:p>
            <a:r>
              <a:rPr lang="en-US"/>
              <a:t>Data Infrastructure</a:t>
            </a:r>
          </a:p>
        </p:txBody>
      </p:sp>
      <p:sp>
        <p:nvSpPr>
          <p:cNvPr id="3" name="Slide Number Placeholder 2">
            <a:extLst>
              <a:ext uri="{FF2B5EF4-FFF2-40B4-BE49-F238E27FC236}">
                <a16:creationId xmlns:a16="http://schemas.microsoft.com/office/drawing/2014/main" id="{AE6EFC20-5FF2-3647-9A2B-F9F3D239CF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pSp>
        <p:nvGrpSpPr>
          <p:cNvPr id="5" name="Google Shape;543;p23">
            <a:extLst>
              <a:ext uri="{FF2B5EF4-FFF2-40B4-BE49-F238E27FC236}">
                <a16:creationId xmlns:a16="http://schemas.microsoft.com/office/drawing/2014/main" id="{1E80CFE6-D399-034E-8F0B-EDD17DD0E246}"/>
              </a:ext>
            </a:extLst>
          </p:cNvPr>
          <p:cNvGrpSpPr/>
          <p:nvPr/>
        </p:nvGrpSpPr>
        <p:grpSpPr>
          <a:xfrm>
            <a:off x="994138" y="2881293"/>
            <a:ext cx="1590940" cy="602820"/>
            <a:chOff x="3825255" y="2351940"/>
            <a:chExt cx="1590940" cy="602820"/>
          </a:xfrm>
        </p:grpSpPr>
        <p:sp>
          <p:nvSpPr>
            <p:cNvPr id="6" name="Google Shape;544;p23">
              <a:extLst>
                <a:ext uri="{FF2B5EF4-FFF2-40B4-BE49-F238E27FC236}">
                  <a16:creationId xmlns:a16="http://schemas.microsoft.com/office/drawing/2014/main" id="{C79CF604-06D9-0C4A-BC8F-AD9964CB06F5}"/>
                </a:ext>
              </a:extLst>
            </p:cNvPr>
            <p:cNvSpPr/>
            <p:nvPr/>
          </p:nvSpPr>
          <p:spPr>
            <a:xfrm>
              <a:off x="3825255" y="2351940"/>
              <a:ext cx="1590805" cy="461908"/>
            </a:xfrm>
            <a:custGeom>
              <a:avLst/>
              <a:gdLst/>
              <a:ahLst/>
              <a:cxnLst/>
              <a:rect l="l" t="t" r="r" b="b"/>
              <a:pathLst>
                <a:path w="29329" h="8516" extrusionOk="0">
                  <a:moveTo>
                    <a:pt x="10889" y="1"/>
                  </a:moveTo>
                  <a:lnTo>
                    <a:pt x="0" y="5924"/>
                  </a:lnTo>
                  <a:lnTo>
                    <a:pt x="18440" y="8515"/>
                  </a:lnTo>
                  <a:lnTo>
                    <a:pt x="29328" y="2593"/>
                  </a:lnTo>
                  <a:lnTo>
                    <a:pt x="108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5;p23">
              <a:extLst>
                <a:ext uri="{FF2B5EF4-FFF2-40B4-BE49-F238E27FC236}">
                  <a16:creationId xmlns:a16="http://schemas.microsoft.com/office/drawing/2014/main" id="{231433B9-3285-3349-913C-37F329FCE076}"/>
                </a:ext>
              </a:extLst>
            </p:cNvPr>
            <p:cNvSpPr/>
            <p:nvPr/>
          </p:nvSpPr>
          <p:spPr>
            <a:xfrm>
              <a:off x="3825255" y="2673195"/>
              <a:ext cx="1000348" cy="281560"/>
            </a:xfrm>
            <a:custGeom>
              <a:avLst/>
              <a:gdLst/>
              <a:ahLst/>
              <a:cxnLst/>
              <a:rect l="l" t="t" r="r" b="b"/>
              <a:pathLst>
                <a:path w="18443" h="5191" extrusionOk="0">
                  <a:moveTo>
                    <a:pt x="0" y="1"/>
                  </a:moveTo>
                  <a:lnTo>
                    <a:pt x="3" y="2599"/>
                  </a:lnTo>
                  <a:lnTo>
                    <a:pt x="18443" y="5190"/>
                  </a:lnTo>
                  <a:lnTo>
                    <a:pt x="18440" y="2592"/>
                  </a:lnTo>
                  <a:lnTo>
                    <a:pt x="0" y="1"/>
                  </a:lnTo>
                  <a:close/>
                </a:path>
              </a:pathLst>
            </a:custGeom>
            <a:solidFill>
              <a:srgbClr val="009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23">
              <a:extLst>
                <a:ext uri="{FF2B5EF4-FFF2-40B4-BE49-F238E27FC236}">
                  <a16:creationId xmlns:a16="http://schemas.microsoft.com/office/drawing/2014/main" id="{15AF27C6-C437-A241-9CFE-EDAEF3912070}"/>
                </a:ext>
              </a:extLst>
            </p:cNvPr>
            <p:cNvSpPr/>
            <p:nvPr/>
          </p:nvSpPr>
          <p:spPr>
            <a:xfrm>
              <a:off x="4825359" y="2492527"/>
              <a:ext cx="590836" cy="462233"/>
            </a:xfrm>
            <a:custGeom>
              <a:avLst/>
              <a:gdLst/>
              <a:ahLst/>
              <a:cxnLst/>
              <a:rect l="l" t="t" r="r" b="b"/>
              <a:pathLst>
                <a:path w="10893" h="8522" extrusionOk="0">
                  <a:moveTo>
                    <a:pt x="10889" y="1"/>
                  </a:moveTo>
                  <a:lnTo>
                    <a:pt x="1" y="5923"/>
                  </a:lnTo>
                  <a:lnTo>
                    <a:pt x="4" y="8521"/>
                  </a:lnTo>
                  <a:lnTo>
                    <a:pt x="10892" y="2598"/>
                  </a:lnTo>
                  <a:lnTo>
                    <a:pt x="108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47;p23">
            <a:extLst>
              <a:ext uri="{FF2B5EF4-FFF2-40B4-BE49-F238E27FC236}">
                <a16:creationId xmlns:a16="http://schemas.microsoft.com/office/drawing/2014/main" id="{BC68D4B2-5B06-F349-8894-5A53727D10D7}"/>
              </a:ext>
            </a:extLst>
          </p:cNvPr>
          <p:cNvGrpSpPr/>
          <p:nvPr/>
        </p:nvGrpSpPr>
        <p:grpSpPr>
          <a:xfrm>
            <a:off x="850094" y="2531604"/>
            <a:ext cx="1590994" cy="602765"/>
            <a:chOff x="3727300" y="1956162"/>
            <a:chExt cx="1590994" cy="602765"/>
          </a:xfrm>
        </p:grpSpPr>
        <p:sp>
          <p:nvSpPr>
            <p:cNvPr id="10" name="Google Shape;548;p23">
              <a:extLst>
                <a:ext uri="{FF2B5EF4-FFF2-40B4-BE49-F238E27FC236}">
                  <a16:creationId xmlns:a16="http://schemas.microsoft.com/office/drawing/2014/main" id="{8E32EAD6-3D80-9E47-A976-5DA171A0C321}"/>
                </a:ext>
              </a:extLst>
            </p:cNvPr>
            <p:cNvSpPr/>
            <p:nvPr/>
          </p:nvSpPr>
          <p:spPr>
            <a:xfrm>
              <a:off x="4727458" y="2096748"/>
              <a:ext cx="590836" cy="462179"/>
            </a:xfrm>
            <a:custGeom>
              <a:avLst/>
              <a:gdLst/>
              <a:ahLst/>
              <a:cxnLst/>
              <a:rect l="l" t="t" r="r" b="b"/>
              <a:pathLst>
                <a:path w="10893" h="8521" extrusionOk="0">
                  <a:moveTo>
                    <a:pt x="10888" y="0"/>
                  </a:moveTo>
                  <a:lnTo>
                    <a:pt x="1" y="5923"/>
                  </a:lnTo>
                  <a:lnTo>
                    <a:pt x="4" y="8521"/>
                  </a:lnTo>
                  <a:lnTo>
                    <a:pt x="10892" y="2598"/>
                  </a:lnTo>
                  <a:lnTo>
                    <a:pt x="10888" y="0"/>
                  </a:lnTo>
                  <a:close/>
                </a:path>
              </a:pathLst>
            </a:custGeom>
            <a:solidFill>
              <a:srgbClr val="009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9;p23">
              <a:extLst>
                <a:ext uri="{FF2B5EF4-FFF2-40B4-BE49-F238E27FC236}">
                  <a16:creationId xmlns:a16="http://schemas.microsoft.com/office/drawing/2014/main" id="{0E37D01F-6A23-2140-89D6-4DF730CDABB0}"/>
                </a:ext>
              </a:extLst>
            </p:cNvPr>
            <p:cNvSpPr/>
            <p:nvPr/>
          </p:nvSpPr>
          <p:spPr>
            <a:xfrm>
              <a:off x="3727300" y="1956162"/>
              <a:ext cx="1590805" cy="461908"/>
            </a:xfrm>
            <a:custGeom>
              <a:avLst/>
              <a:gdLst/>
              <a:ahLst/>
              <a:cxnLst/>
              <a:rect l="l" t="t" r="r" b="b"/>
              <a:pathLst>
                <a:path w="29329" h="8516" extrusionOk="0">
                  <a:moveTo>
                    <a:pt x="10889" y="0"/>
                  </a:moveTo>
                  <a:lnTo>
                    <a:pt x="0" y="5923"/>
                  </a:lnTo>
                  <a:lnTo>
                    <a:pt x="18441" y="8515"/>
                  </a:lnTo>
                  <a:lnTo>
                    <a:pt x="29328" y="2592"/>
                  </a:lnTo>
                  <a:lnTo>
                    <a:pt x="108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0;p23">
              <a:extLst>
                <a:ext uri="{FF2B5EF4-FFF2-40B4-BE49-F238E27FC236}">
                  <a16:creationId xmlns:a16="http://schemas.microsoft.com/office/drawing/2014/main" id="{4C0E0564-9C6C-5F45-941E-B970CB38E065}"/>
                </a:ext>
              </a:extLst>
            </p:cNvPr>
            <p:cNvSpPr/>
            <p:nvPr/>
          </p:nvSpPr>
          <p:spPr>
            <a:xfrm>
              <a:off x="3727300" y="2277417"/>
              <a:ext cx="1000403" cy="281506"/>
            </a:xfrm>
            <a:custGeom>
              <a:avLst/>
              <a:gdLst/>
              <a:ahLst/>
              <a:cxnLst/>
              <a:rect l="l" t="t" r="r" b="b"/>
              <a:pathLst>
                <a:path w="18444" h="5190" extrusionOk="0">
                  <a:moveTo>
                    <a:pt x="0" y="0"/>
                  </a:moveTo>
                  <a:lnTo>
                    <a:pt x="3" y="2598"/>
                  </a:lnTo>
                  <a:lnTo>
                    <a:pt x="18444" y="5190"/>
                  </a:lnTo>
                  <a:lnTo>
                    <a:pt x="18441" y="2592"/>
                  </a:lnTo>
                  <a:lnTo>
                    <a:pt x="0" y="0"/>
                  </a:ln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51;p23">
            <a:extLst>
              <a:ext uri="{FF2B5EF4-FFF2-40B4-BE49-F238E27FC236}">
                <a16:creationId xmlns:a16="http://schemas.microsoft.com/office/drawing/2014/main" id="{038955C7-F225-4745-A4D0-E19FFCE8CB77}"/>
              </a:ext>
            </a:extLst>
          </p:cNvPr>
          <p:cNvGrpSpPr/>
          <p:nvPr/>
        </p:nvGrpSpPr>
        <p:grpSpPr>
          <a:xfrm>
            <a:off x="947886" y="2135825"/>
            <a:ext cx="1590995" cy="602765"/>
            <a:chOff x="3825092" y="1560383"/>
            <a:chExt cx="1590995" cy="602765"/>
          </a:xfrm>
        </p:grpSpPr>
        <p:sp>
          <p:nvSpPr>
            <p:cNvPr id="14" name="Google Shape;552;p23">
              <a:extLst>
                <a:ext uri="{FF2B5EF4-FFF2-40B4-BE49-F238E27FC236}">
                  <a16:creationId xmlns:a16="http://schemas.microsoft.com/office/drawing/2014/main" id="{732F0042-B3A1-AE4C-B30A-EF29A41A6777}"/>
                </a:ext>
              </a:extLst>
            </p:cNvPr>
            <p:cNvSpPr/>
            <p:nvPr/>
          </p:nvSpPr>
          <p:spPr>
            <a:xfrm>
              <a:off x="4825305" y="1700915"/>
              <a:ext cx="590782" cy="462233"/>
            </a:xfrm>
            <a:custGeom>
              <a:avLst/>
              <a:gdLst/>
              <a:ahLst/>
              <a:cxnLst/>
              <a:rect l="l" t="t" r="r" b="b"/>
              <a:pathLst>
                <a:path w="10892" h="8522" extrusionOk="0">
                  <a:moveTo>
                    <a:pt x="10888" y="1"/>
                  </a:moveTo>
                  <a:lnTo>
                    <a:pt x="1" y="5924"/>
                  </a:lnTo>
                  <a:lnTo>
                    <a:pt x="4" y="8522"/>
                  </a:lnTo>
                  <a:lnTo>
                    <a:pt x="10891" y="2599"/>
                  </a:lnTo>
                  <a:lnTo>
                    <a:pt x="10888" y="1"/>
                  </a:lnTo>
                  <a:close/>
                </a:path>
              </a:pathLst>
            </a:custGeom>
            <a:solidFill>
              <a:srgbClr val="005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3;p23">
              <a:extLst>
                <a:ext uri="{FF2B5EF4-FFF2-40B4-BE49-F238E27FC236}">
                  <a16:creationId xmlns:a16="http://schemas.microsoft.com/office/drawing/2014/main" id="{971DB525-FE7B-814D-B2FC-A202B1F86424}"/>
                </a:ext>
              </a:extLst>
            </p:cNvPr>
            <p:cNvSpPr/>
            <p:nvPr/>
          </p:nvSpPr>
          <p:spPr>
            <a:xfrm>
              <a:off x="3825092" y="1560383"/>
              <a:ext cx="1590859" cy="461854"/>
            </a:xfrm>
            <a:custGeom>
              <a:avLst/>
              <a:gdLst/>
              <a:ahLst/>
              <a:cxnLst/>
              <a:rect l="l" t="t" r="r" b="b"/>
              <a:pathLst>
                <a:path w="29330" h="8515" extrusionOk="0">
                  <a:moveTo>
                    <a:pt x="10889" y="0"/>
                  </a:moveTo>
                  <a:lnTo>
                    <a:pt x="1" y="5923"/>
                  </a:lnTo>
                  <a:lnTo>
                    <a:pt x="18442" y="8515"/>
                  </a:lnTo>
                  <a:lnTo>
                    <a:pt x="29329" y="2592"/>
                  </a:lnTo>
                  <a:lnTo>
                    <a:pt x="10889" y="0"/>
                  </a:lnTo>
                  <a:close/>
                </a:path>
              </a:pathLst>
            </a:custGeom>
            <a:solidFill>
              <a:srgbClr val="018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4;p23">
              <a:extLst>
                <a:ext uri="{FF2B5EF4-FFF2-40B4-BE49-F238E27FC236}">
                  <a16:creationId xmlns:a16="http://schemas.microsoft.com/office/drawing/2014/main" id="{284875C7-54EE-C34F-B11F-B3A90AF8586B}"/>
                </a:ext>
              </a:extLst>
            </p:cNvPr>
            <p:cNvSpPr/>
            <p:nvPr/>
          </p:nvSpPr>
          <p:spPr>
            <a:xfrm>
              <a:off x="3825092" y="1881638"/>
              <a:ext cx="1000457" cy="281506"/>
            </a:xfrm>
            <a:custGeom>
              <a:avLst/>
              <a:gdLst/>
              <a:ahLst/>
              <a:cxnLst/>
              <a:rect l="l" t="t" r="r" b="b"/>
              <a:pathLst>
                <a:path w="18445" h="5190" extrusionOk="0">
                  <a:moveTo>
                    <a:pt x="1" y="0"/>
                  </a:moveTo>
                  <a:lnTo>
                    <a:pt x="4" y="2598"/>
                  </a:lnTo>
                  <a:lnTo>
                    <a:pt x="18445" y="5190"/>
                  </a:lnTo>
                  <a:lnTo>
                    <a:pt x="18445" y="5190"/>
                  </a:lnTo>
                  <a:lnTo>
                    <a:pt x="18442" y="2592"/>
                  </a:lnTo>
                  <a:lnTo>
                    <a:pt x="1" y="0"/>
                  </a:lnTo>
                  <a:close/>
                </a:path>
              </a:pathLst>
            </a:custGeom>
            <a:solidFill>
              <a:srgbClr val="2BA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55;p23">
            <a:extLst>
              <a:ext uri="{FF2B5EF4-FFF2-40B4-BE49-F238E27FC236}">
                <a16:creationId xmlns:a16="http://schemas.microsoft.com/office/drawing/2014/main" id="{84827FB9-FCA4-B842-963C-73C4EA282E69}"/>
              </a:ext>
            </a:extLst>
          </p:cNvPr>
          <p:cNvGrpSpPr/>
          <p:nvPr/>
        </p:nvGrpSpPr>
        <p:grpSpPr>
          <a:xfrm>
            <a:off x="850202" y="1739993"/>
            <a:ext cx="1590941" cy="602819"/>
            <a:chOff x="3727408" y="1164551"/>
            <a:chExt cx="1590941" cy="602819"/>
          </a:xfrm>
        </p:grpSpPr>
        <p:sp>
          <p:nvSpPr>
            <p:cNvPr id="18" name="Google Shape;556;p23">
              <a:extLst>
                <a:ext uri="{FF2B5EF4-FFF2-40B4-BE49-F238E27FC236}">
                  <a16:creationId xmlns:a16="http://schemas.microsoft.com/office/drawing/2014/main" id="{EB668777-A707-FE42-A420-B1E37C78DB3D}"/>
                </a:ext>
              </a:extLst>
            </p:cNvPr>
            <p:cNvSpPr/>
            <p:nvPr/>
          </p:nvSpPr>
          <p:spPr>
            <a:xfrm>
              <a:off x="4727513" y="1305137"/>
              <a:ext cx="590836" cy="462233"/>
            </a:xfrm>
            <a:custGeom>
              <a:avLst/>
              <a:gdLst/>
              <a:ahLst/>
              <a:cxnLst/>
              <a:rect l="l" t="t" r="r" b="b"/>
              <a:pathLst>
                <a:path w="10893" h="8522" extrusionOk="0">
                  <a:moveTo>
                    <a:pt x="10889" y="0"/>
                  </a:moveTo>
                  <a:lnTo>
                    <a:pt x="1" y="5923"/>
                  </a:lnTo>
                  <a:lnTo>
                    <a:pt x="4" y="8521"/>
                  </a:lnTo>
                  <a:lnTo>
                    <a:pt x="10892" y="2598"/>
                  </a:lnTo>
                  <a:lnTo>
                    <a:pt x="10889" y="0"/>
                  </a:lnTo>
                  <a:close/>
                </a:path>
              </a:pathLst>
            </a:custGeom>
            <a:solidFill>
              <a:srgbClr val="69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7;p23">
              <a:extLst>
                <a:ext uri="{FF2B5EF4-FFF2-40B4-BE49-F238E27FC236}">
                  <a16:creationId xmlns:a16="http://schemas.microsoft.com/office/drawing/2014/main" id="{8F756C99-E2D5-4043-A58E-C2647EAE6601}"/>
                </a:ext>
              </a:extLst>
            </p:cNvPr>
            <p:cNvSpPr/>
            <p:nvPr/>
          </p:nvSpPr>
          <p:spPr>
            <a:xfrm>
              <a:off x="3727408" y="1164551"/>
              <a:ext cx="1590805" cy="461908"/>
            </a:xfrm>
            <a:custGeom>
              <a:avLst/>
              <a:gdLst/>
              <a:ahLst/>
              <a:cxnLst/>
              <a:rect l="l" t="t" r="r" b="b"/>
              <a:pathLst>
                <a:path w="29329" h="8516" extrusionOk="0">
                  <a:moveTo>
                    <a:pt x="10889" y="1"/>
                  </a:moveTo>
                  <a:lnTo>
                    <a:pt x="0" y="5924"/>
                  </a:lnTo>
                  <a:lnTo>
                    <a:pt x="18440" y="8515"/>
                  </a:lnTo>
                  <a:lnTo>
                    <a:pt x="29328" y="2592"/>
                  </a:lnTo>
                  <a:lnTo>
                    <a:pt x="10889" y="1"/>
                  </a:ln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8;p23">
              <a:extLst>
                <a:ext uri="{FF2B5EF4-FFF2-40B4-BE49-F238E27FC236}">
                  <a16:creationId xmlns:a16="http://schemas.microsoft.com/office/drawing/2014/main" id="{9BD6EFB3-CD30-C443-A12D-2F36301F1B3E}"/>
                </a:ext>
              </a:extLst>
            </p:cNvPr>
            <p:cNvSpPr/>
            <p:nvPr/>
          </p:nvSpPr>
          <p:spPr>
            <a:xfrm>
              <a:off x="3727408" y="1485805"/>
              <a:ext cx="1000348" cy="281560"/>
            </a:xfrm>
            <a:custGeom>
              <a:avLst/>
              <a:gdLst/>
              <a:ahLst/>
              <a:cxnLst/>
              <a:rect l="l" t="t" r="r" b="b"/>
              <a:pathLst>
                <a:path w="18443" h="5191" extrusionOk="0">
                  <a:moveTo>
                    <a:pt x="0" y="1"/>
                  </a:moveTo>
                  <a:lnTo>
                    <a:pt x="3" y="2599"/>
                  </a:lnTo>
                  <a:lnTo>
                    <a:pt x="18443" y="5190"/>
                  </a:lnTo>
                  <a:lnTo>
                    <a:pt x="18440" y="2592"/>
                  </a:lnTo>
                  <a:lnTo>
                    <a:pt x="0" y="1"/>
                  </a:lnTo>
                  <a:close/>
                </a:path>
              </a:pathLst>
            </a:custGeom>
            <a:solidFill>
              <a:srgbClr val="9FE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2D946AC2-F2C3-4A40-82CD-8C464BFA96E6}"/>
              </a:ext>
            </a:extLst>
          </p:cNvPr>
          <p:cNvGrpSpPr/>
          <p:nvPr/>
        </p:nvGrpSpPr>
        <p:grpSpPr>
          <a:xfrm>
            <a:off x="3375105" y="1123632"/>
            <a:ext cx="4996888" cy="735675"/>
            <a:chOff x="3375105" y="1123632"/>
            <a:chExt cx="4996888" cy="735675"/>
          </a:xfrm>
        </p:grpSpPr>
        <p:sp>
          <p:nvSpPr>
            <p:cNvPr id="34" name="Google Shape;1556;p44">
              <a:extLst>
                <a:ext uri="{FF2B5EF4-FFF2-40B4-BE49-F238E27FC236}">
                  <a16:creationId xmlns:a16="http://schemas.microsoft.com/office/drawing/2014/main" id="{A4C283D1-414F-9A43-8D19-78A47E2D550B}"/>
                </a:ext>
              </a:extLst>
            </p:cNvPr>
            <p:cNvSpPr/>
            <p:nvPr/>
          </p:nvSpPr>
          <p:spPr>
            <a:xfrm>
              <a:off x="3375105" y="1123632"/>
              <a:ext cx="4957200" cy="615300"/>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p19">
              <a:extLst>
                <a:ext uri="{FF2B5EF4-FFF2-40B4-BE49-F238E27FC236}">
                  <a16:creationId xmlns:a16="http://schemas.microsoft.com/office/drawing/2014/main" id="{28169AC3-C256-F44A-90A9-43493627899F}"/>
                </a:ext>
              </a:extLst>
            </p:cNvPr>
            <p:cNvSpPr txBox="1"/>
            <p:nvPr/>
          </p:nvSpPr>
          <p:spPr>
            <a:xfrm>
              <a:off x="3411436" y="1148643"/>
              <a:ext cx="934204" cy="348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600" b="1">
                  <a:solidFill>
                    <a:schemeClr val="dk1"/>
                  </a:solidFill>
                  <a:latin typeface="Fira Sans Extra Condensed"/>
                  <a:sym typeface="Fira Sans Extra Condensed"/>
                </a:rPr>
                <a:t>Portal</a:t>
              </a:r>
              <a:endParaRPr lang="en-US">
                <a:solidFill>
                  <a:schemeClr val="dk1"/>
                </a:solidFill>
              </a:endParaRPr>
            </a:p>
          </p:txBody>
        </p:sp>
        <p:sp>
          <p:nvSpPr>
            <p:cNvPr id="23" name="Google Shape;520;p19">
              <a:extLst>
                <a:ext uri="{FF2B5EF4-FFF2-40B4-BE49-F238E27FC236}">
                  <a16:creationId xmlns:a16="http://schemas.microsoft.com/office/drawing/2014/main" id="{F30D6237-FF86-3F41-B2FD-B053650D732B}"/>
                </a:ext>
              </a:extLst>
            </p:cNvPr>
            <p:cNvSpPr txBox="1"/>
            <p:nvPr/>
          </p:nvSpPr>
          <p:spPr>
            <a:xfrm>
              <a:off x="3411678" y="1366707"/>
              <a:ext cx="4960315" cy="492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Roboto"/>
                  <a:ea typeface="Roboto"/>
                  <a:sym typeface="Roboto"/>
                </a:rPr>
                <a:t>Visualization and analytic tools: Tableau, </a:t>
              </a:r>
              <a:r>
                <a:rPr lang="en" sz="1200" err="1">
                  <a:solidFill>
                    <a:schemeClr val="dk1"/>
                  </a:solidFill>
                  <a:latin typeface="Roboto"/>
                  <a:ea typeface="Roboto"/>
                  <a:sym typeface="Roboto"/>
                </a:rPr>
                <a:t>Plotly</a:t>
              </a:r>
              <a:r>
                <a:rPr lang="en" sz="1200">
                  <a:solidFill>
                    <a:schemeClr val="dk1"/>
                  </a:solidFill>
                  <a:latin typeface="Roboto"/>
                  <a:ea typeface="Roboto"/>
                  <a:sym typeface="Roboto"/>
                </a:rPr>
                <a:t>, Neo4j, Pandas, </a:t>
              </a:r>
              <a:r>
                <a:rPr lang="en" sz="1200" err="1">
                  <a:solidFill>
                    <a:schemeClr val="dk1"/>
                  </a:solidFill>
                  <a:latin typeface="Roboto"/>
                  <a:ea typeface="Roboto"/>
                  <a:sym typeface="Roboto"/>
                </a:rPr>
                <a:t>Tkinter</a:t>
              </a:r>
              <a:endParaRPr lang="en-US">
                <a:solidFill>
                  <a:schemeClr val="dk1"/>
                </a:solidFill>
              </a:endParaRPr>
            </a:p>
          </p:txBody>
        </p:sp>
      </p:grpSp>
      <p:cxnSp>
        <p:nvCxnSpPr>
          <p:cNvPr id="24" name="Google Shape;522;p19">
            <a:extLst>
              <a:ext uri="{FF2B5EF4-FFF2-40B4-BE49-F238E27FC236}">
                <a16:creationId xmlns:a16="http://schemas.microsoft.com/office/drawing/2014/main" id="{4D1C8AB5-E31F-D84A-AB48-5604FC529724}"/>
              </a:ext>
            </a:extLst>
          </p:cNvPr>
          <p:cNvCxnSpPr>
            <a:cxnSpLocks/>
          </p:cNvCxnSpPr>
          <p:nvPr/>
        </p:nvCxnSpPr>
        <p:spPr>
          <a:xfrm rot="10800000" flipV="1">
            <a:off x="2440902" y="1434368"/>
            <a:ext cx="934203" cy="523731"/>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27" name="Google Shape;522;p19">
            <a:extLst>
              <a:ext uri="{FF2B5EF4-FFF2-40B4-BE49-F238E27FC236}">
                <a16:creationId xmlns:a16="http://schemas.microsoft.com/office/drawing/2014/main" id="{6E50205A-7BA2-6542-BE65-0044E0B2F2C1}"/>
              </a:ext>
            </a:extLst>
          </p:cNvPr>
          <p:cNvCxnSpPr>
            <a:cxnSpLocks/>
          </p:cNvCxnSpPr>
          <p:nvPr/>
        </p:nvCxnSpPr>
        <p:spPr>
          <a:xfrm flipH="1">
            <a:off x="2533079" y="2276357"/>
            <a:ext cx="832807" cy="81536"/>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29" name="Google Shape;522;p19">
            <a:extLst>
              <a:ext uri="{FF2B5EF4-FFF2-40B4-BE49-F238E27FC236}">
                <a16:creationId xmlns:a16="http://schemas.microsoft.com/office/drawing/2014/main" id="{C013C676-3C1E-0443-899F-17F3526621AB}"/>
              </a:ext>
            </a:extLst>
          </p:cNvPr>
          <p:cNvCxnSpPr>
            <a:cxnSpLocks/>
            <a:stCxn id="41" idx="1"/>
          </p:cNvCxnSpPr>
          <p:nvPr/>
        </p:nvCxnSpPr>
        <p:spPr>
          <a:xfrm rot="10800000">
            <a:off x="2439033" y="2780682"/>
            <a:ext cx="936073" cy="44120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 name="Google Shape;522;p19">
            <a:extLst>
              <a:ext uri="{FF2B5EF4-FFF2-40B4-BE49-F238E27FC236}">
                <a16:creationId xmlns:a16="http://schemas.microsoft.com/office/drawing/2014/main" id="{8E4D1231-29F5-6C4A-8E1B-FC3D6351900F}"/>
              </a:ext>
            </a:extLst>
          </p:cNvPr>
          <p:cNvCxnSpPr>
            <a:cxnSpLocks/>
          </p:cNvCxnSpPr>
          <p:nvPr/>
        </p:nvCxnSpPr>
        <p:spPr>
          <a:xfrm rot="10800000">
            <a:off x="2242689" y="3370862"/>
            <a:ext cx="1132473" cy="690968"/>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36" name="Group 35">
            <a:extLst>
              <a:ext uri="{FF2B5EF4-FFF2-40B4-BE49-F238E27FC236}">
                <a16:creationId xmlns:a16="http://schemas.microsoft.com/office/drawing/2014/main" id="{309C1C2C-7FDB-A14F-874E-89B98FB0C0AF}"/>
              </a:ext>
            </a:extLst>
          </p:cNvPr>
          <p:cNvGrpSpPr/>
          <p:nvPr/>
        </p:nvGrpSpPr>
        <p:grpSpPr>
          <a:xfrm>
            <a:off x="3375105" y="1986932"/>
            <a:ext cx="4957200" cy="735675"/>
            <a:chOff x="3375105" y="1123632"/>
            <a:chExt cx="4957200" cy="735675"/>
          </a:xfrm>
        </p:grpSpPr>
        <p:sp>
          <p:nvSpPr>
            <p:cNvPr id="37" name="Google Shape;1556;p44">
              <a:extLst>
                <a:ext uri="{FF2B5EF4-FFF2-40B4-BE49-F238E27FC236}">
                  <a16:creationId xmlns:a16="http://schemas.microsoft.com/office/drawing/2014/main" id="{619893CF-7E33-AF4C-B08A-F2991509CA1F}"/>
                </a:ext>
              </a:extLst>
            </p:cNvPr>
            <p:cNvSpPr/>
            <p:nvPr/>
          </p:nvSpPr>
          <p:spPr>
            <a:xfrm>
              <a:off x="3375105" y="1123632"/>
              <a:ext cx="4957200" cy="615300"/>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9;p19">
              <a:extLst>
                <a:ext uri="{FF2B5EF4-FFF2-40B4-BE49-F238E27FC236}">
                  <a16:creationId xmlns:a16="http://schemas.microsoft.com/office/drawing/2014/main" id="{C8AB98B1-9F03-A343-B2E8-44755053D332}"/>
                </a:ext>
              </a:extLst>
            </p:cNvPr>
            <p:cNvSpPr txBox="1"/>
            <p:nvPr/>
          </p:nvSpPr>
          <p:spPr>
            <a:xfrm>
              <a:off x="3411436" y="1148643"/>
              <a:ext cx="1824173" cy="344238"/>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Extra Condensed"/>
                  <a:sym typeface="Fira Sans Extra Condensed"/>
                </a:rPr>
                <a:t>Strategic Data Marts</a:t>
              </a:r>
              <a:endParaRPr lang="en-US">
                <a:solidFill>
                  <a:schemeClr val="dk1"/>
                </a:solidFill>
              </a:endParaRPr>
            </a:p>
          </p:txBody>
        </p:sp>
        <p:sp>
          <p:nvSpPr>
            <p:cNvPr id="39" name="Google Shape;520;p19">
              <a:extLst>
                <a:ext uri="{FF2B5EF4-FFF2-40B4-BE49-F238E27FC236}">
                  <a16:creationId xmlns:a16="http://schemas.microsoft.com/office/drawing/2014/main" id="{9CADF3EF-10ED-004B-BBD7-EF1E0E740346}"/>
                </a:ext>
              </a:extLst>
            </p:cNvPr>
            <p:cNvSpPr txBox="1"/>
            <p:nvPr/>
          </p:nvSpPr>
          <p:spPr>
            <a:xfrm>
              <a:off x="3411678" y="1366707"/>
              <a:ext cx="4404057" cy="492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Roboto"/>
                  <a:ea typeface="Roboto"/>
                  <a:sym typeface="Roboto"/>
                </a:rPr>
                <a:t>Brands, Product Reviews, Ingredients, Performance </a:t>
              </a:r>
              <a:endParaRPr lang="en-US">
                <a:solidFill>
                  <a:schemeClr val="dk1"/>
                </a:solidFill>
              </a:endParaRPr>
            </a:p>
          </p:txBody>
        </p:sp>
      </p:grpSp>
      <p:grpSp>
        <p:nvGrpSpPr>
          <p:cNvPr id="40" name="Group 39">
            <a:extLst>
              <a:ext uri="{FF2B5EF4-FFF2-40B4-BE49-F238E27FC236}">
                <a16:creationId xmlns:a16="http://schemas.microsoft.com/office/drawing/2014/main" id="{6D692FB6-DA63-3447-B068-727BE3B40A07}"/>
              </a:ext>
            </a:extLst>
          </p:cNvPr>
          <p:cNvGrpSpPr/>
          <p:nvPr/>
        </p:nvGrpSpPr>
        <p:grpSpPr>
          <a:xfrm>
            <a:off x="3375105" y="2914240"/>
            <a:ext cx="4957200" cy="735675"/>
            <a:chOff x="3375105" y="1123632"/>
            <a:chExt cx="4957200" cy="735675"/>
          </a:xfrm>
        </p:grpSpPr>
        <p:sp>
          <p:nvSpPr>
            <p:cNvPr id="41" name="Google Shape;1556;p44">
              <a:extLst>
                <a:ext uri="{FF2B5EF4-FFF2-40B4-BE49-F238E27FC236}">
                  <a16:creationId xmlns:a16="http://schemas.microsoft.com/office/drawing/2014/main" id="{D6FAEDD0-FB61-3A47-9492-4B3AD109E5E5}"/>
                </a:ext>
              </a:extLst>
            </p:cNvPr>
            <p:cNvSpPr/>
            <p:nvPr/>
          </p:nvSpPr>
          <p:spPr>
            <a:xfrm>
              <a:off x="3375105" y="1123632"/>
              <a:ext cx="4957200" cy="615300"/>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9;p19">
              <a:extLst>
                <a:ext uri="{FF2B5EF4-FFF2-40B4-BE49-F238E27FC236}">
                  <a16:creationId xmlns:a16="http://schemas.microsoft.com/office/drawing/2014/main" id="{C6315FC8-D601-1645-99DE-C2C7CBB6378C}"/>
                </a:ext>
              </a:extLst>
            </p:cNvPr>
            <p:cNvSpPr txBox="1"/>
            <p:nvPr/>
          </p:nvSpPr>
          <p:spPr>
            <a:xfrm>
              <a:off x="3411436" y="1144281"/>
              <a:ext cx="1475165" cy="348600"/>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Extra Condensed"/>
                  <a:ea typeface="Fira Sans Extra Condensed"/>
                  <a:cs typeface="Fira Sans Extra Condensed"/>
                  <a:sym typeface="Fira Sans Extra Condensed"/>
                </a:rPr>
                <a:t>Data Warehouse</a:t>
              </a:r>
              <a:endParaRPr sz="1800" b="1">
                <a:solidFill>
                  <a:schemeClr val="dk1"/>
                </a:solidFill>
                <a:latin typeface="Fira Sans Extra Condensed"/>
                <a:ea typeface="Fira Sans Extra Condensed"/>
                <a:cs typeface="Fira Sans Extra Condensed"/>
                <a:sym typeface="Fira Sans Extra Condensed"/>
              </a:endParaRPr>
            </a:p>
          </p:txBody>
        </p:sp>
        <p:sp>
          <p:nvSpPr>
            <p:cNvPr id="43" name="Google Shape;520;p19">
              <a:extLst>
                <a:ext uri="{FF2B5EF4-FFF2-40B4-BE49-F238E27FC236}">
                  <a16:creationId xmlns:a16="http://schemas.microsoft.com/office/drawing/2014/main" id="{B7014387-237D-B441-89F0-2C557ABAB6A1}"/>
                </a:ext>
              </a:extLst>
            </p:cNvPr>
            <p:cNvSpPr txBox="1"/>
            <p:nvPr/>
          </p:nvSpPr>
          <p:spPr>
            <a:xfrm>
              <a:off x="3411678" y="1366707"/>
              <a:ext cx="4404057" cy="492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Roboto"/>
                  <a:ea typeface="Roboto"/>
                </a:rPr>
                <a:t>MySQL, GCP, MongoDB, Neo4j</a:t>
              </a:r>
            </a:p>
          </p:txBody>
        </p:sp>
      </p:grpSp>
      <p:grpSp>
        <p:nvGrpSpPr>
          <p:cNvPr id="44" name="Group 43">
            <a:extLst>
              <a:ext uri="{FF2B5EF4-FFF2-40B4-BE49-F238E27FC236}">
                <a16:creationId xmlns:a16="http://schemas.microsoft.com/office/drawing/2014/main" id="{D23E9328-7CE4-3142-9D00-04A452E80126}"/>
              </a:ext>
            </a:extLst>
          </p:cNvPr>
          <p:cNvGrpSpPr/>
          <p:nvPr/>
        </p:nvGrpSpPr>
        <p:grpSpPr>
          <a:xfrm>
            <a:off x="3370552" y="3772615"/>
            <a:ext cx="4957200" cy="735675"/>
            <a:chOff x="3375105" y="1123632"/>
            <a:chExt cx="4957200" cy="735675"/>
          </a:xfrm>
        </p:grpSpPr>
        <p:sp>
          <p:nvSpPr>
            <p:cNvPr id="45" name="Google Shape;1556;p44">
              <a:extLst>
                <a:ext uri="{FF2B5EF4-FFF2-40B4-BE49-F238E27FC236}">
                  <a16:creationId xmlns:a16="http://schemas.microsoft.com/office/drawing/2014/main" id="{112D8992-EF1A-024E-B416-5510E331AA18}"/>
                </a:ext>
              </a:extLst>
            </p:cNvPr>
            <p:cNvSpPr/>
            <p:nvPr/>
          </p:nvSpPr>
          <p:spPr>
            <a:xfrm>
              <a:off x="3375105" y="1123632"/>
              <a:ext cx="4957200" cy="615300"/>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9;p19">
              <a:extLst>
                <a:ext uri="{FF2B5EF4-FFF2-40B4-BE49-F238E27FC236}">
                  <a16:creationId xmlns:a16="http://schemas.microsoft.com/office/drawing/2014/main" id="{F7292531-91C7-7044-A0EF-9F20F275045B}"/>
                </a:ext>
              </a:extLst>
            </p:cNvPr>
            <p:cNvSpPr txBox="1"/>
            <p:nvPr/>
          </p:nvSpPr>
          <p:spPr>
            <a:xfrm>
              <a:off x="3411436" y="1148643"/>
              <a:ext cx="1571142" cy="344238"/>
            </a:xfrm>
            <a:prstGeom prst="rect">
              <a:avLst/>
            </a:prstGeom>
            <a:noFill/>
            <a:ln>
              <a:noFill/>
            </a:ln>
          </p:spPr>
          <p:txBody>
            <a:bodyPr spcFirstLastPara="1" wrap="square" lIns="91425" tIns="91425" rIns="91425" bIns="91425" anchor="ctr" anchorCtr="0">
              <a:noAutofit/>
            </a:bodyPr>
            <a:lstStyle/>
            <a:p>
              <a:r>
                <a:rPr lang="en" sz="1600" b="1">
                  <a:solidFill>
                    <a:schemeClr val="dk1"/>
                  </a:solidFill>
                  <a:latin typeface="Fira Sans Extra Condensed"/>
                  <a:sym typeface="Fira Sans Extra Condensed"/>
                </a:rPr>
                <a:t>Data Lake</a:t>
              </a:r>
              <a:endParaRPr lang="en-US">
                <a:solidFill>
                  <a:schemeClr val="dk1"/>
                </a:solidFill>
              </a:endParaRPr>
            </a:p>
          </p:txBody>
        </p:sp>
        <p:sp>
          <p:nvSpPr>
            <p:cNvPr id="47" name="Google Shape;520;p19">
              <a:extLst>
                <a:ext uri="{FF2B5EF4-FFF2-40B4-BE49-F238E27FC236}">
                  <a16:creationId xmlns:a16="http://schemas.microsoft.com/office/drawing/2014/main" id="{6CCD5569-1F4B-9940-B547-F5F3A04A1F75}"/>
                </a:ext>
              </a:extLst>
            </p:cNvPr>
            <p:cNvSpPr txBox="1"/>
            <p:nvPr/>
          </p:nvSpPr>
          <p:spPr>
            <a:xfrm>
              <a:off x="3411678" y="1366707"/>
              <a:ext cx="4404057" cy="492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Roboto"/>
                  <a:ea typeface="Roboto"/>
                  <a:sym typeface="Roboto"/>
                </a:rPr>
                <a:t>Google Drive</a:t>
              </a:r>
              <a:endParaRPr lang="en-US">
                <a:solidFill>
                  <a:schemeClr val="dk1"/>
                </a:solidFill>
              </a:endParaRPr>
            </a:p>
          </p:txBody>
        </p:sp>
      </p:grpSp>
      <p:grpSp>
        <p:nvGrpSpPr>
          <p:cNvPr id="269" name="Group 268">
            <a:extLst>
              <a:ext uri="{FF2B5EF4-FFF2-40B4-BE49-F238E27FC236}">
                <a16:creationId xmlns:a16="http://schemas.microsoft.com/office/drawing/2014/main" id="{82D570E0-E761-1D4C-B18B-E4C0AD34DAD7}"/>
              </a:ext>
            </a:extLst>
          </p:cNvPr>
          <p:cNvGrpSpPr/>
          <p:nvPr/>
        </p:nvGrpSpPr>
        <p:grpSpPr>
          <a:xfrm>
            <a:off x="7249186" y="1990369"/>
            <a:ext cx="1896589" cy="2584537"/>
            <a:chOff x="-165340" y="5304944"/>
            <a:chExt cx="2550978" cy="3457054"/>
          </a:xfrm>
        </p:grpSpPr>
        <p:sp>
          <p:nvSpPr>
            <p:cNvPr id="54" name="Google Shape;1331;p25">
              <a:extLst>
                <a:ext uri="{FF2B5EF4-FFF2-40B4-BE49-F238E27FC236}">
                  <a16:creationId xmlns:a16="http://schemas.microsoft.com/office/drawing/2014/main" id="{C749B99F-2614-2747-AA61-C4B9128096E5}"/>
                </a:ext>
              </a:extLst>
            </p:cNvPr>
            <p:cNvSpPr/>
            <p:nvPr/>
          </p:nvSpPr>
          <p:spPr>
            <a:xfrm>
              <a:off x="103586" y="6936795"/>
              <a:ext cx="2282052" cy="1825203"/>
            </a:xfrm>
            <a:custGeom>
              <a:avLst/>
              <a:gdLst/>
              <a:ahLst/>
              <a:cxnLst/>
              <a:rect l="l" t="t" r="r" b="b"/>
              <a:pathLst>
                <a:path w="29589" h="19197" fill="none" extrusionOk="0">
                  <a:moveTo>
                    <a:pt x="29588" y="4852"/>
                  </a:moveTo>
                  <a:lnTo>
                    <a:pt x="29588" y="4852"/>
                  </a:lnTo>
                  <a:cubicBezTo>
                    <a:pt x="28370" y="4852"/>
                    <a:pt x="27375" y="5840"/>
                    <a:pt x="27375" y="7065"/>
                  </a:cubicBezTo>
                  <a:lnTo>
                    <a:pt x="27375" y="9710"/>
                  </a:lnTo>
                  <a:cubicBezTo>
                    <a:pt x="27375" y="10935"/>
                    <a:pt x="26386" y="11923"/>
                    <a:pt x="25161" y="11923"/>
                  </a:cubicBezTo>
                  <a:lnTo>
                    <a:pt x="22760" y="11923"/>
                  </a:lnTo>
                  <a:lnTo>
                    <a:pt x="22760" y="15187"/>
                  </a:lnTo>
                  <a:lnTo>
                    <a:pt x="23136" y="17074"/>
                  </a:lnTo>
                  <a:cubicBezTo>
                    <a:pt x="23254" y="17672"/>
                    <a:pt x="22795" y="18229"/>
                    <a:pt x="22183" y="18229"/>
                  </a:cubicBezTo>
                  <a:lnTo>
                    <a:pt x="11909" y="18229"/>
                  </a:lnTo>
                  <a:cubicBezTo>
                    <a:pt x="11471" y="18229"/>
                    <a:pt x="11053" y="18403"/>
                    <a:pt x="10747" y="18716"/>
                  </a:cubicBezTo>
                  <a:cubicBezTo>
                    <a:pt x="10434" y="19023"/>
                    <a:pt x="10016" y="19197"/>
                    <a:pt x="9578" y="19197"/>
                  </a:cubicBezTo>
                  <a:lnTo>
                    <a:pt x="8554" y="19197"/>
                  </a:lnTo>
                  <a:cubicBezTo>
                    <a:pt x="7065" y="19197"/>
                    <a:pt x="5861" y="17992"/>
                    <a:pt x="5861" y="16496"/>
                  </a:cubicBezTo>
                  <a:lnTo>
                    <a:pt x="5861" y="13273"/>
                  </a:lnTo>
                  <a:cubicBezTo>
                    <a:pt x="5861" y="12529"/>
                    <a:pt x="5255" y="11923"/>
                    <a:pt x="4511" y="11923"/>
                  </a:cubicBezTo>
                  <a:cubicBezTo>
                    <a:pt x="3766" y="11923"/>
                    <a:pt x="3160" y="12529"/>
                    <a:pt x="3160" y="13273"/>
                  </a:cubicBezTo>
                  <a:lnTo>
                    <a:pt x="3160" y="17617"/>
                  </a:lnTo>
                  <a:cubicBezTo>
                    <a:pt x="3160" y="18487"/>
                    <a:pt x="2457" y="19197"/>
                    <a:pt x="1580" y="19197"/>
                  </a:cubicBezTo>
                  <a:cubicBezTo>
                    <a:pt x="710" y="19197"/>
                    <a:pt x="0" y="18487"/>
                    <a:pt x="0" y="17617"/>
                  </a:cubicBezTo>
                  <a:lnTo>
                    <a:pt x="0" y="11359"/>
                  </a:lnTo>
                  <a:cubicBezTo>
                    <a:pt x="0" y="10218"/>
                    <a:pt x="926" y="9299"/>
                    <a:pt x="2061" y="9299"/>
                  </a:cubicBezTo>
                  <a:cubicBezTo>
                    <a:pt x="3202" y="9299"/>
                    <a:pt x="4121" y="8373"/>
                    <a:pt x="4121" y="7239"/>
                  </a:cubicBezTo>
                  <a:lnTo>
                    <a:pt x="4121" y="0"/>
                  </a:lnTo>
                </a:path>
              </a:pathLst>
            </a:custGeom>
            <a:noFill/>
            <a:ln w="13750" cap="flat" cmpd="sng">
              <a:solidFill>
                <a:srgbClr val="323535"/>
              </a:solidFill>
              <a:prstDash val="solid"/>
              <a:miter lim="69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2;p25">
              <a:extLst>
                <a:ext uri="{FF2B5EF4-FFF2-40B4-BE49-F238E27FC236}">
                  <a16:creationId xmlns:a16="http://schemas.microsoft.com/office/drawing/2014/main" id="{C6BD5DCC-45A7-6049-A3FE-20DDE00174B7}"/>
                </a:ext>
              </a:extLst>
            </p:cNvPr>
            <p:cNvSpPr/>
            <p:nvPr/>
          </p:nvSpPr>
          <p:spPr>
            <a:xfrm>
              <a:off x="303260" y="6705960"/>
              <a:ext cx="242712" cy="242712"/>
            </a:xfrm>
            <a:custGeom>
              <a:avLst/>
              <a:gdLst/>
              <a:ahLst/>
              <a:cxnLst/>
              <a:rect l="l" t="t" r="r" b="b"/>
              <a:pathLst>
                <a:path w="3147" h="3147" extrusionOk="0">
                  <a:moveTo>
                    <a:pt x="1" y="1"/>
                  </a:moveTo>
                  <a:lnTo>
                    <a:pt x="1" y="850"/>
                  </a:lnTo>
                  <a:lnTo>
                    <a:pt x="1260" y="3146"/>
                  </a:lnTo>
                  <a:lnTo>
                    <a:pt x="1810" y="3146"/>
                  </a:lnTo>
                  <a:lnTo>
                    <a:pt x="3147" y="850"/>
                  </a:lnTo>
                  <a:lnTo>
                    <a:pt x="3147" y="1"/>
                  </a:ln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3;p25">
              <a:extLst>
                <a:ext uri="{FF2B5EF4-FFF2-40B4-BE49-F238E27FC236}">
                  <a16:creationId xmlns:a16="http://schemas.microsoft.com/office/drawing/2014/main" id="{50DF0045-B142-CD4B-9961-7D30AB20503D}"/>
                </a:ext>
              </a:extLst>
            </p:cNvPr>
            <p:cNvSpPr/>
            <p:nvPr/>
          </p:nvSpPr>
          <p:spPr>
            <a:xfrm>
              <a:off x="303260" y="6705960"/>
              <a:ext cx="242712" cy="65556"/>
            </a:xfrm>
            <a:custGeom>
              <a:avLst/>
              <a:gdLst/>
              <a:ahLst/>
              <a:cxnLst/>
              <a:rect l="l" t="t" r="r" b="b"/>
              <a:pathLst>
                <a:path w="3147" h="850" extrusionOk="0">
                  <a:moveTo>
                    <a:pt x="1" y="1"/>
                  </a:moveTo>
                  <a:lnTo>
                    <a:pt x="1" y="850"/>
                  </a:lnTo>
                  <a:lnTo>
                    <a:pt x="3147" y="850"/>
                  </a:lnTo>
                  <a:lnTo>
                    <a:pt x="314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5;p25">
              <a:extLst>
                <a:ext uri="{FF2B5EF4-FFF2-40B4-BE49-F238E27FC236}">
                  <a16:creationId xmlns:a16="http://schemas.microsoft.com/office/drawing/2014/main" id="{9F1F5645-DBCD-244D-8468-363205878248}"/>
                </a:ext>
              </a:extLst>
            </p:cNvPr>
            <p:cNvSpPr/>
            <p:nvPr/>
          </p:nvSpPr>
          <p:spPr>
            <a:xfrm>
              <a:off x="1157321" y="7498249"/>
              <a:ext cx="670525" cy="1124637"/>
            </a:xfrm>
            <a:custGeom>
              <a:avLst/>
              <a:gdLst/>
              <a:ahLst/>
              <a:cxnLst/>
              <a:rect l="l" t="t" r="r" b="b"/>
              <a:pathLst>
                <a:path w="8694" h="14582" extrusionOk="0">
                  <a:moveTo>
                    <a:pt x="0" y="0"/>
                  </a:moveTo>
                  <a:lnTo>
                    <a:pt x="2708" y="14582"/>
                  </a:lnTo>
                  <a:lnTo>
                    <a:pt x="8408" y="14582"/>
                  </a:lnTo>
                  <a:cubicBezTo>
                    <a:pt x="8575" y="14582"/>
                    <a:pt x="8694" y="14435"/>
                    <a:pt x="8666" y="14282"/>
                  </a:cubicBezTo>
                  <a:lnTo>
                    <a:pt x="601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6;p25">
              <a:extLst>
                <a:ext uri="{FF2B5EF4-FFF2-40B4-BE49-F238E27FC236}">
                  <a16:creationId xmlns:a16="http://schemas.microsoft.com/office/drawing/2014/main" id="{8100EB8D-34AF-3A40-B141-7EC790906396}"/>
                </a:ext>
              </a:extLst>
            </p:cNvPr>
            <p:cNvSpPr/>
            <p:nvPr/>
          </p:nvSpPr>
          <p:spPr>
            <a:xfrm>
              <a:off x="1123464" y="7498249"/>
              <a:ext cx="672684" cy="1124637"/>
            </a:xfrm>
            <a:custGeom>
              <a:avLst/>
              <a:gdLst/>
              <a:ahLst/>
              <a:cxnLst/>
              <a:rect l="l" t="t" r="r" b="b"/>
              <a:pathLst>
                <a:path w="8722" h="14582" extrusionOk="0">
                  <a:moveTo>
                    <a:pt x="1" y="0"/>
                  </a:moveTo>
                  <a:lnTo>
                    <a:pt x="2708" y="14582"/>
                  </a:lnTo>
                  <a:lnTo>
                    <a:pt x="8722" y="14582"/>
                  </a:lnTo>
                  <a:lnTo>
                    <a:pt x="600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7;p25">
              <a:extLst>
                <a:ext uri="{FF2B5EF4-FFF2-40B4-BE49-F238E27FC236}">
                  <a16:creationId xmlns:a16="http://schemas.microsoft.com/office/drawing/2014/main" id="{7968D57D-9442-FE45-A2D9-95D5C562FD7B}"/>
                </a:ext>
              </a:extLst>
            </p:cNvPr>
            <p:cNvSpPr/>
            <p:nvPr/>
          </p:nvSpPr>
          <p:spPr>
            <a:xfrm>
              <a:off x="968909" y="8573960"/>
              <a:ext cx="827243" cy="48897"/>
            </a:xfrm>
            <a:custGeom>
              <a:avLst/>
              <a:gdLst/>
              <a:ahLst/>
              <a:cxnLst/>
              <a:rect l="l" t="t" r="r" b="b"/>
              <a:pathLst>
                <a:path w="10726" h="634" extrusionOk="0">
                  <a:moveTo>
                    <a:pt x="627" y="0"/>
                  </a:moveTo>
                  <a:cubicBezTo>
                    <a:pt x="279" y="0"/>
                    <a:pt x="0" y="286"/>
                    <a:pt x="7" y="634"/>
                  </a:cubicBezTo>
                  <a:lnTo>
                    <a:pt x="10726" y="634"/>
                  </a:lnTo>
                  <a:lnTo>
                    <a:pt x="1051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8;p25">
              <a:extLst>
                <a:ext uri="{FF2B5EF4-FFF2-40B4-BE49-F238E27FC236}">
                  <a16:creationId xmlns:a16="http://schemas.microsoft.com/office/drawing/2014/main" id="{32EAF3E2-B28E-5148-8F4E-39F74B138CB5}"/>
                </a:ext>
              </a:extLst>
            </p:cNvPr>
            <p:cNvSpPr/>
            <p:nvPr/>
          </p:nvSpPr>
          <p:spPr>
            <a:xfrm>
              <a:off x="1540546" y="8573960"/>
              <a:ext cx="255592" cy="48897"/>
            </a:xfrm>
            <a:custGeom>
              <a:avLst/>
              <a:gdLst/>
              <a:ahLst/>
              <a:cxnLst/>
              <a:rect l="l" t="t" r="r" b="b"/>
              <a:pathLst>
                <a:path w="3314" h="634" extrusionOk="0">
                  <a:moveTo>
                    <a:pt x="634" y="0"/>
                  </a:moveTo>
                  <a:cubicBezTo>
                    <a:pt x="286" y="0"/>
                    <a:pt x="1" y="286"/>
                    <a:pt x="8" y="634"/>
                  </a:cubicBezTo>
                  <a:lnTo>
                    <a:pt x="3314" y="634"/>
                  </a:lnTo>
                  <a:lnTo>
                    <a:pt x="319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39;p25">
              <a:extLst>
                <a:ext uri="{FF2B5EF4-FFF2-40B4-BE49-F238E27FC236}">
                  <a16:creationId xmlns:a16="http://schemas.microsoft.com/office/drawing/2014/main" id="{48AD57C2-68FA-CE4B-B2D7-35981D5174AA}"/>
                </a:ext>
              </a:extLst>
            </p:cNvPr>
            <p:cNvSpPr/>
            <p:nvPr/>
          </p:nvSpPr>
          <p:spPr>
            <a:xfrm>
              <a:off x="1210459" y="7498249"/>
              <a:ext cx="576047" cy="891642"/>
            </a:xfrm>
            <a:custGeom>
              <a:avLst/>
              <a:gdLst/>
              <a:ahLst/>
              <a:cxnLst/>
              <a:rect l="l" t="t" r="r" b="b"/>
              <a:pathLst>
                <a:path w="7469" h="11561" extrusionOk="0">
                  <a:moveTo>
                    <a:pt x="0" y="0"/>
                  </a:moveTo>
                  <a:lnTo>
                    <a:pt x="2151" y="11561"/>
                  </a:lnTo>
                  <a:lnTo>
                    <a:pt x="7469" y="11561"/>
                  </a:lnTo>
                  <a:lnTo>
                    <a:pt x="5325" y="0"/>
                  </a:ln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0;p25">
              <a:extLst>
                <a:ext uri="{FF2B5EF4-FFF2-40B4-BE49-F238E27FC236}">
                  <a16:creationId xmlns:a16="http://schemas.microsoft.com/office/drawing/2014/main" id="{2C258DEB-82E5-B14F-BBD3-B4F5BFD0C4F4}"/>
                </a:ext>
              </a:extLst>
            </p:cNvPr>
            <p:cNvSpPr/>
            <p:nvPr/>
          </p:nvSpPr>
          <p:spPr>
            <a:xfrm>
              <a:off x="1123464" y="7498249"/>
              <a:ext cx="629263" cy="891642"/>
            </a:xfrm>
            <a:custGeom>
              <a:avLst/>
              <a:gdLst/>
              <a:ahLst/>
              <a:cxnLst/>
              <a:rect l="l" t="t" r="r" b="b"/>
              <a:pathLst>
                <a:path w="8159" h="11561" extrusionOk="0">
                  <a:moveTo>
                    <a:pt x="1" y="0"/>
                  </a:moveTo>
                  <a:lnTo>
                    <a:pt x="2145" y="11561"/>
                  </a:lnTo>
                  <a:lnTo>
                    <a:pt x="8158" y="11561"/>
                  </a:lnTo>
                  <a:lnTo>
                    <a:pt x="600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41;p25">
              <a:extLst>
                <a:ext uri="{FF2B5EF4-FFF2-40B4-BE49-F238E27FC236}">
                  <a16:creationId xmlns:a16="http://schemas.microsoft.com/office/drawing/2014/main" id="{DDF7163D-1A4F-AA43-8794-30CE227DDE9E}"/>
                </a:ext>
              </a:extLst>
            </p:cNvPr>
            <p:cNvSpPr/>
            <p:nvPr/>
          </p:nvSpPr>
          <p:spPr>
            <a:xfrm>
              <a:off x="969449" y="7326419"/>
              <a:ext cx="1193895" cy="980336"/>
            </a:xfrm>
            <a:custGeom>
              <a:avLst/>
              <a:gdLst/>
              <a:ahLst/>
              <a:cxnLst/>
              <a:rect l="l" t="t" r="r" b="b"/>
              <a:pathLst>
                <a:path w="15480" h="12711" extrusionOk="0">
                  <a:moveTo>
                    <a:pt x="1051" y="1"/>
                  </a:moveTo>
                  <a:cubicBezTo>
                    <a:pt x="467" y="1"/>
                    <a:pt x="0" y="474"/>
                    <a:pt x="0" y="1052"/>
                  </a:cubicBezTo>
                  <a:lnTo>
                    <a:pt x="0" y="11666"/>
                  </a:lnTo>
                  <a:cubicBezTo>
                    <a:pt x="0" y="12244"/>
                    <a:pt x="467" y="12710"/>
                    <a:pt x="1051" y="12710"/>
                  </a:cubicBezTo>
                  <a:lnTo>
                    <a:pt x="14380" y="12710"/>
                  </a:lnTo>
                  <a:cubicBezTo>
                    <a:pt x="14999" y="12710"/>
                    <a:pt x="15480" y="12181"/>
                    <a:pt x="15424" y="11562"/>
                  </a:cubicBezTo>
                  <a:lnTo>
                    <a:pt x="14415" y="954"/>
                  </a:lnTo>
                  <a:cubicBezTo>
                    <a:pt x="14359" y="411"/>
                    <a:pt x="13907" y="1"/>
                    <a:pt x="13371"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2;p25">
              <a:extLst>
                <a:ext uri="{FF2B5EF4-FFF2-40B4-BE49-F238E27FC236}">
                  <a16:creationId xmlns:a16="http://schemas.microsoft.com/office/drawing/2014/main" id="{9B33A83A-8538-0740-9BE7-C140492963F9}"/>
                </a:ext>
              </a:extLst>
            </p:cNvPr>
            <p:cNvSpPr/>
            <p:nvPr/>
          </p:nvSpPr>
          <p:spPr>
            <a:xfrm>
              <a:off x="772400" y="7326419"/>
              <a:ext cx="1267472" cy="980336"/>
            </a:xfrm>
            <a:custGeom>
              <a:avLst/>
              <a:gdLst/>
              <a:ahLst/>
              <a:cxnLst/>
              <a:rect l="l" t="t" r="r" b="b"/>
              <a:pathLst>
                <a:path w="16434" h="12711" extrusionOk="0">
                  <a:moveTo>
                    <a:pt x="1052" y="1"/>
                  </a:moveTo>
                  <a:cubicBezTo>
                    <a:pt x="474" y="1"/>
                    <a:pt x="1" y="474"/>
                    <a:pt x="1" y="1052"/>
                  </a:cubicBezTo>
                  <a:lnTo>
                    <a:pt x="1" y="11666"/>
                  </a:lnTo>
                  <a:cubicBezTo>
                    <a:pt x="1" y="12244"/>
                    <a:pt x="474" y="12710"/>
                    <a:pt x="1052" y="12710"/>
                  </a:cubicBezTo>
                  <a:lnTo>
                    <a:pt x="15390" y="12710"/>
                  </a:lnTo>
                  <a:cubicBezTo>
                    <a:pt x="15967" y="12710"/>
                    <a:pt x="16434" y="12244"/>
                    <a:pt x="16434" y="11666"/>
                  </a:cubicBezTo>
                  <a:lnTo>
                    <a:pt x="16434" y="1052"/>
                  </a:lnTo>
                  <a:cubicBezTo>
                    <a:pt x="16434" y="474"/>
                    <a:pt x="15967" y="1"/>
                    <a:pt x="15390"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3;p25">
              <a:extLst>
                <a:ext uri="{FF2B5EF4-FFF2-40B4-BE49-F238E27FC236}">
                  <a16:creationId xmlns:a16="http://schemas.microsoft.com/office/drawing/2014/main" id="{9EE3E3A4-713F-5947-B0C6-F7E6B18ED5F4}"/>
                </a:ext>
              </a:extLst>
            </p:cNvPr>
            <p:cNvSpPr/>
            <p:nvPr/>
          </p:nvSpPr>
          <p:spPr>
            <a:xfrm>
              <a:off x="819676" y="7368297"/>
              <a:ext cx="1172994" cy="787061"/>
            </a:xfrm>
            <a:custGeom>
              <a:avLst/>
              <a:gdLst/>
              <a:ahLst/>
              <a:cxnLst/>
              <a:rect l="l" t="t" r="r" b="b"/>
              <a:pathLst>
                <a:path w="15209" h="10205" extrusionOk="0">
                  <a:moveTo>
                    <a:pt x="766" y="1"/>
                  </a:moveTo>
                  <a:cubicBezTo>
                    <a:pt x="341" y="1"/>
                    <a:pt x="0" y="342"/>
                    <a:pt x="0" y="759"/>
                  </a:cubicBezTo>
                  <a:lnTo>
                    <a:pt x="0" y="9446"/>
                  </a:lnTo>
                  <a:cubicBezTo>
                    <a:pt x="0" y="9863"/>
                    <a:pt x="341" y="10204"/>
                    <a:pt x="766" y="10204"/>
                  </a:cubicBezTo>
                  <a:lnTo>
                    <a:pt x="14450" y="10204"/>
                  </a:lnTo>
                  <a:cubicBezTo>
                    <a:pt x="14867" y="10204"/>
                    <a:pt x="15208" y="9863"/>
                    <a:pt x="15208" y="9446"/>
                  </a:cubicBezTo>
                  <a:lnTo>
                    <a:pt x="15208" y="759"/>
                  </a:lnTo>
                  <a:cubicBezTo>
                    <a:pt x="15208" y="342"/>
                    <a:pt x="14867" y="1"/>
                    <a:pt x="14450" y="1"/>
                  </a:cubicBez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4;p25">
              <a:extLst>
                <a:ext uri="{FF2B5EF4-FFF2-40B4-BE49-F238E27FC236}">
                  <a16:creationId xmlns:a16="http://schemas.microsoft.com/office/drawing/2014/main" id="{2506F389-2D8C-2342-9700-C6539183649B}"/>
                </a:ext>
              </a:extLst>
            </p:cNvPr>
            <p:cNvSpPr/>
            <p:nvPr/>
          </p:nvSpPr>
          <p:spPr>
            <a:xfrm>
              <a:off x="863174" y="7410715"/>
              <a:ext cx="1085997" cy="707082"/>
            </a:xfrm>
            <a:custGeom>
              <a:avLst/>
              <a:gdLst/>
              <a:ahLst/>
              <a:cxnLst/>
              <a:rect l="l" t="t" r="r" b="b"/>
              <a:pathLst>
                <a:path w="14081" h="9168" extrusionOk="0">
                  <a:moveTo>
                    <a:pt x="439" y="1"/>
                  </a:moveTo>
                  <a:cubicBezTo>
                    <a:pt x="195" y="1"/>
                    <a:pt x="0" y="195"/>
                    <a:pt x="0" y="439"/>
                  </a:cubicBezTo>
                  <a:lnTo>
                    <a:pt x="0" y="8729"/>
                  </a:lnTo>
                  <a:cubicBezTo>
                    <a:pt x="0" y="8972"/>
                    <a:pt x="195" y="9167"/>
                    <a:pt x="439" y="9167"/>
                  </a:cubicBezTo>
                  <a:lnTo>
                    <a:pt x="13642" y="9167"/>
                  </a:lnTo>
                  <a:cubicBezTo>
                    <a:pt x="13886" y="9167"/>
                    <a:pt x="14081" y="8972"/>
                    <a:pt x="14081" y="8729"/>
                  </a:cubicBezTo>
                  <a:lnTo>
                    <a:pt x="14081" y="439"/>
                  </a:lnTo>
                  <a:cubicBezTo>
                    <a:pt x="14081" y="195"/>
                    <a:pt x="13886" y="1"/>
                    <a:pt x="13642" y="1"/>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45;p25">
              <a:extLst>
                <a:ext uri="{FF2B5EF4-FFF2-40B4-BE49-F238E27FC236}">
                  <a16:creationId xmlns:a16="http://schemas.microsoft.com/office/drawing/2014/main" id="{3EE550EF-B4B2-C946-9366-FCB9BDA69A27}"/>
                </a:ext>
              </a:extLst>
            </p:cNvPr>
            <p:cNvSpPr/>
            <p:nvPr/>
          </p:nvSpPr>
          <p:spPr>
            <a:xfrm>
              <a:off x="1044567" y="7531489"/>
              <a:ext cx="719962" cy="469228"/>
            </a:xfrm>
            <a:custGeom>
              <a:avLst/>
              <a:gdLst/>
              <a:ahLst/>
              <a:cxnLst/>
              <a:rect l="l" t="t" r="r" b="b"/>
              <a:pathLst>
                <a:path w="9335" h="6084" extrusionOk="0">
                  <a:moveTo>
                    <a:pt x="293" y="1"/>
                  </a:moveTo>
                  <a:cubicBezTo>
                    <a:pt x="133" y="1"/>
                    <a:pt x="1" y="133"/>
                    <a:pt x="1" y="293"/>
                  </a:cubicBezTo>
                  <a:lnTo>
                    <a:pt x="1" y="5791"/>
                  </a:lnTo>
                  <a:cubicBezTo>
                    <a:pt x="1" y="5951"/>
                    <a:pt x="133" y="6084"/>
                    <a:pt x="293" y="6084"/>
                  </a:cubicBezTo>
                  <a:lnTo>
                    <a:pt x="9049" y="6084"/>
                  </a:lnTo>
                  <a:cubicBezTo>
                    <a:pt x="9209" y="6084"/>
                    <a:pt x="9334" y="5951"/>
                    <a:pt x="9334" y="5791"/>
                  </a:cubicBezTo>
                  <a:lnTo>
                    <a:pt x="9334" y="293"/>
                  </a:lnTo>
                  <a:cubicBezTo>
                    <a:pt x="9334" y="133"/>
                    <a:pt x="9209"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46;p25">
              <a:extLst>
                <a:ext uri="{FF2B5EF4-FFF2-40B4-BE49-F238E27FC236}">
                  <a16:creationId xmlns:a16="http://schemas.microsoft.com/office/drawing/2014/main" id="{E1D9FF0A-7391-9346-BC68-62D02A66EF14}"/>
                </a:ext>
              </a:extLst>
            </p:cNvPr>
            <p:cNvSpPr/>
            <p:nvPr/>
          </p:nvSpPr>
          <p:spPr>
            <a:xfrm>
              <a:off x="1372032" y="8192279"/>
              <a:ext cx="68256" cy="68256"/>
            </a:xfrm>
            <a:custGeom>
              <a:avLst/>
              <a:gdLst/>
              <a:ahLst/>
              <a:cxnLst/>
              <a:rect l="l" t="t" r="r" b="b"/>
              <a:pathLst>
                <a:path w="885" h="885" extrusionOk="0">
                  <a:moveTo>
                    <a:pt x="446" y="1"/>
                  </a:moveTo>
                  <a:cubicBezTo>
                    <a:pt x="202" y="1"/>
                    <a:pt x="0" y="195"/>
                    <a:pt x="0" y="439"/>
                  </a:cubicBezTo>
                  <a:cubicBezTo>
                    <a:pt x="0" y="683"/>
                    <a:pt x="202" y="884"/>
                    <a:pt x="446" y="884"/>
                  </a:cubicBezTo>
                  <a:cubicBezTo>
                    <a:pt x="689" y="884"/>
                    <a:pt x="884" y="683"/>
                    <a:pt x="884" y="439"/>
                  </a:cubicBezTo>
                  <a:cubicBezTo>
                    <a:pt x="884" y="195"/>
                    <a:pt x="689" y="1"/>
                    <a:pt x="446" y="1"/>
                  </a:cubicBez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7;p25">
              <a:extLst>
                <a:ext uri="{FF2B5EF4-FFF2-40B4-BE49-F238E27FC236}">
                  <a16:creationId xmlns:a16="http://schemas.microsoft.com/office/drawing/2014/main" id="{2CDA255C-D932-FF47-A944-141D75923E31}"/>
                </a:ext>
              </a:extLst>
            </p:cNvPr>
            <p:cNvSpPr/>
            <p:nvPr/>
          </p:nvSpPr>
          <p:spPr>
            <a:xfrm>
              <a:off x="1046187" y="7529870"/>
              <a:ext cx="720502" cy="23677"/>
            </a:xfrm>
            <a:custGeom>
              <a:avLst/>
              <a:gdLst/>
              <a:ahLst/>
              <a:cxnLst/>
              <a:rect l="l" t="t" r="r" b="b"/>
              <a:pathLst>
                <a:path w="9342" h="307" extrusionOk="0">
                  <a:moveTo>
                    <a:pt x="293" y="1"/>
                  </a:moveTo>
                  <a:cubicBezTo>
                    <a:pt x="133" y="1"/>
                    <a:pt x="1" y="126"/>
                    <a:pt x="1" y="293"/>
                  </a:cubicBezTo>
                  <a:lnTo>
                    <a:pt x="1" y="307"/>
                  </a:lnTo>
                  <a:lnTo>
                    <a:pt x="9341" y="307"/>
                  </a:lnTo>
                  <a:lnTo>
                    <a:pt x="9341" y="293"/>
                  </a:lnTo>
                  <a:cubicBezTo>
                    <a:pt x="9341" y="126"/>
                    <a:pt x="9209" y="1"/>
                    <a:pt x="9049"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8;p25">
              <a:extLst>
                <a:ext uri="{FF2B5EF4-FFF2-40B4-BE49-F238E27FC236}">
                  <a16:creationId xmlns:a16="http://schemas.microsoft.com/office/drawing/2014/main" id="{BF9C86D3-4548-F248-ACA0-9629C06737B8}"/>
                </a:ext>
              </a:extLst>
            </p:cNvPr>
            <p:cNvSpPr/>
            <p:nvPr/>
          </p:nvSpPr>
          <p:spPr>
            <a:xfrm>
              <a:off x="1074645" y="7573907"/>
              <a:ext cx="659804" cy="24217"/>
            </a:xfrm>
            <a:custGeom>
              <a:avLst/>
              <a:gdLst/>
              <a:ahLst/>
              <a:cxnLst/>
              <a:rect l="l" t="t" r="r" b="b"/>
              <a:pathLst>
                <a:path w="8555" h="314" extrusionOk="0">
                  <a:moveTo>
                    <a:pt x="0" y="0"/>
                  </a:moveTo>
                  <a:lnTo>
                    <a:pt x="0" y="314"/>
                  </a:lnTo>
                  <a:lnTo>
                    <a:pt x="8554" y="314"/>
                  </a:lnTo>
                  <a:lnTo>
                    <a:pt x="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49;p25">
              <a:extLst>
                <a:ext uri="{FF2B5EF4-FFF2-40B4-BE49-F238E27FC236}">
                  <a16:creationId xmlns:a16="http://schemas.microsoft.com/office/drawing/2014/main" id="{D64D780A-CDA0-4E4C-A317-B5D0E7ECD30E}"/>
                </a:ext>
              </a:extLst>
            </p:cNvPr>
            <p:cNvSpPr/>
            <p:nvPr/>
          </p:nvSpPr>
          <p:spPr>
            <a:xfrm>
              <a:off x="1074645" y="7955048"/>
              <a:ext cx="659804" cy="24757"/>
            </a:xfrm>
            <a:custGeom>
              <a:avLst/>
              <a:gdLst/>
              <a:ahLst/>
              <a:cxnLst/>
              <a:rect l="l" t="t" r="r" b="b"/>
              <a:pathLst>
                <a:path w="8555" h="321" extrusionOk="0">
                  <a:moveTo>
                    <a:pt x="0" y="0"/>
                  </a:moveTo>
                  <a:cubicBezTo>
                    <a:pt x="0" y="174"/>
                    <a:pt x="140" y="320"/>
                    <a:pt x="314" y="320"/>
                  </a:cubicBezTo>
                  <a:lnTo>
                    <a:pt x="8241" y="320"/>
                  </a:lnTo>
                  <a:cubicBezTo>
                    <a:pt x="8415" y="320"/>
                    <a:pt x="8554" y="174"/>
                    <a:pt x="8554"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50;p25">
              <a:extLst>
                <a:ext uri="{FF2B5EF4-FFF2-40B4-BE49-F238E27FC236}">
                  <a16:creationId xmlns:a16="http://schemas.microsoft.com/office/drawing/2014/main" id="{DD5324E7-1CF3-8947-9032-0CEB9D75A5E3}"/>
                </a:ext>
              </a:extLst>
            </p:cNvPr>
            <p:cNvSpPr/>
            <p:nvPr/>
          </p:nvSpPr>
          <p:spPr>
            <a:xfrm>
              <a:off x="1306554" y="7825636"/>
              <a:ext cx="73577" cy="11877"/>
            </a:xfrm>
            <a:custGeom>
              <a:avLst/>
              <a:gdLst/>
              <a:ahLst/>
              <a:cxnLst/>
              <a:rect l="l" t="t" r="r" b="b"/>
              <a:pathLst>
                <a:path w="954" h="154" extrusionOk="0">
                  <a:moveTo>
                    <a:pt x="0" y="1"/>
                  </a:moveTo>
                  <a:lnTo>
                    <a:pt x="0" y="154"/>
                  </a:lnTo>
                  <a:lnTo>
                    <a:pt x="954" y="154"/>
                  </a:lnTo>
                  <a:lnTo>
                    <a:pt x="954" y="1"/>
                  </a:ln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51;p25">
              <a:extLst>
                <a:ext uri="{FF2B5EF4-FFF2-40B4-BE49-F238E27FC236}">
                  <a16:creationId xmlns:a16="http://schemas.microsoft.com/office/drawing/2014/main" id="{5B6D416B-3B5F-BB49-A8B5-A7ED83003801}"/>
                </a:ext>
              </a:extLst>
            </p:cNvPr>
            <p:cNvSpPr/>
            <p:nvPr/>
          </p:nvSpPr>
          <p:spPr>
            <a:xfrm>
              <a:off x="1429488" y="7825636"/>
              <a:ext cx="73037" cy="11877"/>
            </a:xfrm>
            <a:custGeom>
              <a:avLst/>
              <a:gdLst/>
              <a:ahLst/>
              <a:cxnLst/>
              <a:rect l="l" t="t" r="r" b="b"/>
              <a:pathLst>
                <a:path w="947" h="154" extrusionOk="0">
                  <a:moveTo>
                    <a:pt x="0" y="1"/>
                  </a:moveTo>
                  <a:lnTo>
                    <a:pt x="0" y="154"/>
                  </a:lnTo>
                  <a:lnTo>
                    <a:pt x="947" y="154"/>
                  </a:lnTo>
                  <a:lnTo>
                    <a:pt x="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2;p25">
              <a:extLst>
                <a:ext uri="{FF2B5EF4-FFF2-40B4-BE49-F238E27FC236}">
                  <a16:creationId xmlns:a16="http://schemas.microsoft.com/office/drawing/2014/main" id="{00F94447-BC86-9744-B210-BCF9F30D435B}"/>
                </a:ext>
              </a:extLst>
            </p:cNvPr>
            <p:cNvSpPr/>
            <p:nvPr/>
          </p:nvSpPr>
          <p:spPr>
            <a:xfrm>
              <a:off x="1596923" y="7617944"/>
              <a:ext cx="137514" cy="11877"/>
            </a:xfrm>
            <a:custGeom>
              <a:avLst/>
              <a:gdLst/>
              <a:ahLst/>
              <a:cxnLst/>
              <a:rect l="l" t="t" r="r" b="b"/>
              <a:pathLst>
                <a:path w="1783" h="154" extrusionOk="0">
                  <a:moveTo>
                    <a:pt x="1" y="0"/>
                  </a:moveTo>
                  <a:lnTo>
                    <a:pt x="1" y="153"/>
                  </a:lnTo>
                  <a:lnTo>
                    <a:pt x="1782" y="153"/>
                  </a:lnTo>
                  <a:lnTo>
                    <a:pt x="178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3;p25">
              <a:extLst>
                <a:ext uri="{FF2B5EF4-FFF2-40B4-BE49-F238E27FC236}">
                  <a16:creationId xmlns:a16="http://schemas.microsoft.com/office/drawing/2014/main" id="{B76E930E-410F-8245-999E-C9DE4261FD2B}"/>
                </a:ext>
              </a:extLst>
            </p:cNvPr>
            <p:cNvSpPr/>
            <p:nvPr/>
          </p:nvSpPr>
          <p:spPr>
            <a:xfrm>
              <a:off x="1255035" y="7770339"/>
              <a:ext cx="299015" cy="36094"/>
            </a:xfrm>
            <a:custGeom>
              <a:avLst/>
              <a:gdLst/>
              <a:ahLst/>
              <a:cxnLst/>
              <a:rect l="l" t="t" r="r" b="b"/>
              <a:pathLst>
                <a:path w="3877" h="468" extrusionOk="0">
                  <a:moveTo>
                    <a:pt x="0" y="1"/>
                  </a:moveTo>
                  <a:lnTo>
                    <a:pt x="0" y="467"/>
                  </a:lnTo>
                  <a:lnTo>
                    <a:pt x="3877" y="467"/>
                  </a:lnTo>
                  <a:lnTo>
                    <a:pt x="38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54;p25">
              <a:extLst>
                <a:ext uri="{FF2B5EF4-FFF2-40B4-BE49-F238E27FC236}">
                  <a16:creationId xmlns:a16="http://schemas.microsoft.com/office/drawing/2014/main" id="{DD69ACCC-993C-6045-A248-3721B7507E12}"/>
                </a:ext>
              </a:extLst>
            </p:cNvPr>
            <p:cNvSpPr/>
            <p:nvPr/>
          </p:nvSpPr>
          <p:spPr>
            <a:xfrm>
              <a:off x="1306554" y="7709720"/>
              <a:ext cx="195975" cy="29076"/>
            </a:xfrm>
            <a:custGeom>
              <a:avLst/>
              <a:gdLst/>
              <a:ahLst/>
              <a:cxnLst/>
              <a:rect l="l" t="t" r="r" b="b"/>
              <a:pathLst>
                <a:path w="2541" h="377" extrusionOk="0">
                  <a:moveTo>
                    <a:pt x="0" y="0"/>
                  </a:moveTo>
                  <a:lnTo>
                    <a:pt x="0" y="376"/>
                  </a:lnTo>
                  <a:lnTo>
                    <a:pt x="2541" y="376"/>
                  </a:lnTo>
                  <a:lnTo>
                    <a:pt x="25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480;p25">
              <a:extLst>
                <a:ext uri="{FF2B5EF4-FFF2-40B4-BE49-F238E27FC236}">
                  <a16:creationId xmlns:a16="http://schemas.microsoft.com/office/drawing/2014/main" id="{4F8AAD57-D893-694A-A8D7-EEA2D6538323}"/>
                </a:ext>
              </a:extLst>
            </p:cNvPr>
            <p:cNvGrpSpPr/>
            <p:nvPr/>
          </p:nvGrpSpPr>
          <p:grpSpPr>
            <a:xfrm>
              <a:off x="-165340" y="5304944"/>
              <a:ext cx="1135953" cy="1346649"/>
              <a:chOff x="2805374" y="1411900"/>
              <a:chExt cx="1135953" cy="1346649"/>
            </a:xfrm>
          </p:grpSpPr>
          <p:sp>
            <p:nvSpPr>
              <p:cNvPr id="122" name="Google Shape;1481;p25">
                <a:extLst>
                  <a:ext uri="{FF2B5EF4-FFF2-40B4-BE49-F238E27FC236}">
                    <a16:creationId xmlns:a16="http://schemas.microsoft.com/office/drawing/2014/main" id="{D537FAB7-949D-654D-BD10-0D9B19AC8EEF}"/>
                  </a:ext>
                </a:extLst>
              </p:cNvPr>
              <p:cNvSpPr/>
              <p:nvPr/>
            </p:nvSpPr>
            <p:spPr>
              <a:xfrm>
                <a:off x="3605757" y="2175418"/>
                <a:ext cx="230835" cy="225513"/>
              </a:xfrm>
              <a:custGeom>
                <a:avLst/>
                <a:gdLst/>
                <a:ahLst/>
                <a:cxnLst/>
                <a:rect l="l" t="t" r="r" b="b"/>
                <a:pathLst>
                  <a:path w="2993" h="2924" extrusionOk="0">
                    <a:moveTo>
                      <a:pt x="1503" y="567"/>
                    </a:moveTo>
                    <a:cubicBezTo>
                      <a:pt x="1735" y="567"/>
                      <a:pt x="1966" y="656"/>
                      <a:pt x="2144" y="833"/>
                    </a:cubicBezTo>
                    <a:cubicBezTo>
                      <a:pt x="2499" y="1188"/>
                      <a:pt x="2499" y="1759"/>
                      <a:pt x="2144" y="2114"/>
                    </a:cubicBezTo>
                    <a:cubicBezTo>
                      <a:pt x="1966" y="2291"/>
                      <a:pt x="1735" y="2380"/>
                      <a:pt x="1503" y="2380"/>
                    </a:cubicBezTo>
                    <a:cubicBezTo>
                      <a:pt x="1272" y="2380"/>
                      <a:pt x="1041" y="2291"/>
                      <a:pt x="863" y="2114"/>
                    </a:cubicBezTo>
                    <a:cubicBezTo>
                      <a:pt x="508" y="1759"/>
                      <a:pt x="508" y="1188"/>
                      <a:pt x="863" y="833"/>
                    </a:cubicBezTo>
                    <a:cubicBezTo>
                      <a:pt x="1041" y="656"/>
                      <a:pt x="1272" y="567"/>
                      <a:pt x="1503" y="567"/>
                    </a:cubicBezTo>
                    <a:close/>
                    <a:moveTo>
                      <a:pt x="1447" y="0"/>
                    </a:moveTo>
                    <a:cubicBezTo>
                      <a:pt x="1399" y="0"/>
                      <a:pt x="1350" y="32"/>
                      <a:pt x="1343" y="95"/>
                    </a:cubicBezTo>
                    <a:cubicBezTo>
                      <a:pt x="1335" y="155"/>
                      <a:pt x="1286" y="190"/>
                      <a:pt x="1236" y="190"/>
                    </a:cubicBezTo>
                    <a:cubicBezTo>
                      <a:pt x="1199" y="190"/>
                      <a:pt x="1162" y="171"/>
                      <a:pt x="1141" y="130"/>
                    </a:cubicBezTo>
                    <a:cubicBezTo>
                      <a:pt x="1121" y="92"/>
                      <a:pt x="1086" y="75"/>
                      <a:pt x="1050" y="75"/>
                    </a:cubicBezTo>
                    <a:cubicBezTo>
                      <a:pt x="989" y="75"/>
                      <a:pt x="929" y="125"/>
                      <a:pt x="947" y="200"/>
                    </a:cubicBezTo>
                    <a:cubicBezTo>
                      <a:pt x="956" y="273"/>
                      <a:pt x="897" y="330"/>
                      <a:pt x="837" y="330"/>
                    </a:cubicBezTo>
                    <a:cubicBezTo>
                      <a:pt x="812" y="330"/>
                      <a:pt x="786" y="320"/>
                      <a:pt x="766" y="297"/>
                    </a:cubicBezTo>
                    <a:cubicBezTo>
                      <a:pt x="742" y="273"/>
                      <a:pt x="714" y="263"/>
                      <a:pt x="688" y="263"/>
                    </a:cubicBezTo>
                    <a:cubicBezTo>
                      <a:pt x="615" y="263"/>
                      <a:pt x="551" y="341"/>
                      <a:pt x="592" y="422"/>
                    </a:cubicBezTo>
                    <a:cubicBezTo>
                      <a:pt x="636" y="495"/>
                      <a:pt x="577" y="577"/>
                      <a:pt x="506" y="577"/>
                    </a:cubicBezTo>
                    <a:cubicBezTo>
                      <a:pt x="488" y="577"/>
                      <a:pt x="470" y="572"/>
                      <a:pt x="452" y="562"/>
                    </a:cubicBezTo>
                    <a:cubicBezTo>
                      <a:pt x="435" y="553"/>
                      <a:pt x="417" y="549"/>
                      <a:pt x="401" y="549"/>
                    </a:cubicBezTo>
                    <a:cubicBezTo>
                      <a:pt x="315" y="549"/>
                      <a:pt x="257" y="659"/>
                      <a:pt x="327" y="736"/>
                    </a:cubicBezTo>
                    <a:cubicBezTo>
                      <a:pt x="398" y="800"/>
                      <a:pt x="344" y="912"/>
                      <a:pt x="253" y="912"/>
                    </a:cubicBezTo>
                    <a:cubicBezTo>
                      <a:pt x="245" y="912"/>
                      <a:pt x="238" y="911"/>
                      <a:pt x="230" y="910"/>
                    </a:cubicBezTo>
                    <a:cubicBezTo>
                      <a:pt x="223" y="908"/>
                      <a:pt x="216" y="908"/>
                      <a:pt x="210" y="908"/>
                    </a:cubicBezTo>
                    <a:cubicBezTo>
                      <a:pt x="105" y="908"/>
                      <a:pt x="62" y="1059"/>
                      <a:pt x="160" y="1111"/>
                    </a:cubicBezTo>
                    <a:cubicBezTo>
                      <a:pt x="258" y="1160"/>
                      <a:pt x="230" y="1299"/>
                      <a:pt x="125" y="1313"/>
                    </a:cubicBezTo>
                    <a:cubicBezTo>
                      <a:pt x="7" y="1320"/>
                      <a:pt x="0" y="1494"/>
                      <a:pt x="118" y="1522"/>
                    </a:cubicBezTo>
                    <a:cubicBezTo>
                      <a:pt x="223" y="1536"/>
                      <a:pt x="237" y="1682"/>
                      <a:pt x="139" y="1724"/>
                    </a:cubicBezTo>
                    <a:cubicBezTo>
                      <a:pt x="32" y="1771"/>
                      <a:pt x="67" y="1927"/>
                      <a:pt x="180" y="1927"/>
                    </a:cubicBezTo>
                    <a:cubicBezTo>
                      <a:pt x="185" y="1927"/>
                      <a:pt x="190" y="1926"/>
                      <a:pt x="195" y="1926"/>
                    </a:cubicBezTo>
                    <a:cubicBezTo>
                      <a:pt x="200" y="1925"/>
                      <a:pt x="205" y="1925"/>
                      <a:pt x="210" y="1925"/>
                    </a:cubicBezTo>
                    <a:cubicBezTo>
                      <a:pt x="304" y="1925"/>
                      <a:pt x="351" y="2047"/>
                      <a:pt x="278" y="2107"/>
                    </a:cubicBezTo>
                    <a:cubicBezTo>
                      <a:pt x="194" y="2179"/>
                      <a:pt x="255" y="2297"/>
                      <a:pt x="345" y="2297"/>
                    </a:cubicBezTo>
                    <a:cubicBezTo>
                      <a:pt x="359" y="2297"/>
                      <a:pt x="374" y="2294"/>
                      <a:pt x="390" y="2288"/>
                    </a:cubicBezTo>
                    <a:cubicBezTo>
                      <a:pt x="404" y="2281"/>
                      <a:pt x="418" y="2278"/>
                      <a:pt x="432" y="2278"/>
                    </a:cubicBezTo>
                    <a:cubicBezTo>
                      <a:pt x="507" y="2278"/>
                      <a:pt x="569" y="2364"/>
                      <a:pt x="522" y="2441"/>
                    </a:cubicBezTo>
                    <a:cubicBezTo>
                      <a:pt x="469" y="2521"/>
                      <a:pt x="534" y="2605"/>
                      <a:pt x="609" y="2605"/>
                    </a:cubicBezTo>
                    <a:cubicBezTo>
                      <a:pt x="631" y="2605"/>
                      <a:pt x="654" y="2598"/>
                      <a:pt x="675" y="2580"/>
                    </a:cubicBezTo>
                    <a:cubicBezTo>
                      <a:pt x="698" y="2561"/>
                      <a:pt x="723" y="2553"/>
                      <a:pt x="747" y="2553"/>
                    </a:cubicBezTo>
                    <a:cubicBezTo>
                      <a:pt x="812" y="2553"/>
                      <a:pt x="869" y="2613"/>
                      <a:pt x="849" y="2684"/>
                    </a:cubicBezTo>
                    <a:cubicBezTo>
                      <a:pt x="831" y="2762"/>
                      <a:pt x="894" y="2819"/>
                      <a:pt x="957" y="2819"/>
                    </a:cubicBezTo>
                    <a:cubicBezTo>
                      <a:pt x="990" y="2819"/>
                      <a:pt x="1023" y="2804"/>
                      <a:pt x="1044" y="2768"/>
                    </a:cubicBezTo>
                    <a:cubicBezTo>
                      <a:pt x="1065" y="2736"/>
                      <a:pt x="1098" y="2721"/>
                      <a:pt x="1130" y="2721"/>
                    </a:cubicBezTo>
                    <a:cubicBezTo>
                      <a:pt x="1183" y="2721"/>
                      <a:pt x="1235" y="2759"/>
                      <a:pt x="1239" y="2824"/>
                    </a:cubicBezTo>
                    <a:cubicBezTo>
                      <a:pt x="1243" y="2888"/>
                      <a:pt x="1294" y="2924"/>
                      <a:pt x="1345" y="2924"/>
                    </a:cubicBezTo>
                    <a:cubicBezTo>
                      <a:pt x="1388" y="2924"/>
                      <a:pt x="1432" y="2899"/>
                      <a:pt x="1448" y="2845"/>
                    </a:cubicBezTo>
                    <a:cubicBezTo>
                      <a:pt x="1462" y="2794"/>
                      <a:pt x="1506" y="2768"/>
                      <a:pt x="1551" y="2768"/>
                    </a:cubicBezTo>
                    <a:cubicBezTo>
                      <a:pt x="1592" y="2768"/>
                      <a:pt x="1633" y="2791"/>
                      <a:pt x="1650" y="2838"/>
                    </a:cubicBezTo>
                    <a:cubicBezTo>
                      <a:pt x="1667" y="2888"/>
                      <a:pt x="1708" y="2911"/>
                      <a:pt x="1749" y="2911"/>
                    </a:cubicBezTo>
                    <a:cubicBezTo>
                      <a:pt x="1804" y="2911"/>
                      <a:pt x="1858" y="2870"/>
                      <a:pt x="1858" y="2803"/>
                    </a:cubicBezTo>
                    <a:cubicBezTo>
                      <a:pt x="1854" y="2735"/>
                      <a:pt x="1908" y="2691"/>
                      <a:pt x="1963" y="2691"/>
                    </a:cubicBezTo>
                    <a:cubicBezTo>
                      <a:pt x="1994" y="2691"/>
                      <a:pt x="2024" y="2704"/>
                      <a:pt x="2046" y="2733"/>
                    </a:cubicBezTo>
                    <a:cubicBezTo>
                      <a:pt x="2070" y="2763"/>
                      <a:pt x="2101" y="2776"/>
                      <a:pt x="2131" y="2776"/>
                    </a:cubicBezTo>
                    <a:cubicBezTo>
                      <a:pt x="2199" y="2776"/>
                      <a:pt x="2263" y="2713"/>
                      <a:pt x="2234" y="2636"/>
                    </a:cubicBezTo>
                    <a:cubicBezTo>
                      <a:pt x="2208" y="2562"/>
                      <a:pt x="2266" y="2496"/>
                      <a:pt x="2332" y="2496"/>
                    </a:cubicBezTo>
                    <a:cubicBezTo>
                      <a:pt x="2353" y="2496"/>
                      <a:pt x="2374" y="2502"/>
                      <a:pt x="2394" y="2517"/>
                    </a:cubicBezTo>
                    <a:cubicBezTo>
                      <a:pt x="2414" y="2531"/>
                      <a:pt x="2435" y="2538"/>
                      <a:pt x="2455" y="2538"/>
                    </a:cubicBezTo>
                    <a:cubicBezTo>
                      <a:pt x="2534" y="2538"/>
                      <a:pt x="2603" y="2442"/>
                      <a:pt x="2547" y="2364"/>
                    </a:cubicBezTo>
                    <a:cubicBezTo>
                      <a:pt x="2493" y="2292"/>
                      <a:pt x="2549" y="2198"/>
                      <a:pt x="2629" y="2198"/>
                    </a:cubicBezTo>
                    <a:cubicBezTo>
                      <a:pt x="2641" y="2198"/>
                      <a:pt x="2653" y="2200"/>
                      <a:pt x="2666" y="2204"/>
                    </a:cubicBezTo>
                    <a:cubicBezTo>
                      <a:pt x="2678" y="2209"/>
                      <a:pt x="2690" y="2211"/>
                      <a:pt x="2702" y="2211"/>
                    </a:cubicBezTo>
                    <a:cubicBezTo>
                      <a:pt x="2794" y="2211"/>
                      <a:pt x="2850" y="2078"/>
                      <a:pt x="2763" y="2016"/>
                    </a:cubicBezTo>
                    <a:cubicBezTo>
                      <a:pt x="2682" y="1955"/>
                      <a:pt x="2726" y="1828"/>
                      <a:pt x="2825" y="1828"/>
                    </a:cubicBezTo>
                    <a:cubicBezTo>
                      <a:pt x="2828" y="1828"/>
                      <a:pt x="2830" y="1828"/>
                      <a:pt x="2833" y="1828"/>
                    </a:cubicBezTo>
                    <a:cubicBezTo>
                      <a:pt x="2951" y="1828"/>
                      <a:pt x="2986" y="1661"/>
                      <a:pt x="2868" y="1620"/>
                    </a:cubicBezTo>
                    <a:cubicBezTo>
                      <a:pt x="2770" y="1585"/>
                      <a:pt x="2777" y="1446"/>
                      <a:pt x="2875" y="1418"/>
                    </a:cubicBezTo>
                    <a:cubicBezTo>
                      <a:pt x="2993" y="1383"/>
                      <a:pt x="2972" y="1209"/>
                      <a:pt x="2854" y="1209"/>
                    </a:cubicBezTo>
                    <a:cubicBezTo>
                      <a:pt x="2749" y="1202"/>
                      <a:pt x="2714" y="1070"/>
                      <a:pt x="2798" y="1014"/>
                    </a:cubicBezTo>
                    <a:cubicBezTo>
                      <a:pt x="2894" y="950"/>
                      <a:pt x="2843" y="816"/>
                      <a:pt x="2742" y="816"/>
                    </a:cubicBezTo>
                    <a:cubicBezTo>
                      <a:pt x="2734" y="816"/>
                      <a:pt x="2724" y="817"/>
                      <a:pt x="2714" y="819"/>
                    </a:cubicBezTo>
                    <a:cubicBezTo>
                      <a:pt x="2705" y="822"/>
                      <a:pt x="2695" y="823"/>
                      <a:pt x="2686" y="823"/>
                    </a:cubicBezTo>
                    <a:cubicBezTo>
                      <a:pt x="2603" y="823"/>
                      <a:pt x="2548" y="720"/>
                      <a:pt x="2610" y="645"/>
                    </a:cubicBezTo>
                    <a:cubicBezTo>
                      <a:pt x="2672" y="572"/>
                      <a:pt x="2612" y="473"/>
                      <a:pt x="2531" y="473"/>
                    </a:cubicBezTo>
                    <a:cubicBezTo>
                      <a:pt x="2512" y="473"/>
                      <a:pt x="2491" y="478"/>
                      <a:pt x="2471" y="492"/>
                    </a:cubicBezTo>
                    <a:cubicBezTo>
                      <a:pt x="2452" y="503"/>
                      <a:pt x="2433" y="508"/>
                      <a:pt x="2415" y="508"/>
                    </a:cubicBezTo>
                    <a:cubicBezTo>
                      <a:pt x="2344" y="508"/>
                      <a:pt x="2284" y="432"/>
                      <a:pt x="2318" y="360"/>
                    </a:cubicBezTo>
                    <a:cubicBezTo>
                      <a:pt x="2352" y="281"/>
                      <a:pt x="2288" y="208"/>
                      <a:pt x="2221" y="208"/>
                    </a:cubicBezTo>
                    <a:cubicBezTo>
                      <a:pt x="2194" y="208"/>
                      <a:pt x="2166" y="220"/>
                      <a:pt x="2144" y="248"/>
                    </a:cubicBezTo>
                    <a:cubicBezTo>
                      <a:pt x="2121" y="273"/>
                      <a:pt x="2092" y="284"/>
                      <a:pt x="2064" y="284"/>
                    </a:cubicBezTo>
                    <a:cubicBezTo>
                      <a:pt x="2004" y="284"/>
                      <a:pt x="1946" y="236"/>
                      <a:pt x="1956" y="165"/>
                    </a:cubicBezTo>
                    <a:cubicBezTo>
                      <a:pt x="1964" y="90"/>
                      <a:pt x="1907" y="45"/>
                      <a:pt x="1850" y="45"/>
                    </a:cubicBezTo>
                    <a:cubicBezTo>
                      <a:pt x="1812" y="45"/>
                      <a:pt x="1773" y="65"/>
                      <a:pt x="1754" y="109"/>
                    </a:cubicBezTo>
                    <a:cubicBezTo>
                      <a:pt x="1735" y="154"/>
                      <a:pt x="1694" y="175"/>
                      <a:pt x="1654" y="175"/>
                    </a:cubicBezTo>
                    <a:cubicBezTo>
                      <a:pt x="1606" y="175"/>
                      <a:pt x="1560" y="145"/>
                      <a:pt x="1552" y="88"/>
                    </a:cubicBezTo>
                    <a:cubicBezTo>
                      <a:pt x="1542" y="30"/>
                      <a:pt x="1494" y="0"/>
                      <a:pt x="1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82;p25">
                <a:extLst>
                  <a:ext uri="{FF2B5EF4-FFF2-40B4-BE49-F238E27FC236}">
                    <a16:creationId xmlns:a16="http://schemas.microsoft.com/office/drawing/2014/main" id="{4AF9D3B0-BF77-8C44-B775-3625EE2012A9}"/>
                  </a:ext>
                </a:extLst>
              </p:cNvPr>
              <p:cNvSpPr/>
              <p:nvPr/>
            </p:nvSpPr>
            <p:spPr>
              <a:xfrm>
                <a:off x="3693755" y="2263492"/>
                <a:ext cx="55916" cy="50980"/>
              </a:xfrm>
              <a:custGeom>
                <a:avLst/>
                <a:gdLst/>
                <a:ahLst/>
                <a:cxnLst/>
                <a:rect l="l" t="t" r="r" b="b"/>
                <a:pathLst>
                  <a:path w="725" h="661" extrusionOk="0">
                    <a:moveTo>
                      <a:pt x="362" y="1"/>
                    </a:moveTo>
                    <a:cubicBezTo>
                      <a:pt x="277" y="1"/>
                      <a:pt x="192" y="32"/>
                      <a:pt x="126" y="95"/>
                    </a:cubicBezTo>
                    <a:cubicBezTo>
                      <a:pt x="0" y="227"/>
                      <a:pt x="0" y="436"/>
                      <a:pt x="126" y="561"/>
                    </a:cubicBezTo>
                    <a:cubicBezTo>
                      <a:pt x="192" y="627"/>
                      <a:pt x="277" y="660"/>
                      <a:pt x="362" y="660"/>
                    </a:cubicBezTo>
                    <a:cubicBezTo>
                      <a:pt x="446" y="660"/>
                      <a:pt x="529" y="627"/>
                      <a:pt x="592" y="561"/>
                    </a:cubicBezTo>
                    <a:cubicBezTo>
                      <a:pt x="724" y="436"/>
                      <a:pt x="724" y="227"/>
                      <a:pt x="592" y="95"/>
                    </a:cubicBezTo>
                    <a:cubicBezTo>
                      <a:pt x="529" y="32"/>
                      <a:pt x="446" y="1"/>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83;p25">
                <a:extLst>
                  <a:ext uri="{FF2B5EF4-FFF2-40B4-BE49-F238E27FC236}">
                    <a16:creationId xmlns:a16="http://schemas.microsoft.com/office/drawing/2014/main" id="{3D790FAB-DE16-744D-AF67-030698CBDF27}"/>
                  </a:ext>
                </a:extLst>
              </p:cNvPr>
              <p:cNvSpPr/>
              <p:nvPr/>
            </p:nvSpPr>
            <p:spPr>
              <a:xfrm>
                <a:off x="3477964" y="2357428"/>
                <a:ext cx="181012" cy="177002"/>
              </a:xfrm>
              <a:custGeom>
                <a:avLst/>
                <a:gdLst/>
                <a:ahLst/>
                <a:cxnLst/>
                <a:rect l="l" t="t" r="r" b="b"/>
                <a:pathLst>
                  <a:path w="2347" h="2295" extrusionOk="0">
                    <a:moveTo>
                      <a:pt x="1191" y="646"/>
                    </a:moveTo>
                    <a:cubicBezTo>
                      <a:pt x="1325" y="646"/>
                      <a:pt x="1459" y="697"/>
                      <a:pt x="1560" y="798"/>
                    </a:cubicBezTo>
                    <a:cubicBezTo>
                      <a:pt x="1761" y="1000"/>
                      <a:pt x="1761" y="1327"/>
                      <a:pt x="1560" y="1529"/>
                    </a:cubicBezTo>
                    <a:cubicBezTo>
                      <a:pt x="1459" y="1633"/>
                      <a:pt x="1325" y="1685"/>
                      <a:pt x="1191" y="1685"/>
                    </a:cubicBezTo>
                    <a:cubicBezTo>
                      <a:pt x="1057" y="1685"/>
                      <a:pt x="923" y="1633"/>
                      <a:pt x="822" y="1529"/>
                    </a:cubicBezTo>
                    <a:cubicBezTo>
                      <a:pt x="620" y="1327"/>
                      <a:pt x="620" y="1000"/>
                      <a:pt x="822" y="798"/>
                    </a:cubicBezTo>
                    <a:cubicBezTo>
                      <a:pt x="923" y="697"/>
                      <a:pt x="1057" y="646"/>
                      <a:pt x="1191" y="646"/>
                    </a:cubicBezTo>
                    <a:close/>
                    <a:moveTo>
                      <a:pt x="1288" y="0"/>
                    </a:moveTo>
                    <a:cubicBezTo>
                      <a:pt x="1253" y="0"/>
                      <a:pt x="1218" y="22"/>
                      <a:pt x="1205" y="67"/>
                    </a:cubicBezTo>
                    <a:cubicBezTo>
                      <a:pt x="1194" y="107"/>
                      <a:pt x="1158" y="128"/>
                      <a:pt x="1124" y="128"/>
                    </a:cubicBezTo>
                    <a:cubicBezTo>
                      <a:pt x="1092" y="128"/>
                      <a:pt x="1061" y="110"/>
                      <a:pt x="1051" y="74"/>
                    </a:cubicBezTo>
                    <a:cubicBezTo>
                      <a:pt x="1036" y="34"/>
                      <a:pt x="1003" y="16"/>
                      <a:pt x="969" y="16"/>
                    </a:cubicBezTo>
                    <a:cubicBezTo>
                      <a:pt x="927" y="16"/>
                      <a:pt x="884" y="47"/>
                      <a:pt x="884" y="102"/>
                    </a:cubicBezTo>
                    <a:cubicBezTo>
                      <a:pt x="889" y="156"/>
                      <a:pt x="847" y="189"/>
                      <a:pt x="803" y="189"/>
                    </a:cubicBezTo>
                    <a:cubicBezTo>
                      <a:pt x="780" y="189"/>
                      <a:pt x="755" y="179"/>
                      <a:pt x="738" y="157"/>
                    </a:cubicBezTo>
                    <a:cubicBezTo>
                      <a:pt x="721" y="133"/>
                      <a:pt x="696" y="123"/>
                      <a:pt x="672" y="123"/>
                    </a:cubicBezTo>
                    <a:cubicBezTo>
                      <a:pt x="620" y="123"/>
                      <a:pt x="568" y="172"/>
                      <a:pt x="592" y="234"/>
                    </a:cubicBezTo>
                    <a:cubicBezTo>
                      <a:pt x="613" y="292"/>
                      <a:pt x="567" y="342"/>
                      <a:pt x="516" y="342"/>
                    </a:cubicBezTo>
                    <a:cubicBezTo>
                      <a:pt x="499" y="342"/>
                      <a:pt x="482" y="336"/>
                      <a:pt x="467" y="324"/>
                    </a:cubicBezTo>
                    <a:cubicBezTo>
                      <a:pt x="451" y="313"/>
                      <a:pt x="434" y="308"/>
                      <a:pt x="418" y="308"/>
                    </a:cubicBezTo>
                    <a:cubicBezTo>
                      <a:pt x="357" y="308"/>
                      <a:pt x="304" y="382"/>
                      <a:pt x="348" y="443"/>
                    </a:cubicBezTo>
                    <a:cubicBezTo>
                      <a:pt x="391" y="504"/>
                      <a:pt x="349" y="580"/>
                      <a:pt x="286" y="580"/>
                    </a:cubicBezTo>
                    <a:cubicBezTo>
                      <a:pt x="277" y="580"/>
                      <a:pt x="268" y="579"/>
                      <a:pt x="258" y="575"/>
                    </a:cubicBezTo>
                    <a:cubicBezTo>
                      <a:pt x="247" y="571"/>
                      <a:pt x="236" y="569"/>
                      <a:pt x="226" y="569"/>
                    </a:cubicBezTo>
                    <a:cubicBezTo>
                      <a:pt x="153" y="569"/>
                      <a:pt x="108" y="666"/>
                      <a:pt x="181" y="721"/>
                    </a:cubicBezTo>
                    <a:cubicBezTo>
                      <a:pt x="242" y="768"/>
                      <a:pt x="211" y="868"/>
                      <a:pt x="134" y="868"/>
                    </a:cubicBezTo>
                    <a:cubicBezTo>
                      <a:pt x="131" y="868"/>
                      <a:pt x="128" y="868"/>
                      <a:pt x="126" y="867"/>
                    </a:cubicBezTo>
                    <a:cubicBezTo>
                      <a:pt x="28" y="867"/>
                      <a:pt x="7" y="1000"/>
                      <a:pt x="98" y="1027"/>
                    </a:cubicBezTo>
                    <a:cubicBezTo>
                      <a:pt x="174" y="1055"/>
                      <a:pt x="168" y="1167"/>
                      <a:pt x="91" y="1188"/>
                    </a:cubicBezTo>
                    <a:cubicBezTo>
                      <a:pt x="0" y="1215"/>
                      <a:pt x="14" y="1348"/>
                      <a:pt x="112" y="1355"/>
                    </a:cubicBezTo>
                    <a:cubicBezTo>
                      <a:pt x="195" y="1355"/>
                      <a:pt x="223" y="1459"/>
                      <a:pt x="154" y="1508"/>
                    </a:cubicBezTo>
                    <a:cubicBezTo>
                      <a:pt x="78" y="1552"/>
                      <a:pt x="116" y="1658"/>
                      <a:pt x="191" y="1658"/>
                    </a:cubicBezTo>
                    <a:cubicBezTo>
                      <a:pt x="199" y="1658"/>
                      <a:pt x="207" y="1657"/>
                      <a:pt x="216" y="1654"/>
                    </a:cubicBezTo>
                    <a:cubicBezTo>
                      <a:pt x="224" y="1652"/>
                      <a:pt x="232" y="1651"/>
                      <a:pt x="239" y="1651"/>
                    </a:cubicBezTo>
                    <a:cubicBezTo>
                      <a:pt x="309" y="1651"/>
                      <a:pt x="351" y="1736"/>
                      <a:pt x="307" y="1793"/>
                    </a:cubicBezTo>
                    <a:cubicBezTo>
                      <a:pt x="256" y="1849"/>
                      <a:pt x="300" y="1927"/>
                      <a:pt x="363" y="1927"/>
                    </a:cubicBezTo>
                    <a:cubicBezTo>
                      <a:pt x="378" y="1927"/>
                      <a:pt x="395" y="1922"/>
                      <a:pt x="411" y="1911"/>
                    </a:cubicBezTo>
                    <a:cubicBezTo>
                      <a:pt x="426" y="1903"/>
                      <a:pt x="441" y="1899"/>
                      <a:pt x="455" y="1899"/>
                    </a:cubicBezTo>
                    <a:cubicBezTo>
                      <a:pt x="510" y="1899"/>
                      <a:pt x="557" y="1955"/>
                      <a:pt x="529" y="2016"/>
                    </a:cubicBezTo>
                    <a:cubicBezTo>
                      <a:pt x="505" y="2081"/>
                      <a:pt x="558" y="2135"/>
                      <a:pt x="611" y="2135"/>
                    </a:cubicBezTo>
                    <a:cubicBezTo>
                      <a:pt x="632" y="2135"/>
                      <a:pt x="653" y="2126"/>
                      <a:pt x="669" y="2106"/>
                    </a:cubicBezTo>
                    <a:cubicBezTo>
                      <a:pt x="687" y="2085"/>
                      <a:pt x="711" y="2076"/>
                      <a:pt x="734" y="2076"/>
                    </a:cubicBezTo>
                    <a:cubicBezTo>
                      <a:pt x="781" y="2076"/>
                      <a:pt x="824" y="2113"/>
                      <a:pt x="815" y="2169"/>
                    </a:cubicBezTo>
                    <a:cubicBezTo>
                      <a:pt x="811" y="2224"/>
                      <a:pt x="858" y="2258"/>
                      <a:pt x="903" y="2258"/>
                    </a:cubicBezTo>
                    <a:cubicBezTo>
                      <a:pt x="932" y="2258"/>
                      <a:pt x="961" y="2244"/>
                      <a:pt x="975" y="2211"/>
                    </a:cubicBezTo>
                    <a:cubicBezTo>
                      <a:pt x="991" y="2176"/>
                      <a:pt x="1022" y="2160"/>
                      <a:pt x="1054" y="2160"/>
                    </a:cubicBezTo>
                    <a:cubicBezTo>
                      <a:pt x="1091" y="2160"/>
                      <a:pt x="1127" y="2183"/>
                      <a:pt x="1135" y="2225"/>
                    </a:cubicBezTo>
                    <a:cubicBezTo>
                      <a:pt x="1145" y="2272"/>
                      <a:pt x="1181" y="2294"/>
                      <a:pt x="1217" y="2294"/>
                    </a:cubicBezTo>
                    <a:cubicBezTo>
                      <a:pt x="1256" y="2294"/>
                      <a:pt x="1295" y="2268"/>
                      <a:pt x="1302" y="2218"/>
                    </a:cubicBezTo>
                    <a:cubicBezTo>
                      <a:pt x="1306" y="2173"/>
                      <a:pt x="1343" y="2147"/>
                      <a:pt x="1382" y="2147"/>
                    </a:cubicBezTo>
                    <a:cubicBezTo>
                      <a:pt x="1409" y="2147"/>
                      <a:pt x="1438" y="2161"/>
                      <a:pt x="1455" y="2190"/>
                    </a:cubicBezTo>
                    <a:cubicBezTo>
                      <a:pt x="1471" y="2221"/>
                      <a:pt x="1499" y="2235"/>
                      <a:pt x="1527" y="2235"/>
                    </a:cubicBezTo>
                    <a:cubicBezTo>
                      <a:pt x="1574" y="2235"/>
                      <a:pt x="1621" y="2195"/>
                      <a:pt x="1608" y="2134"/>
                    </a:cubicBezTo>
                    <a:cubicBezTo>
                      <a:pt x="1598" y="2079"/>
                      <a:pt x="1646" y="2035"/>
                      <a:pt x="1694" y="2035"/>
                    </a:cubicBezTo>
                    <a:cubicBezTo>
                      <a:pt x="1713" y="2035"/>
                      <a:pt x="1732" y="2042"/>
                      <a:pt x="1747" y="2058"/>
                    </a:cubicBezTo>
                    <a:cubicBezTo>
                      <a:pt x="1766" y="2076"/>
                      <a:pt x="1787" y="2083"/>
                      <a:pt x="1807" y="2083"/>
                    </a:cubicBezTo>
                    <a:cubicBezTo>
                      <a:pt x="1864" y="2083"/>
                      <a:pt x="1916" y="2022"/>
                      <a:pt x="1880" y="1960"/>
                    </a:cubicBezTo>
                    <a:cubicBezTo>
                      <a:pt x="1851" y="1902"/>
                      <a:pt x="1898" y="1840"/>
                      <a:pt x="1955" y="1840"/>
                    </a:cubicBezTo>
                    <a:cubicBezTo>
                      <a:pt x="1967" y="1840"/>
                      <a:pt x="1979" y="1843"/>
                      <a:pt x="1991" y="1849"/>
                    </a:cubicBezTo>
                    <a:cubicBezTo>
                      <a:pt x="2005" y="1855"/>
                      <a:pt x="2019" y="1858"/>
                      <a:pt x="2033" y="1858"/>
                    </a:cubicBezTo>
                    <a:cubicBezTo>
                      <a:pt x="2102" y="1858"/>
                      <a:pt x="2147" y="1775"/>
                      <a:pt x="2089" y="1716"/>
                    </a:cubicBezTo>
                    <a:cubicBezTo>
                      <a:pt x="2037" y="1664"/>
                      <a:pt x="2076" y="1576"/>
                      <a:pt x="2149" y="1576"/>
                    </a:cubicBezTo>
                    <a:cubicBezTo>
                      <a:pt x="2154" y="1576"/>
                      <a:pt x="2160" y="1576"/>
                      <a:pt x="2165" y="1577"/>
                    </a:cubicBezTo>
                    <a:cubicBezTo>
                      <a:pt x="2170" y="1578"/>
                      <a:pt x="2174" y="1578"/>
                      <a:pt x="2179" y="1578"/>
                    </a:cubicBezTo>
                    <a:cubicBezTo>
                      <a:pt x="2260" y="1578"/>
                      <a:pt x="2300" y="1463"/>
                      <a:pt x="2221" y="1417"/>
                    </a:cubicBezTo>
                    <a:cubicBezTo>
                      <a:pt x="2144" y="1382"/>
                      <a:pt x="2165" y="1271"/>
                      <a:pt x="2249" y="1264"/>
                    </a:cubicBezTo>
                    <a:cubicBezTo>
                      <a:pt x="2346" y="1250"/>
                      <a:pt x="2346" y="1118"/>
                      <a:pt x="2256" y="1097"/>
                    </a:cubicBezTo>
                    <a:cubicBezTo>
                      <a:pt x="2172" y="1083"/>
                      <a:pt x="2158" y="972"/>
                      <a:pt x="2235" y="944"/>
                    </a:cubicBezTo>
                    <a:cubicBezTo>
                      <a:pt x="2321" y="904"/>
                      <a:pt x="2287" y="783"/>
                      <a:pt x="2206" y="783"/>
                    </a:cubicBezTo>
                    <a:cubicBezTo>
                      <a:pt x="2202" y="783"/>
                      <a:pt x="2197" y="783"/>
                      <a:pt x="2193" y="784"/>
                    </a:cubicBezTo>
                    <a:cubicBezTo>
                      <a:pt x="2190" y="784"/>
                      <a:pt x="2187" y="784"/>
                      <a:pt x="2185" y="784"/>
                    </a:cubicBezTo>
                    <a:cubicBezTo>
                      <a:pt x="2107" y="784"/>
                      <a:pt x="2070" y="691"/>
                      <a:pt x="2130" y="638"/>
                    </a:cubicBezTo>
                    <a:cubicBezTo>
                      <a:pt x="2190" y="584"/>
                      <a:pt x="2142" y="490"/>
                      <a:pt x="2075" y="490"/>
                    </a:cubicBezTo>
                    <a:cubicBezTo>
                      <a:pt x="2064" y="490"/>
                      <a:pt x="2052" y="492"/>
                      <a:pt x="2040" y="498"/>
                    </a:cubicBezTo>
                    <a:cubicBezTo>
                      <a:pt x="2027" y="504"/>
                      <a:pt x="2015" y="507"/>
                      <a:pt x="2004" y="507"/>
                    </a:cubicBezTo>
                    <a:cubicBezTo>
                      <a:pt x="1944" y="507"/>
                      <a:pt x="1900" y="438"/>
                      <a:pt x="1935" y="380"/>
                    </a:cubicBezTo>
                    <a:cubicBezTo>
                      <a:pt x="1973" y="316"/>
                      <a:pt x="1920" y="248"/>
                      <a:pt x="1862" y="248"/>
                    </a:cubicBezTo>
                    <a:cubicBezTo>
                      <a:pt x="1844" y="248"/>
                      <a:pt x="1826" y="254"/>
                      <a:pt x="1810" y="269"/>
                    </a:cubicBezTo>
                    <a:cubicBezTo>
                      <a:pt x="1793" y="284"/>
                      <a:pt x="1773" y="291"/>
                      <a:pt x="1754" y="291"/>
                    </a:cubicBezTo>
                    <a:cubicBezTo>
                      <a:pt x="1706" y="291"/>
                      <a:pt x="1663" y="245"/>
                      <a:pt x="1678" y="185"/>
                    </a:cubicBezTo>
                    <a:cubicBezTo>
                      <a:pt x="1692" y="126"/>
                      <a:pt x="1642" y="82"/>
                      <a:pt x="1593" y="82"/>
                    </a:cubicBezTo>
                    <a:cubicBezTo>
                      <a:pt x="1567" y="82"/>
                      <a:pt x="1542" y="94"/>
                      <a:pt x="1525" y="123"/>
                    </a:cubicBezTo>
                    <a:cubicBezTo>
                      <a:pt x="1508" y="150"/>
                      <a:pt x="1482" y="162"/>
                      <a:pt x="1455" y="162"/>
                    </a:cubicBezTo>
                    <a:cubicBezTo>
                      <a:pt x="1413" y="162"/>
                      <a:pt x="1372" y="132"/>
                      <a:pt x="1372" y="81"/>
                    </a:cubicBezTo>
                    <a:cubicBezTo>
                      <a:pt x="1368" y="29"/>
                      <a:pt x="1328" y="0"/>
                      <a:pt x="1288" y="0"/>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84;p25">
                <a:extLst>
                  <a:ext uri="{FF2B5EF4-FFF2-40B4-BE49-F238E27FC236}">
                    <a16:creationId xmlns:a16="http://schemas.microsoft.com/office/drawing/2014/main" id="{0BF6D19F-ABB2-5E43-B612-A472573D45B2}"/>
                  </a:ext>
                </a:extLst>
              </p:cNvPr>
              <p:cNvSpPr/>
              <p:nvPr/>
            </p:nvSpPr>
            <p:spPr>
              <a:xfrm>
                <a:off x="3552543" y="2431234"/>
                <a:ext cx="34475" cy="31776"/>
              </a:xfrm>
              <a:custGeom>
                <a:avLst/>
                <a:gdLst/>
                <a:ahLst/>
                <a:cxnLst/>
                <a:rect l="l" t="t" r="r" b="b"/>
                <a:pathLst>
                  <a:path w="447" h="412" extrusionOk="0">
                    <a:moveTo>
                      <a:pt x="224" y="1"/>
                    </a:moveTo>
                    <a:cubicBezTo>
                      <a:pt x="171" y="1"/>
                      <a:pt x="119" y="22"/>
                      <a:pt x="78" y="63"/>
                    </a:cubicBezTo>
                    <a:cubicBezTo>
                      <a:pt x="1" y="140"/>
                      <a:pt x="1" y="272"/>
                      <a:pt x="78" y="349"/>
                    </a:cubicBezTo>
                    <a:cubicBezTo>
                      <a:pt x="119" y="391"/>
                      <a:pt x="171" y="411"/>
                      <a:pt x="224" y="411"/>
                    </a:cubicBezTo>
                    <a:cubicBezTo>
                      <a:pt x="276" y="411"/>
                      <a:pt x="328" y="391"/>
                      <a:pt x="370" y="349"/>
                    </a:cubicBezTo>
                    <a:cubicBezTo>
                      <a:pt x="446" y="272"/>
                      <a:pt x="446" y="140"/>
                      <a:pt x="370" y="63"/>
                    </a:cubicBezTo>
                    <a:cubicBezTo>
                      <a:pt x="328" y="22"/>
                      <a:pt x="276" y="1"/>
                      <a:pt x="224" y="1"/>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85;p25">
                <a:extLst>
                  <a:ext uri="{FF2B5EF4-FFF2-40B4-BE49-F238E27FC236}">
                    <a16:creationId xmlns:a16="http://schemas.microsoft.com/office/drawing/2014/main" id="{A7420B73-C83A-344D-8ADA-07A0108E9873}"/>
                  </a:ext>
                </a:extLst>
              </p:cNvPr>
              <p:cNvSpPr/>
              <p:nvPr/>
            </p:nvSpPr>
            <p:spPr>
              <a:xfrm>
                <a:off x="3526783" y="2263338"/>
                <a:ext cx="87074" cy="81984"/>
              </a:xfrm>
              <a:custGeom>
                <a:avLst/>
                <a:gdLst/>
                <a:ahLst/>
                <a:cxnLst/>
                <a:rect l="l" t="t" r="r" b="b"/>
                <a:pathLst>
                  <a:path w="1129" h="1063" extrusionOk="0">
                    <a:moveTo>
                      <a:pt x="649" y="1"/>
                    </a:moveTo>
                    <a:cubicBezTo>
                      <a:pt x="620" y="1"/>
                      <a:pt x="589" y="15"/>
                      <a:pt x="572" y="48"/>
                    </a:cubicBezTo>
                    <a:cubicBezTo>
                      <a:pt x="556" y="76"/>
                      <a:pt x="526" y="92"/>
                      <a:pt x="496" y="92"/>
                    </a:cubicBezTo>
                    <a:cubicBezTo>
                      <a:pt x="473" y="92"/>
                      <a:pt x="450" y="83"/>
                      <a:pt x="432" y="62"/>
                    </a:cubicBezTo>
                    <a:cubicBezTo>
                      <a:pt x="415" y="42"/>
                      <a:pt x="392" y="33"/>
                      <a:pt x="370" y="33"/>
                    </a:cubicBezTo>
                    <a:cubicBezTo>
                      <a:pt x="323" y="33"/>
                      <a:pt x="277" y="74"/>
                      <a:pt x="286" y="132"/>
                    </a:cubicBezTo>
                    <a:cubicBezTo>
                      <a:pt x="292" y="187"/>
                      <a:pt x="255" y="231"/>
                      <a:pt x="203" y="231"/>
                    </a:cubicBezTo>
                    <a:cubicBezTo>
                      <a:pt x="196" y="231"/>
                      <a:pt x="189" y="231"/>
                      <a:pt x="182" y="229"/>
                    </a:cubicBezTo>
                    <a:cubicBezTo>
                      <a:pt x="175" y="227"/>
                      <a:pt x="168" y="226"/>
                      <a:pt x="162" y="226"/>
                    </a:cubicBezTo>
                    <a:cubicBezTo>
                      <a:pt x="96" y="226"/>
                      <a:pt x="55" y="318"/>
                      <a:pt x="105" y="375"/>
                    </a:cubicBezTo>
                    <a:cubicBezTo>
                      <a:pt x="147" y="417"/>
                      <a:pt x="133" y="487"/>
                      <a:pt x="77" y="507"/>
                    </a:cubicBezTo>
                    <a:cubicBezTo>
                      <a:pt x="1" y="542"/>
                      <a:pt x="15" y="661"/>
                      <a:pt x="98" y="674"/>
                    </a:cubicBezTo>
                    <a:cubicBezTo>
                      <a:pt x="161" y="681"/>
                      <a:pt x="189" y="744"/>
                      <a:pt x="161" y="800"/>
                    </a:cubicBezTo>
                    <a:cubicBezTo>
                      <a:pt x="126" y="858"/>
                      <a:pt x="174" y="926"/>
                      <a:pt x="236" y="926"/>
                    </a:cubicBezTo>
                    <a:cubicBezTo>
                      <a:pt x="248" y="926"/>
                      <a:pt x="260" y="924"/>
                      <a:pt x="272" y="918"/>
                    </a:cubicBezTo>
                    <a:cubicBezTo>
                      <a:pt x="286" y="911"/>
                      <a:pt x="299" y="908"/>
                      <a:pt x="312" y="908"/>
                    </a:cubicBezTo>
                    <a:cubicBezTo>
                      <a:pt x="355" y="908"/>
                      <a:pt x="392" y="940"/>
                      <a:pt x="398" y="988"/>
                    </a:cubicBezTo>
                    <a:cubicBezTo>
                      <a:pt x="402" y="1036"/>
                      <a:pt x="440" y="1063"/>
                      <a:pt x="480" y="1063"/>
                    </a:cubicBezTo>
                    <a:cubicBezTo>
                      <a:pt x="510" y="1063"/>
                      <a:pt x="540" y="1048"/>
                      <a:pt x="558" y="1015"/>
                    </a:cubicBezTo>
                    <a:cubicBezTo>
                      <a:pt x="574" y="984"/>
                      <a:pt x="603" y="968"/>
                      <a:pt x="633" y="968"/>
                    </a:cubicBezTo>
                    <a:cubicBezTo>
                      <a:pt x="656" y="968"/>
                      <a:pt x="679" y="977"/>
                      <a:pt x="697" y="995"/>
                    </a:cubicBezTo>
                    <a:cubicBezTo>
                      <a:pt x="715" y="1017"/>
                      <a:pt x="737" y="1026"/>
                      <a:pt x="759" y="1026"/>
                    </a:cubicBezTo>
                    <a:cubicBezTo>
                      <a:pt x="807" y="1026"/>
                      <a:pt x="853" y="982"/>
                      <a:pt x="843" y="925"/>
                    </a:cubicBezTo>
                    <a:cubicBezTo>
                      <a:pt x="837" y="876"/>
                      <a:pt x="874" y="832"/>
                      <a:pt x="926" y="832"/>
                    </a:cubicBezTo>
                    <a:cubicBezTo>
                      <a:pt x="933" y="832"/>
                      <a:pt x="940" y="833"/>
                      <a:pt x="947" y="835"/>
                    </a:cubicBezTo>
                    <a:cubicBezTo>
                      <a:pt x="952" y="835"/>
                      <a:pt x="957" y="836"/>
                      <a:pt x="962" y="836"/>
                    </a:cubicBezTo>
                    <a:cubicBezTo>
                      <a:pt x="1031" y="836"/>
                      <a:pt x="1076" y="747"/>
                      <a:pt x="1024" y="688"/>
                    </a:cubicBezTo>
                    <a:cubicBezTo>
                      <a:pt x="982" y="647"/>
                      <a:pt x="996" y="577"/>
                      <a:pt x="1052" y="549"/>
                    </a:cubicBezTo>
                    <a:cubicBezTo>
                      <a:pt x="1128" y="514"/>
                      <a:pt x="1114" y="403"/>
                      <a:pt x="1031" y="389"/>
                    </a:cubicBezTo>
                    <a:cubicBezTo>
                      <a:pt x="968" y="382"/>
                      <a:pt x="940" y="313"/>
                      <a:pt x="968" y="264"/>
                    </a:cubicBezTo>
                    <a:cubicBezTo>
                      <a:pt x="1002" y="201"/>
                      <a:pt x="958" y="134"/>
                      <a:pt x="899" y="134"/>
                    </a:cubicBezTo>
                    <a:cubicBezTo>
                      <a:pt x="885" y="134"/>
                      <a:pt x="871" y="138"/>
                      <a:pt x="857" y="145"/>
                    </a:cubicBezTo>
                    <a:cubicBezTo>
                      <a:pt x="844" y="152"/>
                      <a:pt x="830" y="155"/>
                      <a:pt x="817" y="155"/>
                    </a:cubicBezTo>
                    <a:cubicBezTo>
                      <a:pt x="775" y="155"/>
                      <a:pt x="737" y="124"/>
                      <a:pt x="732" y="76"/>
                    </a:cubicBezTo>
                    <a:cubicBezTo>
                      <a:pt x="728" y="28"/>
                      <a:pt x="689" y="1"/>
                      <a:pt x="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86;p25">
                <a:extLst>
                  <a:ext uri="{FF2B5EF4-FFF2-40B4-BE49-F238E27FC236}">
                    <a16:creationId xmlns:a16="http://schemas.microsoft.com/office/drawing/2014/main" id="{E99E6581-99D6-D34A-BF1C-ED07FF9E9B24}"/>
                  </a:ext>
                </a:extLst>
              </p:cNvPr>
              <p:cNvSpPr/>
              <p:nvPr/>
            </p:nvSpPr>
            <p:spPr>
              <a:xfrm>
                <a:off x="3545601" y="2281462"/>
                <a:ext cx="49437" cy="45581"/>
              </a:xfrm>
              <a:custGeom>
                <a:avLst/>
                <a:gdLst/>
                <a:ahLst/>
                <a:cxnLst/>
                <a:rect l="l" t="t" r="r" b="b"/>
                <a:pathLst>
                  <a:path w="641" h="591" extrusionOk="0">
                    <a:moveTo>
                      <a:pt x="321" y="1"/>
                    </a:moveTo>
                    <a:cubicBezTo>
                      <a:pt x="246" y="1"/>
                      <a:pt x="171" y="29"/>
                      <a:pt x="112" y="84"/>
                    </a:cubicBezTo>
                    <a:cubicBezTo>
                      <a:pt x="0" y="203"/>
                      <a:pt x="0" y="391"/>
                      <a:pt x="112" y="502"/>
                    </a:cubicBezTo>
                    <a:cubicBezTo>
                      <a:pt x="171" y="561"/>
                      <a:pt x="246" y="591"/>
                      <a:pt x="321" y="591"/>
                    </a:cubicBezTo>
                    <a:cubicBezTo>
                      <a:pt x="395" y="591"/>
                      <a:pt x="470" y="561"/>
                      <a:pt x="529" y="502"/>
                    </a:cubicBezTo>
                    <a:cubicBezTo>
                      <a:pt x="641" y="391"/>
                      <a:pt x="641" y="203"/>
                      <a:pt x="529" y="84"/>
                    </a:cubicBezTo>
                    <a:cubicBezTo>
                      <a:pt x="470" y="29"/>
                      <a:pt x="395" y="1"/>
                      <a:pt x="321" y="1"/>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87;p25">
                <a:extLst>
                  <a:ext uri="{FF2B5EF4-FFF2-40B4-BE49-F238E27FC236}">
                    <a16:creationId xmlns:a16="http://schemas.microsoft.com/office/drawing/2014/main" id="{8C623473-2019-564F-B61C-4FDD1407D174}"/>
                  </a:ext>
                </a:extLst>
              </p:cNvPr>
              <p:cNvSpPr/>
              <p:nvPr/>
            </p:nvSpPr>
            <p:spPr>
              <a:xfrm>
                <a:off x="3559021" y="2294264"/>
                <a:ext cx="22598" cy="20207"/>
              </a:xfrm>
              <a:custGeom>
                <a:avLst/>
                <a:gdLst/>
                <a:ahLst/>
                <a:cxnLst/>
                <a:rect l="l" t="t" r="r" b="b"/>
                <a:pathLst>
                  <a:path w="293" h="262" extrusionOk="0">
                    <a:moveTo>
                      <a:pt x="147" y="0"/>
                    </a:moveTo>
                    <a:cubicBezTo>
                      <a:pt x="114" y="0"/>
                      <a:pt x="81" y="12"/>
                      <a:pt x="56" y="37"/>
                    </a:cubicBezTo>
                    <a:cubicBezTo>
                      <a:pt x="0" y="86"/>
                      <a:pt x="0" y="169"/>
                      <a:pt x="56" y="225"/>
                    </a:cubicBezTo>
                    <a:cubicBezTo>
                      <a:pt x="81" y="249"/>
                      <a:pt x="114" y="261"/>
                      <a:pt x="147" y="261"/>
                    </a:cubicBezTo>
                    <a:cubicBezTo>
                      <a:pt x="180" y="261"/>
                      <a:pt x="213" y="249"/>
                      <a:pt x="237" y="225"/>
                    </a:cubicBezTo>
                    <a:cubicBezTo>
                      <a:pt x="293" y="169"/>
                      <a:pt x="293" y="86"/>
                      <a:pt x="237" y="37"/>
                    </a:cubicBezTo>
                    <a:cubicBezTo>
                      <a:pt x="213" y="12"/>
                      <a:pt x="180" y="0"/>
                      <a:pt x="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88;p25">
                <a:extLst>
                  <a:ext uri="{FF2B5EF4-FFF2-40B4-BE49-F238E27FC236}">
                    <a16:creationId xmlns:a16="http://schemas.microsoft.com/office/drawing/2014/main" id="{18202448-EEF1-8341-86EA-A6D2AD8FDAFE}"/>
                  </a:ext>
                </a:extLst>
              </p:cNvPr>
              <p:cNvSpPr/>
              <p:nvPr/>
            </p:nvSpPr>
            <p:spPr>
              <a:xfrm>
                <a:off x="3260015" y="2343546"/>
                <a:ext cx="192273" cy="182786"/>
              </a:xfrm>
              <a:custGeom>
                <a:avLst/>
                <a:gdLst/>
                <a:ahLst/>
                <a:cxnLst/>
                <a:rect l="l" t="t" r="r" b="b"/>
                <a:pathLst>
                  <a:path w="2493" h="2370" extrusionOk="0">
                    <a:moveTo>
                      <a:pt x="1369" y="1"/>
                    </a:moveTo>
                    <a:cubicBezTo>
                      <a:pt x="1157" y="1"/>
                      <a:pt x="944" y="69"/>
                      <a:pt x="766" y="205"/>
                    </a:cubicBezTo>
                    <a:cubicBezTo>
                      <a:pt x="530" y="393"/>
                      <a:pt x="397" y="658"/>
                      <a:pt x="383" y="929"/>
                    </a:cubicBezTo>
                    <a:cubicBezTo>
                      <a:pt x="363" y="1235"/>
                      <a:pt x="216" y="1514"/>
                      <a:pt x="1" y="1729"/>
                    </a:cubicBezTo>
                    <a:lnTo>
                      <a:pt x="1" y="1736"/>
                    </a:lnTo>
                    <a:lnTo>
                      <a:pt x="634" y="2370"/>
                    </a:lnTo>
                    <a:lnTo>
                      <a:pt x="641" y="2356"/>
                    </a:lnTo>
                    <a:cubicBezTo>
                      <a:pt x="864" y="2140"/>
                      <a:pt x="1156" y="2015"/>
                      <a:pt x="1462" y="1987"/>
                    </a:cubicBezTo>
                    <a:cubicBezTo>
                      <a:pt x="1685" y="1966"/>
                      <a:pt x="1901" y="1869"/>
                      <a:pt x="2075" y="1702"/>
                    </a:cubicBezTo>
                    <a:cubicBezTo>
                      <a:pt x="2492" y="1284"/>
                      <a:pt x="2465" y="595"/>
                      <a:pt x="1991" y="219"/>
                    </a:cubicBezTo>
                    <a:cubicBezTo>
                      <a:pt x="1810" y="74"/>
                      <a:pt x="1590" y="1"/>
                      <a:pt x="1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89;p25">
                <a:extLst>
                  <a:ext uri="{FF2B5EF4-FFF2-40B4-BE49-F238E27FC236}">
                    <a16:creationId xmlns:a16="http://schemas.microsoft.com/office/drawing/2014/main" id="{2221408B-D107-8445-9253-669E3C2DE4EF}"/>
                  </a:ext>
                </a:extLst>
              </p:cNvPr>
              <p:cNvSpPr/>
              <p:nvPr/>
            </p:nvSpPr>
            <p:spPr>
              <a:xfrm>
                <a:off x="3210656" y="2538590"/>
                <a:ext cx="37097" cy="36480"/>
              </a:xfrm>
              <a:custGeom>
                <a:avLst/>
                <a:gdLst/>
                <a:ahLst/>
                <a:cxnLst/>
                <a:rect l="l" t="t" r="r" b="b"/>
                <a:pathLst>
                  <a:path w="481" h="473" extrusionOk="0">
                    <a:moveTo>
                      <a:pt x="258" y="1"/>
                    </a:moveTo>
                    <a:lnTo>
                      <a:pt x="35" y="224"/>
                    </a:lnTo>
                    <a:cubicBezTo>
                      <a:pt x="0" y="258"/>
                      <a:pt x="0" y="314"/>
                      <a:pt x="35" y="349"/>
                    </a:cubicBezTo>
                    <a:lnTo>
                      <a:pt x="133" y="446"/>
                    </a:lnTo>
                    <a:cubicBezTo>
                      <a:pt x="150" y="464"/>
                      <a:pt x="173" y="472"/>
                      <a:pt x="195" y="472"/>
                    </a:cubicBezTo>
                    <a:cubicBezTo>
                      <a:pt x="218" y="472"/>
                      <a:pt x="240" y="464"/>
                      <a:pt x="258" y="446"/>
                    </a:cubicBezTo>
                    <a:lnTo>
                      <a:pt x="481" y="217"/>
                    </a:lnTo>
                    <a:lnTo>
                      <a:pt x="258" y="1"/>
                    </a:ln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90;p25">
                <a:extLst>
                  <a:ext uri="{FF2B5EF4-FFF2-40B4-BE49-F238E27FC236}">
                    <a16:creationId xmlns:a16="http://schemas.microsoft.com/office/drawing/2014/main" id="{6F9803E3-C37E-2944-9874-2BDF3B4F1ECB}"/>
                  </a:ext>
                </a:extLst>
              </p:cNvPr>
              <p:cNvSpPr/>
              <p:nvPr/>
            </p:nvSpPr>
            <p:spPr>
              <a:xfrm>
                <a:off x="3207957" y="2477431"/>
                <a:ext cx="101034" cy="100185"/>
              </a:xfrm>
              <a:custGeom>
                <a:avLst/>
                <a:gdLst/>
                <a:ahLst/>
                <a:cxnLst/>
                <a:rect l="l" t="t" r="r" b="b"/>
                <a:pathLst>
                  <a:path w="1310" h="1299" extrusionOk="0">
                    <a:moveTo>
                      <a:pt x="676" y="0"/>
                    </a:moveTo>
                    <a:lnTo>
                      <a:pt x="35" y="634"/>
                    </a:lnTo>
                    <a:cubicBezTo>
                      <a:pt x="1" y="676"/>
                      <a:pt x="1" y="745"/>
                      <a:pt x="35" y="780"/>
                    </a:cubicBezTo>
                    <a:lnTo>
                      <a:pt x="523" y="1267"/>
                    </a:lnTo>
                    <a:cubicBezTo>
                      <a:pt x="543" y="1288"/>
                      <a:pt x="570" y="1298"/>
                      <a:pt x="596" y="1298"/>
                    </a:cubicBezTo>
                    <a:cubicBezTo>
                      <a:pt x="622" y="1298"/>
                      <a:pt x="648" y="1288"/>
                      <a:pt x="669" y="1267"/>
                    </a:cubicBezTo>
                    <a:lnTo>
                      <a:pt x="1309" y="634"/>
                    </a:lnTo>
                    <a:lnTo>
                      <a:pt x="67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91;p25">
                <a:extLst>
                  <a:ext uri="{FF2B5EF4-FFF2-40B4-BE49-F238E27FC236}">
                    <a16:creationId xmlns:a16="http://schemas.microsoft.com/office/drawing/2014/main" id="{F4927AAC-5DBE-3544-8D66-84115F9C9439}"/>
                  </a:ext>
                </a:extLst>
              </p:cNvPr>
              <p:cNvSpPr/>
              <p:nvPr/>
            </p:nvSpPr>
            <p:spPr>
              <a:xfrm>
                <a:off x="3222996" y="2501571"/>
                <a:ext cx="62857" cy="62240"/>
              </a:xfrm>
              <a:custGeom>
                <a:avLst/>
                <a:gdLst/>
                <a:ahLst/>
                <a:cxnLst/>
                <a:rect l="l" t="t" r="r" b="b"/>
                <a:pathLst>
                  <a:path w="815" h="807" extrusionOk="0">
                    <a:moveTo>
                      <a:pt x="87" y="1"/>
                    </a:moveTo>
                    <a:cubicBezTo>
                      <a:pt x="67" y="1"/>
                      <a:pt x="46" y="8"/>
                      <a:pt x="28" y="21"/>
                    </a:cubicBezTo>
                    <a:cubicBezTo>
                      <a:pt x="0" y="56"/>
                      <a:pt x="0" y="105"/>
                      <a:pt x="28" y="140"/>
                    </a:cubicBezTo>
                    <a:lnTo>
                      <a:pt x="669" y="780"/>
                    </a:lnTo>
                    <a:cubicBezTo>
                      <a:pt x="686" y="798"/>
                      <a:pt x="707" y="806"/>
                      <a:pt x="728" y="806"/>
                    </a:cubicBezTo>
                    <a:cubicBezTo>
                      <a:pt x="749" y="806"/>
                      <a:pt x="770" y="798"/>
                      <a:pt x="787" y="780"/>
                    </a:cubicBezTo>
                    <a:cubicBezTo>
                      <a:pt x="815" y="745"/>
                      <a:pt x="815" y="697"/>
                      <a:pt x="787" y="662"/>
                    </a:cubicBezTo>
                    <a:lnTo>
                      <a:pt x="147" y="21"/>
                    </a:lnTo>
                    <a:cubicBezTo>
                      <a:pt x="129" y="8"/>
                      <a:pt x="108" y="1"/>
                      <a:pt x="8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92;p25">
                <a:extLst>
                  <a:ext uri="{FF2B5EF4-FFF2-40B4-BE49-F238E27FC236}">
                    <a16:creationId xmlns:a16="http://schemas.microsoft.com/office/drawing/2014/main" id="{53B90EA3-F9F3-9842-8B00-EE461EEEE432}"/>
                  </a:ext>
                </a:extLst>
              </p:cNvPr>
              <p:cNvSpPr/>
              <p:nvPr/>
            </p:nvSpPr>
            <p:spPr>
              <a:xfrm>
                <a:off x="3222996" y="2503190"/>
                <a:ext cx="60697" cy="60620"/>
              </a:xfrm>
              <a:custGeom>
                <a:avLst/>
                <a:gdLst/>
                <a:ahLst/>
                <a:cxnLst/>
                <a:rect l="l" t="t" r="r" b="b"/>
                <a:pathLst>
                  <a:path w="787" h="786" extrusionOk="0">
                    <a:moveTo>
                      <a:pt x="28" y="0"/>
                    </a:moveTo>
                    <a:cubicBezTo>
                      <a:pt x="0" y="35"/>
                      <a:pt x="0" y="84"/>
                      <a:pt x="28" y="119"/>
                    </a:cubicBezTo>
                    <a:lnTo>
                      <a:pt x="669" y="759"/>
                    </a:lnTo>
                    <a:cubicBezTo>
                      <a:pt x="686" y="777"/>
                      <a:pt x="707" y="785"/>
                      <a:pt x="728" y="785"/>
                    </a:cubicBezTo>
                    <a:cubicBezTo>
                      <a:pt x="749" y="785"/>
                      <a:pt x="770" y="777"/>
                      <a:pt x="787" y="759"/>
                    </a:cubicBezTo>
                    <a:lnTo>
                      <a:pt x="28"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93;p25">
                <a:extLst>
                  <a:ext uri="{FF2B5EF4-FFF2-40B4-BE49-F238E27FC236}">
                    <a16:creationId xmlns:a16="http://schemas.microsoft.com/office/drawing/2014/main" id="{F93FC3B7-ACB4-BB44-951D-E981F0A2E10A}"/>
                  </a:ext>
                </a:extLst>
              </p:cNvPr>
              <p:cNvSpPr/>
              <p:nvPr/>
            </p:nvSpPr>
            <p:spPr>
              <a:xfrm>
                <a:off x="3213895" y="2510671"/>
                <a:ext cx="63397" cy="61854"/>
              </a:xfrm>
              <a:custGeom>
                <a:avLst/>
                <a:gdLst/>
                <a:ahLst/>
                <a:cxnLst/>
                <a:rect l="l" t="t" r="r" b="b"/>
                <a:pathLst>
                  <a:path w="822" h="802" extrusionOk="0">
                    <a:moveTo>
                      <a:pt x="87" y="1"/>
                    </a:moveTo>
                    <a:cubicBezTo>
                      <a:pt x="66" y="1"/>
                      <a:pt x="45" y="8"/>
                      <a:pt x="28" y="22"/>
                    </a:cubicBezTo>
                    <a:cubicBezTo>
                      <a:pt x="0" y="57"/>
                      <a:pt x="0" y="105"/>
                      <a:pt x="28" y="140"/>
                    </a:cubicBezTo>
                    <a:lnTo>
                      <a:pt x="668" y="780"/>
                    </a:lnTo>
                    <a:cubicBezTo>
                      <a:pt x="686" y="794"/>
                      <a:pt x="707" y="801"/>
                      <a:pt x="727" y="801"/>
                    </a:cubicBezTo>
                    <a:cubicBezTo>
                      <a:pt x="748" y="801"/>
                      <a:pt x="769" y="794"/>
                      <a:pt x="787" y="780"/>
                    </a:cubicBezTo>
                    <a:cubicBezTo>
                      <a:pt x="821" y="746"/>
                      <a:pt x="821" y="697"/>
                      <a:pt x="787" y="662"/>
                    </a:cubicBezTo>
                    <a:lnTo>
                      <a:pt x="146" y="22"/>
                    </a:lnTo>
                    <a:cubicBezTo>
                      <a:pt x="129" y="8"/>
                      <a:pt x="108" y="1"/>
                      <a:pt x="8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94;p25">
                <a:extLst>
                  <a:ext uri="{FF2B5EF4-FFF2-40B4-BE49-F238E27FC236}">
                    <a16:creationId xmlns:a16="http://schemas.microsoft.com/office/drawing/2014/main" id="{A14099A0-9240-1640-BE98-3679BD6F05C7}"/>
                  </a:ext>
                </a:extLst>
              </p:cNvPr>
              <p:cNvSpPr/>
              <p:nvPr/>
            </p:nvSpPr>
            <p:spPr>
              <a:xfrm>
                <a:off x="3213895" y="2512291"/>
                <a:ext cx="60697" cy="60235"/>
              </a:xfrm>
              <a:custGeom>
                <a:avLst/>
                <a:gdLst/>
                <a:ahLst/>
                <a:cxnLst/>
                <a:rect l="l" t="t" r="r" b="b"/>
                <a:pathLst>
                  <a:path w="787" h="781" extrusionOk="0">
                    <a:moveTo>
                      <a:pt x="28" y="1"/>
                    </a:moveTo>
                    <a:cubicBezTo>
                      <a:pt x="0" y="36"/>
                      <a:pt x="0" y="84"/>
                      <a:pt x="28" y="119"/>
                    </a:cubicBezTo>
                    <a:lnTo>
                      <a:pt x="668" y="759"/>
                    </a:lnTo>
                    <a:cubicBezTo>
                      <a:pt x="686" y="773"/>
                      <a:pt x="707" y="780"/>
                      <a:pt x="727" y="780"/>
                    </a:cubicBezTo>
                    <a:cubicBezTo>
                      <a:pt x="748" y="780"/>
                      <a:pt x="769" y="773"/>
                      <a:pt x="787" y="759"/>
                    </a:cubicBezTo>
                    <a:lnTo>
                      <a:pt x="2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95;p25">
                <a:extLst>
                  <a:ext uri="{FF2B5EF4-FFF2-40B4-BE49-F238E27FC236}">
                    <a16:creationId xmlns:a16="http://schemas.microsoft.com/office/drawing/2014/main" id="{8758D222-ABB2-D44F-8470-DAE6DF96E2F0}"/>
                  </a:ext>
                </a:extLst>
              </p:cNvPr>
              <p:cNvSpPr/>
              <p:nvPr/>
            </p:nvSpPr>
            <p:spPr>
              <a:xfrm>
                <a:off x="3154279" y="2574066"/>
                <a:ext cx="186334" cy="184483"/>
              </a:xfrm>
              <a:custGeom>
                <a:avLst/>
                <a:gdLst/>
                <a:ahLst/>
                <a:cxnLst/>
                <a:rect l="l" t="t" r="r" b="b"/>
                <a:pathLst>
                  <a:path w="2416" h="2392" extrusionOk="0">
                    <a:moveTo>
                      <a:pt x="369" y="0"/>
                    </a:moveTo>
                    <a:lnTo>
                      <a:pt x="0" y="369"/>
                    </a:lnTo>
                    <a:lnTo>
                      <a:pt x="91" y="460"/>
                    </a:lnTo>
                    <a:lnTo>
                      <a:pt x="1949" y="2318"/>
                    </a:lnTo>
                    <a:cubicBezTo>
                      <a:pt x="1998" y="2367"/>
                      <a:pt x="2064" y="2391"/>
                      <a:pt x="2131" y="2391"/>
                    </a:cubicBezTo>
                    <a:cubicBezTo>
                      <a:pt x="2198" y="2391"/>
                      <a:pt x="2266" y="2367"/>
                      <a:pt x="2318" y="2318"/>
                    </a:cubicBezTo>
                    <a:cubicBezTo>
                      <a:pt x="2416" y="2214"/>
                      <a:pt x="2416" y="2053"/>
                      <a:pt x="2318" y="1949"/>
                    </a:cubicBezTo>
                    <a:lnTo>
                      <a:pt x="1232" y="870"/>
                    </a:lnTo>
                    <a:lnTo>
                      <a:pt x="369" y="0"/>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96;p25">
                <a:extLst>
                  <a:ext uri="{FF2B5EF4-FFF2-40B4-BE49-F238E27FC236}">
                    <a16:creationId xmlns:a16="http://schemas.microsoft.com/office/drawing/2014/main" id="{228510F0-53BA-544E-AA6F-F451E6F2C642}"/>
                  </a:ext>
                </a:extLst>
              </p:cNvPr>
              <p:cNvSpPr/>
              <p:nvPr/>
            </p:nvSpPr>
            <p:spPr>
              <a:xfrm>
                <a:off x="3133379" y="2553089"/>
                <a:ext cx="45118" cy="45735"/>
              </a:xfrm>
              <a:custGeom>
                <a:avLst/>
                <a:gdLst/>
                <a:ahLst/>
                <a:cxnLst/>
                <a:rect l="l" t="t" r="r" b="b"/>
                <a:pathLst>
                  <a:path w="585" h="593" extrusionOk="0">
                    <a:moveTo>
                      <a:pt x="258" y="1"/>
                    </a:moveTo>
                    <a:lnTo>
                      <a:pt x="42" y="217"/>
                    </a:lnTo>
                    <a:lnTo>
                      <a:pt x="0" y="265"/>
                    </a:lnTo>
                    <a:lnTo>
                      <a:pt x="327" y="592"/>
                    </a:lnTo>
                    <a:lnTo>
                      <a:pt x="571" y="342"/>
                    </a:lnTo>
                    <a:lnTo>
                      <a:pt x="585" y="328"/>
                    </a:lnTo>
                    <a:lnTo>
                      <a:pt x="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97;p25">
                <a:extLst>
                  <a:ext uri="{FF2B5EF4-FFF2-40B4-BE49-F238E27FC236}">
                    <a16:creationId xmlns:a16="http://schemas.microsoft.com/office/drawing/2014/main" id="{7355704C-CC65-934E-AEC9-68B553D718E2}"/>
                  </a:ext>
                </a:extLst>
              </p:cNvPr>
              <p:cNvSpPr/>
              <p:nvPr/>
            </p:nvSpPr>
            <p:spPr>
              <a:xfrm>
                <a:off x="3154279" y="2586946"/>
                <a:ext cx="186334" cy="171603"/>
              </a:xfrm>
              <a:custGeom>
                <a:avLst/>
                <a:gdLst/>
                <a:ahLst/>
                <a:cxnLst/>
                <a:rect l="l" t="t" r="r" b="b"/>
                <a:pathLst>
                  <a:path w="2416" h="2225" extrusionOk="0">
                    <a:moveTo>
                      <a:pt x="202" y="0"/>
                    </a:moveTo>
                    <a:lnTo>
                      <a:pt x="0" y="202"/>
                    </a:lnTo>
                    <a:lnTo>
                      <a:pt x="91" y="293"/>
                    </a:lnTo>
                    <a:lnTo>
                      <a:pt x="1949" y="2151"/>
                    </a:lnTo>
                    <a:cubicBezTo>
                      <a:pt x="1998" y="2200"/>
                      <a:pt x="2064" y="2224"/>
                      <a:pt x="2131" y="2224"/>
                    </a:cubicBezTo>
                    <a:cubicBezTo>
                      <a:pt x="2198" y="2224"/>
                      <a:pt x="2266" y="2200"/>
                      <a:pt x="2318" y="2151"/>
                    </a:cubicBezTo>
                    <a:cubicBezTo>
                      <a:pt x="2416" y="2047"/>
                      <a:pt x="2416" y="1886"/>
                      <a:pt x="2318" y="1782"/>
                    </a:cubicBezTo>
                    <a:lnTo>
                      <a:pt x="2005" y="1817"/>
                    </a:lnTo>
                    <a:lnTo>
                      <a:pt x="202" y="0"/>
                    </a:ln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98;p25">
                <a:extLst>
                  <a:ext uri="{FF2B5EF4-FFF2-40B4-BE49-F238E27FC236}">
                    <a16:creationId xmlns:a16="http://schemas.microsoft.com/office/drawing/2014/main" id="{985BFA10-D2A6-FE43-A19A-A4C362D5BE2F}"/>
                  </a:ext>
                </a:extLst>
              </p:cNvPr>
              <p:cNvSpPr/>
              <p:nvPr/>
            </p:nvSpPr>
            <p:spPr>
              <a:xfrm>
                <a:off x="3133379" y="2561726"/>
                <a:ext cx="36557" cy="37097"/>
              </a:xfrm>
              <a:custGeom>
                <a:avLst/>
                <a:gdLst/>
                <a:ahLst/>
                <a:cxnLst/>
                <a:rect l="l" t="t" r="r" b="b"/>
                <a:pathLst>
                  <a:path w="474" h="481" extrusionOk="0">
                    <a:moveTo>
                      <a:pt x="139" y="0"/>
                    </a:moveTo>
                    <a:lnTo>
                      <a:pt x="42" y="105"/>
                    </a:lnTo>
                    <a:lnTo>
                      <a:pt x="0" y="153"/>
                    </a:lnTo>
                    <a:lnTo>
                      <a:pt x="327" y="480"/>
                    </a:lnTo>
                    <a:lnTo>
                      <a:pt x="473" y="327"/>
                    </a:lnTo>
                    <a:lnTo>
                      <a:pt x="446" y="306"/>
                    </a:lnTo>
                    <a:lnTo>
                      <a:pt x="1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99;p25">
                <a:extLst>
                  <a:ext uri="{FF2B5EF4-FFF2-40B4-BE49-F238E27FC236}">
                    <a16:creationId xmlns:a16="http://schemas.microsoft.com/office/drawing/2014/main" id="{8DCCA14A-2368-9049-AAA6-6F72671ECB8D}"/>
                  </a:ext>
                </a:extLst>
              </p:cNvPr>
              <p:cNvSpPr/>
              <p:nvPr/>
            </p:nvSpPr>
            <p:spPr>
              <a:xfrm>
                <a:off x="2997565" y="2425990"/>
                <a:ext cx="184174" cy="167901"/>
              </a:xfrm>
              <a:custGeom>
                <a:avLst/>
                <a:gdLst/>
                <a:ahLst/>
                <a:cxnLst/>
                <a:rect l="l" t="t" r="r" b="b"/>
                <a:pathLst>
                  <a:path w="2388" h="2177" extrusionOk="0">
                    <a:moveTo>
                      <a:pt x="1194" y="1"/>
                    </a:moveTo>
                    <a:cubicBezTo>
                      <a:pt x="915" y="1"/>
                      <a:pt x="637" y="107"/>
                      <a:pt x="425" y="319"/>
                    </a:cubicBezTo>
                    <a:cubicBezTo>
                      <a:pt x="0" y="744"/>
                      <a:pt x="0" y="1433"/>
                      <a:pt x="425" y="1858"/>
                    </a:cubicBezTo>
                    <a:cubicBezTo>
                      <a:pt x="637" y="2070"/>
                      <a:pt x="915" y="2176"/>
                      <a:pt x="1194" y="2176"/>
                    </a:cubicBezTo>
                    <a:cubicBezTo>
                      <a:pt x="1472" y="2176"/>
                      <a:pt x="1751" y="2070"/>
                      <a:pt x="1963" y="1858"/>
                    </a:cubicBezTo>
                    <a:cubicBezTo>
                      <a:pt x="2387" y="1433"/>
                      <a:pt x="2387" y="744"/>
                      <a:pt x="1963" y="319"/>
                    </a:cubicBezTo>
                    <a:cubicBezTo>
                      <a:pt x="1751" y="107"/>
                      <a:pt x="1472" y="1"/>
                      <a:pt x="1194" y="1"/>
                    </a:cubicBezTo>
                    <a:close/>
                  </a:path>
                </a:pathLst>
              </a:custGeom>
              <a:solidFill>
                <a:srgbClr val="75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00;p25">
                <a:extLst>
                  <a:ext uri="{FF2B5EF4-FFF2-40B4-BE49-F238E27FC236}">
                    <a16:creationId xmlns:a16="http://schemas.microsoft.com/office/drawing/2014/main" id="{CB71E601-413B-344D-888A-D70057790315}"/>
                  </a:ext>
                </a:extLst>
              </p:cNvPr>
              <p:cNvSpPr/>
              <p:nvPr/>
            </p:nvSpPr>
            <p:spPr>
              <a:xfrm>
                <a:off x="3016306" y="2442649"/>
                <a:ext cx="147155" cy="134043"/>
              </a:xfrm>
              <a:custGeom>
                <a:avLst/>
                <a:gdLst/>
                <a:ahLst/>
                <a:cxnLst/>
                <a:rect l="l" t="t" r="r" b="b"/>
                <a:pathLst>
                  <a:path w="1908" h="1738" extrusionOk="0">
                    <a:moveTo>
                      <a:pt x="951" y="1"/>
                    </a:moveTo>
                    <a:cubicBezTo>
                      <a:pt x="728" y="1"/>
                      <a:pt x="505" y="86"/>
                      <a:pt x="335" y="257"/>
                    </a:cubicBezTo>
                    <a:cubicBezTo>
                      <a:pt x="1" y="598"/>
                      <a:pt x="1" y="1147"/>
                      <a:pt x="335" y="1482"/>
                    </a:cubicBezTo>
                    <a:cubicBezTo>
                      <a:pt x="505" y="1652"/>
                      <a:pt x="728" y="1737"/>
                      <a:pt x="951" y="1737"/>
                    </a:cubicBezTo>
                    <a:cubicBezTo>
                      <a:pt x="1174" y="1737"/>
                      <a:pt x="1396" y="1652"/>
                      <a:pt x="1567" y="1482"/>
                    </a:cubicBezTo>
                    <a:cubicBezTo>
                      <a:pt x="1908" y="1147"/>
                      <a:pt x="1908" y="598"/>
                      <a:pt x="1567" y="257"/>
                    </a:cubicBezTo>
                    <a:cubicBezTo>
                      <a:pt x="1396" y="86"/>
                      <a:pt x="1174" y="1"/>
                      <a:pt x="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01;p25">
                <a:extLst>
                  <a:ext uri="{FF2B5EF4-FFF2-40B4-BE49-F238E27FC236}">
                    <a16:creationId xmlns:a16="http://schemas.microsoft.com/office/drawing/2014/main" id="{FF42CD8A-4E8C-6E43-8650-DE798D6D087C}"/>
                  </a:ext>
                </a:extLst>
              </p:cNvPr>
              <p:cNvSpPr/>
              <p:nvPr/>
            </p:nvSpPr>
            <p:spPr>
              <a:xfrm>
                <a:off x="3016306" y="2462392"/>
                <a:ext cx="120855" cy="114299"/>
              </a:xfrm>
              <a:custGeom>
                <a:avLst/>
                <a:gdLst/>
                <a:ahLst/>
                <a:cxnLst/>
                <a:rect l="l" t="t" r="r" b="b"/>
                <a:pathLst>
                  <a:path w="1567" h="1482" extrusionOk="0">
                    <a:moveTo>
                      <a:pt x="335" y="1"/>
                    </a:moveTo>
                    <a:cubicBezTo>
                      <a:pt x="1" y="342"/>
                      <a:pt x="1" y="891"/>
                      <a:pt x="335" y="1226"/>
                    </a:cubicBezTo>
                    <a:cubicBezTo>
                      <a:pt x="505" y="1396"/>
                      <a:pt x="728" y="1481"/>
                      <a:pt x="951" y="1481"/>
                    </a:cubicBezTo>
                    <a:cubicBezTo>
                      <a:pt x="1174" y="1481"/>
                      <a:pt x="1396" y="1396"/>
                      <a:pt x="1567" y="1226"/>
                    </a:cubicBezTo>
                    <a:lnTo>
                      <a:pt x="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02;p25">
                <a:extLst>
                  <a:ext uri="{FF2B5EF4-FFF2-40B4-BE49-F238E27FC236}">
                    <a16:creationId xmlns:a16="http://schemas.microsoft.com/office/drawing/2014/main" id="{776F302F-218A-B648-9210-D4E824FD5F31}"/>
                  </a:ext>
                </a:extLst>
              </p:cNvPr>
              <p:cNvSpPr/>
              <p:nvPr/>
            </p:nvSpPr>
            <p:spPr>
              <a:xfrm>
                <a:off x="3040985" y="2474038"/>
                <a:ext cx="56995" cy="50131"/>
              </a:xfrm>
              <a:custGeom>
                <a:avLst/>
                <a:gdLst/>
                <a:ahLst/>
                <a:cxnLst/>
                <a:rect l="l" t="t" r="r" b="b"/>
                <a:pathLst>
                  <a:path w="739" h="650" extrusionOk="0">
                    <a:moveTo>
                      <a:pt x="366" y="1"/>
                    </a:moveTo>
                    <a:cubicBezTo>
                      <a:pt x="298" y="1"/>
                      <a:pt x="231" y="20"/>
                      <a:pt x="175" y="58"/>
                    </a:cubicBezTo>
                    <a:cubicBezTo>
                      <a:pt x="1" y="191"/>
                      <a:pt x="1" y="455"/>
                      <a:pt x="175" y="587"/>
                    </a:cubicBezTo>
                    <a:cubicBezTo>
                      <a:pt x="231" y="629"/>
                      <a:pt x="298" y="650"/>
                      <a:pt x="366" y="650"/>
                    </a:cubicBezTo>
                    <a:cubicBezTo>
                      <a:pt x="434" y="650"/>
                      <a:pt x="502" y="629"/>
                      <a:pt x="558" y="587"/>
                    </a:cubicBezTo>
                    <a:cubicBezTo>
                      <a:pt x="739" y="455"/>
                      <a:pt x="739" y="191"/>
                      <a:pt x="558" y="58"/>
                    </a:cubicBezTo>
                    <a:cubicBezTo>
                      <a:pt x="502" y="20"/>
                      <a:pt x="434" y="1"/>
                      <a:pt x="366" y="1"/>
                    </a:cubicBezTo>
                    <a:close/>
                  </a:path>
                </a:pathLst>
              </a:custGeom>
              <a:solidFill>
                <a:srgbClr val="FA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03;p25">
                <a:extLst>
                  <a:ext uri="{FF2B5EF4-FFF2-40B4-BE49-F238E27FC236}">
                    <a16:creationId xmlns:a16="http://schemas.microsoft.com/office/drawing/2014/main" id="{4247015F-50E1-AE48-9E92-313530941423}"/>
                  </a:ext>
                </a:extLst>
              </p:cNvPr>
              <p:cNvSpPr/>
              <p:nvPr/>
            </p:nvSpPr>
            <p:spPr>
              <a:xfrm>
                <a:off x="3292252" y="2712502"/>
                <a:ext cx="47278" cy="46044"/>
              </a:xfrm>
              <a:custGeom>
                <a:avLst/>
                <a:gdLst/>
                <a:ahLst/>
                <a:cxnLst/>
                <a:rect l="l" t="t" r="r" b="b"/>
                <a:pathLst>
                  <a:path w="613" h="597" extrusionOk="0">
                    <a:moveTo>
                      <a:pt x="369" y="1"/>
                    </a:moveTo>
                    <a:lnTo>
                      <a:pt x="119" y="252"/>
                    </a:lnTo>
                    <a:lnTo>
                      <a:pt x="0" y="363"/>
                    </a:lnTo>
                    <a:lnTo>
                      <a:pt x="160" y="523"/>
                    </a:lnTo>
                    <a:cubicBezTo>
                      <a:pt x="209" y="572"/>
                      <a:pt x="275" y="596"/>
                      <a:pt x="342" y="596"/>
                    </a:cubicBezTo>
                    <a:cubicBezTo>
                      <a:pt x="409" y="596"/>
                      <a:pt x="477" y="572"/>
                      <a:pt x="529" y="523"/>
                    </a:cubicBezTo>
                    <a:cubicBezTo>
                      <a:pt x="564" y="488"/>
                      <a:pt x="585" y="439"/>
                      <a:pt x="599" y="391"/>
                    </a:cubicBezTo>
                    <a:cubicBezTo>
                      <a:pt x="613" y="314"/>
                      <a:pt x="592" y="224"/>
                      <a:pt x="529" y="154"/>
                    </a:cubicBez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04;p25">
                <a:extLst>
                  <a:ext uri="{FF2B5EF4-FFF2-40B4-BE49-F238E27FC236}">
                    <a16:creationId xmlns:a16="http://schemas.microsoft.com/office/drawing/2014/main" id="{18A2E2A4-47BE-BC44-928D-5CE82333F27B}"/>
                  </a:ext>
                </a:extLst>
              </p:cNvPr>
              <p:cNvSpPr/>
              <p:nvPr/>
            </p:nvSpPr>
            <p:spPr>
              <a:xfrm>
                <a:off x="3292252" y="2725381"/>
                <a:ext cx="40876" cy="33164"/>
              </a:xfrm>
              <a:custGeom>
                <a:avLst/>
                <a:gdLst/>
                <a:ahLst/>
                <a:cxnLst/>
                <a:rect l="l" t="t" r="r" b="b"/>
                <a:pathLst>
                  <a:path w="530" h="430" extrusionOk="0">
                    <a:moveTo>
                      <a:pt x="195" y="1"/>
                    </a:moveTo>
                    <a:lnTo>
                      <a:pt x="119" y="85"/>
                    </a:lnTo>
                    <a:lnTo>
                      <a:pt x="0" y="196"/>
                    </a:lnTo>
                    <a:lnTo>
                      <a:pt x="160" y="356"/>
                    </a:lnTo>
                    <a:cubicBezTo>
                      <a:pt x="209" y="405"/>
                      <a:pt x="275" y="429"/>
                      <a:pt x="342" y="429"/>
                    </a:cubicBezTo>
                    <a:cubicBezTo>
                      <a:pt x="409" y="429"/>
                      <a:pt x="477" y="405"/>
                      <a:pt x="529" y="356"/>
                    </a:cubicBezTo>
                    <a:lnTo>
                      <a:pt x="1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05;p25">
                <a:extLst>
                  <a:ext uri="{FF2B5EF4-FFF2-40B4-BE49-F238E27FC236}">
                    <a16:creationId xmlns:a16="http://schemas.microsoft.com/office/drawing/2014/main" id="{3718D6EB-B434-A949-B5F3-D4A4670A39A9}"/>
                  </a:ext>
                </a:extLst>
              </p:cNvPr>
              <p:cNvSpPr/>
              <p:nvPr/>
            </p:nvSpPr>
            <p:spPr>
              <a:xfrm>
                <a:off x="3092041" y="2214288"/>
                <a:ext cx="207235" cy="193815"/>
              </a:xfrm>
              <a:custGeom>
                <a:avLst/>
                <a:gdLst/>
                <a:ahLst/>
                <a:cxnLst/>
                <a:rect l="l" t="t" r="r" b="b"/>
                <a:pathLst>
                  <a:path w="2687" h="2513" extrusionOk="0">
                    <a:moveTo>
                      <a:pt x="1246" y="1"/>
                    </a:moveTo>
                    <a:cubicBezTo>
                      <a:pt x="1047" y="1"/>
                      <a:pt x="846" y="48"/>
                      <a:pt x="661" y="148"/>
                    </a:cubicBezTo>
                    <a:lnTo>
                      <a:pt x="1253" y="1255"/>
                    </a:lnTo>
                    <a:lnTo>
                      <a:pt x="0" y="1366"/>
                    </a:lnTo>
                    <a:cubicBezTo>
                      <a:pt x="14" y="1533"/>
                      <a:pt x="63" y="1700"/>
                      <a:pt x="139" y="1846"/>
                    </a:cubicBezTo>
                    <a:cubicBezTo>
                      <a:pt x="367" y="2272"/>
                      <a:pt x="805" y="2513"/>
                      <a:pt x="1258" y="2513"/>
                    </a:cubicBezTo>
                    <a:cubicBezTo>
                      <a:pt x="1456" y="2513"/>
                      <a:pt x="1658" y="2466"/>
                      <a:pt x="1845" y="2368"/>
                    </a:cubicBezTo>
                    <a:cubicBezTo>
                      <a:pt x="2450" y="2041"/>
                      <a:pt x="2687" y="1276"/>
                      <a:pt x="2360" y="670"/>
                    </a:cubicBezTo>
                    <a:cubicBezTo>
                      <a:pt x="2137" y="245"/>
                      <a:pt x="1697" y="1"/>
                      <a:pt x="1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06;p25">
                <a:extLst>
                  <a:ext uri="{FF2B5EF4-FFF2-40B4-BE49-F238E27FC236}">
                    <a16:creationId xmlns:a16="http://schemas.microsoft.com/office/drawing/2014/main" id="{CE3A234F-B9CA-704E-B16A-6A5D57AA1339}"/>
                  </a:ext>
                </a:extLst>
              </p:cNvPr>
              <p:cNvSpPr/>
              <p:nvPr/>
            </p:nvSpPr>
            <p:spPr>
              <a:xfrm>
                <a:off x="3143019" y="2214365"/>
                <a:ext cx="142835" cy="190653"/>
              </a:xfrm>
              <a:custGeom>
                <a:avLst/>
                <a:gdLst/>
                <a:ahLst/>
                <a:cxnLst/>
                <a:rect l="l" t="t" r="r" b="b"/>
                <a:pathLst>
                  <a:path w="1852" h="2472" extrusionOk="0">
                    <a:moveTo>
                      <a:pt x="598" y="1"/>
                    </a:moveTo>
                    <a:cubicBezTo>
                      <a:pt x="593" y="1"/>
                      <a:pt x="589" y="1"/>
                      <a:pt x="585" y="1"/>
                    </a:cubicBezTo>
                    <a:cubicBezTo>
                      <a:pt x="383" y="1"/>
                      <a:pt x="181" y="50"/>
                      <a:pt x="0" y="147"/>
                    </a:cubicBezTo>
                    <a:lnTo>
                      <a:pt x="592" y="1254"/>
                    </a:lnTo>
                    <a:lnTo>
                      <a:pt x="898" y="2472"/>
                    </a:lnTo>
                    <a:cubicBezTo>
                      <a:pt x="1455" y="2333"/>
                      <a:pt x="1852" y="1831"/>
                      <a:pt x="1845" y="1254"/>
                    </a:cubicBezTo>
                    <a:cubicBezTo>
                      <a:pt x="1845" y="569"/>
                      <a:pt x="1288"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07;p25">
                <a:extLst>
                  <a:ext uri="{FF2B5EF4-FFF2-40B4-BE49-F238E27FC236}">
                    <a16:creationId xmlns:a16="http://schemas.microsoft.com/office/drawing/2014/main" id="{C572B385-6F20-0444-BD25-CD04042192F9}"/>
                  </a:ext>
                </a:extLst>
              </p:cNvPr>
              <p:cNvSpPr/>
              <p:nvPr/>
            </p:nvSpPr>
            <p:spPr>
              <a:xfrm>
                <a:off x="3143019" y="2214365"/>
                <a:ext cx="92396" cy="96715"/>
              </a:xfrm>
              <a:custGeom>
                <a:avLst/>
                <a:gdLst/>
                <a:ahLst/>
                <a:cxnLst/>
                <a:rect l="l" t="t" r="r" b="b"/>
                <a:pathLst>
                  <a:path w="1198" h="1254" extrusionOk="0">
                    <a:moveTo>
                      <a:pt x="564" y="0"/>
                    </a:moveTo>
                    <a:cubicBezTo>
                      <a:pt x="367" y="0"/>
                      <a:pt x="171" y="55"/>
                      <a:pt x="0" y="147"/>
                    </a:cubicBezTo>
                    <a:lnTo>
                      <a:pt x="592" y="1254"/>
                    </a:lnTo>
                    <a:lnTo>
                      <a:pt x="1197" y="154"/>
                    </a:lnTo>
                    <a:cubicBezTo>
                      <a:pt x="1010" y="50"/>
                      <a:pt x="808" y="1"/>
                      <a:pt x="599" y="1"/>
                    </a:cubicBezTo>
                    <a:cubicBezTo>
                      <a:pt x="587" y="1"/>
                      <a:pt x="575" y="0"/>
                      <a:pt x="5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08;p25">
                <a:extLst>
                  <a:ext uri="{FF2B5EF4-FFF2-40B4-BE49-F238E27FC236}">
                    <a16:creationId xmlns:a16="http://schemas.microsoft.com/office/drawing/2014/main" id="{7858A948-F93A-9440-9A44-4DAA40F587B5}"/>
                  </a:ext>
                </a:extLst>
              </p:cNvPr>
              <p:cNvSpPr/>
              <p:nvPr/>
            </p:nvSpPr>
            <p:spPr>
              <a:xfrm>
                <a:off x="3061963" y="2216524"/>
                <a:ext cx="96715" cy="81135"/>
              </a:xfrm>
              <a:custGeom>
                <a:avLst/>
                <a:gdLst/>
                <a:ahLst/>
                <a:cxnLst/>
                <a:rect l="l" t="t" r="r" b="b"/>
                <a:pathLst>
                  <a:path w="1254" h="1052" extrusionOk="0">
                    <a:moveTo>
                      <a:pt x="564" y="1"/>
                    </a:moveTo>
                    <a:cubicBezTo>
                      <a:pt x="390" y="112"/>
                      <a:pt x="244" y="272"/>
                      <a:pt x="147" y="453"/>
                    </a:cubicBezTo>
                    <a:cubicBezTo>
                      <a:pt x="49" y="641"/>
                      <a:pt x="0" y="843"/>
                      <a:pt x="0" y="1052"/>
                    </a:cubicBezTo>
                    <a:lnTo>
                      <a:pt x="1253" y="1052"/>
                    </a:lnTo>
                    <a:lnTo>
                      <a:pt x="5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9;p25">
                <a:extLst>
                  <a:ext uri="{FF2B5EF4-FFF2-40B4-BE49-F238E27FC236}">
                    <a16:creationId xmlns:a16="http://schemas.microsoft.com/office/drawing/2014/main" id="{CE77A5FA-5A81-6147-A203-4DA446300D07}"/>
                  </a:ext>
                </a:extLst>
              </p:cNvPr>
              <p:cNvSpPr/>
              <p:nvPr/>
            </p:nvSpPr>
            <p:spPr>
              <a:xfrm>
                <a:off x="3365211" y="2543988"/>
                <a:ext cx="86534" cy="130495"/>
              </a:xfrm>
              <a:custGeom>
                <a:avLst/>
                <a:gdLst/>
                <a:ahLst/>
                <a:cxnLst/>
                <a:rect l="l" t="t" r="r" b="b"/>
                <a:pathLst>
                  <a:path w="1122" h="1692" extrusionOk="0">
                    <a:moveTo>
                      <a:pt x="794" y="0"/>
                    </a:moveTo>
                    <a:cubicBezTo>
                      <a:pt x="648" y="49"/>
                      <a:pt x="509" y="133"/>
                      <a:pt x="398" y="244"/>
                    </a:cubicBezTo>
                    <a:cubicBezTo>
                      <a:pt x="1" y="641"/>
                      <a:pt x="1" y="1295"/>
                      <a:pt x="398" y="1692"/>
                    </a:cubicBezTo>
                    <a:lnTo>
                      <a:pt x="1121" y="968"/>
                    </a:lnTo>
                    <a:lnTo>
                      <a:pt x="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0;p25">
                <a:extLst>
                  <a:ext uri="{FF2B5EF4-FFF2-40B4-BE49-F238E27FC236}">
                    <a16:creationId xmlns:a16="http://schemas.microsoft.com/office/drawing/2014/main" id="{9FB4E9FF-A5AB-7A4D-AA06-478FCACB3916}"/>
                  </a:ext>
                </a:extLst>
              </p:cNvPr>
              <p:cNvSpPr/>
              <p:nvPr/>
            </p:nvSpPr>
            <p:spPr>
              <a:xfrm>
                <a:off x="3395828" y="2618566"/>
                <a:ext cx="131035" cy="78899"/>
              </a:xfrm>
              <a:custGeom>
                <a:avLst/>
                <a:gdLst/>
                <a:ahLst/>
                <a:cxnLst/>
                <a:rect l="l" t="t" r="r" b="b"/>
                <a:pathLst>
                  <a:path w="1699" h="1023" extrusionOk="0">
                    <a:moveTo>
                      <a:pt x="724" y="1"/>
                    </a:moveTo>
                    <a:lnTo>
                      <a:pt x="1" y="725"/>
                    </a:lnTo>
                    <a:cubicBezTo>
                      <a:pt x="112" y="836"/>
                      <a:pt x="251" y="920"/>
                      <a:pt x="397" y="968"/>
                    </a:cubicBezTo>
                    <a:cubicBezTo>
                      <a:pt x="505" y="1005"/>
                      <a:pt x="615" y="1023"/>
                      <a:pt x="724" y="1023"/>
                    </a:cubicBezTo>
                    <a:cubicBezTo>
                      <a:pt x="1150" y="1023"/>
                      <a:pt x="1555" y="755"/>
                      <a:pt x="1699" y="328"/>
                    </a:cubicBezTo>
                    <a:lnTo>
                      <a:pt x="7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11;p25">
                <a:extLst>
                  <a:ext uri="{FF2B5EF4-FFF2-40B4-BE49-F238E27FC236}">
                    <a16:creationId xmlns:a16="http://schemas.microsoft.com/office/drawing/2014/main" id="{A2E2DEF5-00C5-4540-B076-55CC22089390}"/>
                  </a:ext>
                </a:extLst>
              </p:cNvPr>
              <p:cNvSpPr/>
              <p:nvPr/>
            </p:nvSpPr>
            <p:spPr>
              <a:xfrm>
                <a:off x="3450046" y="2541443"/>
                <a:ext cx="82755" cy="79362"/>
              </a:xfrm>
              <a:custGeom>
                <a:avLst/>
                <a:gdLst/>
                <a:ahLst/>
                <a:cxnLst/>
                <a:rect l="l" t="t" r="r" b="b"/>
                <a:pathLst>
                  <a:path w="1073" h="1029" extrusionOk="0">
                    <a:moveTo>
                      <a:pt x="227" y="0"/>
                    </a:moveTo>
                    <a:cubicBezTo>
                      <a:pt x="151" y="0"/>
                      <a:pt x="75" y="11"/>
                      <a:pt x="1" y="33"/>
                    </a:cubicBezTo>
                    <a:lnTo>
                      <a:pt x="230" y="792"/>
                    </a:lnTo>
                    <a:lnTo>
                      <a:pt x="982" y="1029"/>
                    </a:lnTo>
                    <a:cubicBezTo>
                      <a:pt x="1072" y="750"/>
                      <a:pt x="996" y="444"/>
                      <a:pt x="794" y="235"/>
                    </a:cubicBezTo>
                    <a:cubicBezTo>
                      <a:pt x="641" y="82"/>
                      <a:pt x="436" y="0"/>
                      <a:pt x="2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12;p25">
                <a:extLst>
                  <a:ext uri="{FF2B5EF4-FFF2-40B4-BE49-F238E27FC236}">
                    <a16:creationId xmlns:a16="http://schemas.microsoft.com/office/drawing/2014/main" id="{54B03DF2-C8CB-4540-ADE0-B942486B734D}"/>
                  </a:ext>
                </a:extLst>
              </p:cNvPr>
              <p:cNvSpPr/>
              <p:nvPr/>
            </p:nvSpPr>
            <p:spPr>
              <a:xfrm>
                <a:off x="2885351" y="1713065"/>
                <a:ext cx="206232" cy="225513"/>
              </a:xfrm>
              <a:custGeom>
                <a:avLst/>
                <a:gdLst/>
                <a:ahLst/>
                <a:cxnLst/>
                <a:rect l="l" t="t" r="r" b="b"/>
                <a:pathLst>
                  <a:path w="2674" h="2924" extrusionOk="0">
                    <a:moveTo>
                      <a:pt x="1337" y="0"/>
                    </a:moveTo>
                    <a:cubicBezTo>
                      <a:pt x="599" y="0"/>
                      <a:pt x="0" y="599"/>
                      <a:pt x="0" y="1336"/>
                    </a:cubicBezTo>
                    <a:lnTo>
                      <a:pt x="0" y="2923"/>
                    </a:lnTo>
                    <a:lnTo>
                      <a:pt x="648" y="2923"/>
                    </a:lnTo>
                    <a:lnTo>
                      <a:pt x="648" y="1336"/>
                    </a:lnTo>
                    <a:cubicBezTo>
                      <a:pt x="648" y="961"/>
                      <a:pt x="954" y="654"/>
                      <a:pt x="1337" y="654"/>
                    </a:cubicBezTo>
                    <a:cubicBezTo>
                      <a:pt x="1713" y="654"/>
                      <a:pt x="2019" y="961"/>
                      <a:pt x="2019" y="1336"/>
                    </a:cubicBezTo>
                    <a:lnTo>
                      <a:pt x="2019" y="2923"/>
                    </a:lnTo>
                    <a:lnTo>
                      <a:pt x="2673" y="2923"/>
                    </a:lnTo>
                    <a:lnTo>
                      <a:pt x="2673" y="1336"/>
                    </a:lnTo>
                    <a:cubicBezTo>
                      <a:pt x="2673" y="599"/>
                      <a:pt x="2075" y="0"/>
                      <a:pt x="1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13;p25">
                <a:extLst>
                  <a:ext uri="{FF2B5EF4-FFF2-40B4-BE49-F238E27FC236}">
                    <a16:creationId xmlns:a16="http://schemas.microsoft.com/office/drawing/2014/main" id="{3205095C-873A-174C-B2E5-55E1D034E595}"/>
                  </a:ext>
                </a:extLst>
              </p:cNvPr>
              <p:cNvSpPr/>
              <p:nvPr/>
            </p:nvSpPr>
            <p:spPr>
              <a:xfrm>
                <a:off x="2988387" y="1713065"/>
                <a:ext cx="103193" cy="225513"/>
              </a:xfrm>
              <a:custGeom>
                <a:avLst/>
                <a:gdLst/>
                <a:ahLst/>
                <a:cxnLst/>
                <a:rect l="l" t="t" r="r" b="b"/>
                <a:pathLst>
                  <a:path w="1338" h="2924" extrusionOk="0">
                    <a:moveTo>
                      <a:pt x="1" y="0"/>
                    </a:moveTo>
                    <a:lnTo>
                      <a:pt x="1" y="654"/>
                    </a:lnTo>
                    <a:cubicBezTo>
                      <a:pt x="377" y="654"/>
                      <a:pt x="683" y="961"/>
                      <a:pt x="683" y="1336"/>
                    </a:cubicBezTo>
                    <a:lnTo>
                      <a:pt x="683" y="2923"/>
                    </a:lnTo>
                    <a:lnTo>
                      <a:pt x="1337" y="2923"/>
                    </a:lnTo>
                    <a:lnTo>
                      <a:pt x="1337" y="1336"/>
                    </a:lnTo>
                    <a:cubicBezTo>
                      <a:pt x="1337" y="599"/>
                      <a:pt x="73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14;p25">
                <a:extLst>
                  <a:ext uri="{FF2B5EF4-FFF2-40B4-BE49-F238E27FC236}">
                    <a16:creationId xmlns:a16="http://schemas.microsoft.com/office/drawing/2014/main" id="{D8E5D8BE-4A6D-B34C-93AD-790FAFCFFDA8}"/>
                  </a:ext>
                </a:extLst>
              </p:cNvPr>
              <p:cNvSpPr/>
              <p:nvPr/>
            </p:nvSpPr>
            <p:spPr>
              <a:xfrm>
                <a:off x="2833293" y="1916516"/>
                <a:ext cx="309811" cy="238393"/>
              </a:xfrm>
              <a:custGeom>
                <a:avLst/>
                <a:gdLst/>
                <a:ahLst/>
                <a:cxnLst/>
                <a:rect l="l" t="t" r="r" b="b"/>
                <a:pathLst>
                  <a:path w="4017" h="3091" extrusionOk="0">
                    <a:moveTo>
                      <a:pt x="0" y="0"/>
                    </a:moveTo>
                    <a:lnTo>
                      <a:pt x="0" y="3090"/>
                    </a:lnTo>
                    <a:lnTo>
                      <a:pt x="4016" y="3090"/>
                    </a:lnTo>
                    <a:lnTo>
                      <a:pt x="40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15;p25">
                <a:extLst>
                  <a:ext uri="{FF2B5EF4-FFF2-40B4-BE49-F238E27FC236}">
                    <a16:creationId xmlns:a16="http://schemas.microsoft.com/office/drawing/2014/main" id="{F061423B-13F4-2E4E-81C0-4D267A6F09E7}"/>
                  </a:ext>
                </a:extLst>
              </p:cNvPr>
              <p:cNvSpPr/>
              <p:nvPr/>
            </p:nvSpPr>
            <p:spPr>
              <a:xfrm>
                <a:off x="3069443" y="1916516"/>
                <a:ext cx="73654" cy="238393"/>
              </a:xfrm>
              <a:custGeom>
                <a:avLst/>
                <a:gdLst/>
                <a:ahLst/>
                <a:cxnLst/>
                <a:rect l="l" t="t" r="r" b="b"/>
                <a:pathLst>
                  <a:path w="955" h="3091" extrusionOk="0">
                    <a:moveTo>
                      <a:pt x="1" y="0"/>
                    </a:moveTo>
                    <a:lnTo>
                      <a:pt x="1" y="3090"/>
                    </a:lnTo>
                    <a:lnTo>
                      <a:pt x="954" y="3090"/>
                    </a:lnTo>
                    <a:lnTo>
                      <a:pt x="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16;p25">
                <a:extLst>
                  <a:ext uri="{FF2B5EF4-FFF2-40B4-BE49-F238E27FC236}">
                    <a16:creationId xmlns:a16="http://schemas.microsoft.com/office/drawing/2014/main" id="{1CB42E3D-3B3F-E64B-92CE-DD593CF17E38}"/>
                  </a:ext>
                </a:extLst>
              </p:cNvPr>
              <p:cNvSpPr/>
              <p:nvPr/>
            </p:nvSpPr>
            <p:spPr>
              <a:xfrm>
                <a:off x="2919131" y="2028653"/>
                <a:ext cx="66173" cy="66096"/>
              </a:xfrm>
              <a:custGeom>
                <a:avLst/>
                <a:gdLst/>
                <a:ahLst/>
                <a:cxnLst/>
                <a:rect l="l" t="t" r="r" b="b"/>
                <a:pathLst>
                  <a:path w="858" h="857" extrusionOk="0">
                    <a:moveTo>
                      <a:pt x="203" y="1"/>
                    </a:moveTo>
                    <a:lnTo>
                      <a:pt x="1" y="857"/>
                    </a:lnTo>
                    <a:lnTo>
                      <a:pt x="857" y="857"/>
                    </a:lnTo>
                    <a:lnTo>
                      <a:pt x="655" y="1"/>
                    </a:ln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17;p25">
                <a:extLst>
                  <a:ext uri="{FF2B5EF4-FFF2-40B4-BE49-F238E27FC236}">
                    <a16:creationId xmlns:a16="http://schemas.microsoft.com/office/drawing/2014/main" id="{D01471DA-0365-7048-BBDA-0E02D58AB0CB}"/>
                  </a:ext>
                </a:extLst>
              </p:cNvPr>
              <p:cNvSpPr/>
              <p:nvPr/>
            </p:nvSpPr>
            <p:spPr>
              <a:xfrm>
                <a:off x="2919131" y="1972276"/>
                <a:ext cx="66173" cy="66096"/>
              </a:xfrm>
              <a:custGeom>
                <a:avLst/>
                <a:gdLst/>
                <a:ahLst/>
                <a:cxnLst/>
                <a:rect l="l" t="t" r="r" b="b"/>
                <a:pathLst>
                  <a:path w="858" h="857" extrusionOk="0">
                    <a:moveTo>
                      <a:pt x="426" y="1"/>
                    </a:moveTo>
                    <a:cubicBezTo>
                      <a:pt x="189" y="1"/>
                      <a:pt x="1" y="196"/>
                      <a:pt x="1" y="432"/>
                    </a:cubicBezTo>
                    <a:cubicBezTo>
                      <a:pt x="1" y="662"/>
                      <a:pt x="189" y="857"/>
                      <a:pt x="426" y="857"/>
                    </a:cubicBezTo>
                    <a:cubicBezTo>
                      <a:pt x="662" y="857"/>
                      <a:pt x="857" y="662"/>
                      <a:pt x="857" y="432"/>
                    </a:cubicBezTo>
                    <a:cubicBezTo>
                      <a:pt x="857" y="196"/>
                      <a:pt x="662" y="1"/>
                      <a:pt x="426" y="1"/>
                    </a:cubicBez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18;p25">
                <a:extLst>
                  <a:ext uri="{FF2B5EF4-FFF2-40B4-BE49-F238E27FC236}">
                    <a16:creationId xmlns:a16="http://schemas.microsoft.com/office/drawing/2014/main" id="{B2D3FAEC-1CD4-3640-8E72-76934FA8A845}"/>
                  </a:ext>
                </a:extLst>
              </p:cNvPr>
              <p:cNvSpPr/>
              <p:nvPr/>
            </p:nvSpPr>
            <p:spPr>
              <a:xfrm>
                <a:off x="3197776" y="1852581"/>
                <a:ext cx="419869" cy="444163"/>
              </a:xfrm>
              <a:custGeom>
                <a:avLst/>
                <a:gdLst/>
                <a:ahLst/>
                <a:cxnLst/>
                <a:rect l="l" t="t" r="r" b="b"/>
                <a:pathLst>
                  <a:path w="5444" h="5759" extrusionOk="0">
                    <a:moveTo>
                      <a:pt x="2722" y="1"/>
                    </a:moveTo>
                    <a:lnTo>
                      <a:pt x="0" y="1198"/>
                    </a:lnTo>
                    <a:lnTo>
                      <a:pt x="355" y="2889"/>
                    </a:lnTo>
                    <a:cubicBezTo>
                      <a:pt x="557" y="3850"/>
                      <a:pt x="1051" y="4727"/>
                      <a:pt x="1775" y="5388"/>
                    </a:cubicBezTo>
                    <a:cubicBezTo>
                      <a:pt x="2043" y="5635"/>
                      <a:pt x="2382" y="5759"/>
                      <a:pt x="2722" y="5759"/>
                    </a:cubicBezTo>
                    <a:cubicBezTo>
                      <a:pt x="3061" y="5759"/>
                      <a:pt x="3400" y="5635"/>
                      <a:pt x="3668" y="5388"/>
                    </a:cubicBezTo>
                    <a:cubicBezTo>
                      <a:pt x="4392" y="4727"/>
                      <a:pt x="4886" y="3850"/>
                      <a:pt x="5088" y="2889"/>
                    </a:cubicBezTo>
                    <a:lnTo>
                      <a:pt x="5443" y="1198"/>
                    </a:lnTo>
                    <a:lnTo>
                      <a:pt x="27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19;p25">
                <a:extLst>
                  <a:ext uri="{FF2B5EF4-FFF2-40B4-BE49-F238E27FC236}">
                    <a16:creationId xmlns:a16="http://schemas.microsoft.com/office/drawing/2014/main" id="{8F8D8FE1-7311-944A-961E-1440A5122160}"/>
                  </a:ext>
                </a:extLst>
              </p:cNvPr>
              <p:cNvSpPr/>
              <p:nvPr/>
            </p:nvSpPr>
            <p:spPr>
              <a:xfrm>
                <a:off x="3229937" y="1886438"/>
                <a:ext cx="355469" cy="376370"/>
              </a:xfrm>
              <a:custGeom>
                <a:avLst/>
                <a:gdLst/>
                <a:ahLst/>
                <a:cxnLst/>
                <a:rect l="l" t="t" r="r" b="b"/>
                <a:pathLst>
                  <a:path w="4609" h="4880" extrusionOk="0">
                    <a:moveTo>
                      <a:pt x="2305" y="0"/>
                    </a:moveTo>
                    <a:lnTo>
                      <a:pt x="1" y="1016"/>
                    </a:lnTo>
                    <a:lnTo>
                      <a:pt x="300" y="2450"/>
                    </a:lnTo>
                    <a:cubicBezTo>
                      <a:pt x="474" y="3265"/>
                      <a:pt x="892" y="4002"/>
                      <a:pt x="1504" y="4566"/>
                    </a:cubicBezTo>
                    <a:cubicBezTo>
                      <a:pt x="1730" y="4775"/>
                      <a:pt x="2018" y="4879"/>
                      <a:pt x="2305" y="4879"/>
                    </a:cubicBezTo>
                    <a:cubicBezTo>
                      <a:pt x="2592" y="4879"/>
                      <a:pt x="2879" y="4775"/>
                      <a:pt x="3105" y="4566"/>
                    </a:cubicBezTo>
                    <a:cubicBezTo>
                      <a:pt x="3718" y="4002"/>
                      <a:pt x="4142" y="3265"/>
                      <a:pt x="4309" y="2450"/>
                    </a:cubicBezTo>
                    <a:lnTo>
                      <a:pt x="4609" y="1016"/>
                    </a:lnTo>
                    <a:lnTo>
                      <a:pt x="2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20;p25">
                <a:extLst>
                  <a:ext uri="{FF2B5EF4-FFF2-40B4-BE49-F238E27FC236}">
                    <a16:creationId xmlns:a16="http://schemas.microsoft.com/office/drawing/2014/main" id="{EFEB2D05-9444-9A4D-97B9-B82A7DB88712}"/>
                  </a:ext>
                </a:extLst>
              </p:cNvPr>
              <p:cNvSpPr/>
              <p:nvPr/>
            </p:nvSpPr>
            <p:spPr>
              <a:xfrm>
                <a:off x="3407628" y="1886438"/>
                <a:ext cx="177773" cy="376370"/>
              </a:xfrm>
              <a:custGeom>
                <a:avLst/>
                <a:gdLst/>
                <a:ahLst/>
                <a:cxnLst/>
                <a:rect l="l" t="t" r="r" b="b"/>
                <a:pathLst>
                  <a:path w="2305" h="4880" extrusionOk="0">
                    <a:moveTo>
                      <a:pt x="1" y="0"/>
                    </a:moveTo>
                    <a:lnTo>
                      <a:pt x="1" y="4879"/>
                    </a:lnTo>
                    <a:cubicBezTo>
                      <a:pt x="286" y="4879"/>
                      <a:pt x="578" y="4775"/>
                      <a:pt x="801" y="4566"/>
                    </a:cubicBezTo>
                    <a:cubicBezTo>
                      <a:pt x="1414" y="4002"/>
                      <a:pt x="1838" y="3265"/>
                      <a:pt x="2005" y="2450"/>
                    </a:cubicBezTo>
                    <a:lnTo>
                      <a:pt x="2305" y="1016"/>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21;p25">
                <a:extLst>
                  <a:ext uri="{FF2B5EF4-FFF2-40B4-BE49-F238E27FC236}">
                    <a16:creationId xmlns:a16="http://schemas.microsoft.com/office/drawing/2014/main" id="{74DC39CB-AAC7-D246-8A0F-AA81EB42C97F}"/>
                  </a:ext>
                </a:extLst>
              </p:cNvPr>
              <p:cNvSpPr/>
              <p:nvPr/>
            </p:nvSpPr>
            <p:spPr>
              <a:xfrm>
                <a:off x="2805374" y="2188066"/>
                <a:ext cx="229293" cy="282740"/>
              </a:xfrm>
              <a:custGeom>
                <a:avLst/>
                <a:gdLst/>
                <a:ahLst/>
                <a:cxnLst/>
                <a:rect l="l" t="t" r="r" b="b"/>
                <a:pathLst>
                  <a:path w="2973" h="3666" extrusionOk="0">
                    <a:moveTo>
                      <a:pt x="1476" y="1"/>
                    </a:moveTo>
                    <a:cubicBezTo>
                      <a:pt x="1260" y="1"/>
                      <a:pt x="1037" y="64"/>
                      <a:pt x="836" y="182"/>
                    </a:cubicBezTo>
                    <a:cubicBezTo>
                      <a:pt x="195" y="558"/>
                      <a:pt x="0" y="1400"/>
                      <a:pt x="390" y="2033"/>
                    </a:cubicBezTo>
                    <a:lnTo>
                      <a:pt x="1344" y="3592"/>
                    </a:lnTo>
                    <a:cubicBezTo>
                      <a:pt x="1375" y="3641"/>
                      <a:pt x="1427" y="3665"/>
                      <a:pt x="1479" y="3665"/>
                    </a:cubicBezTo>
                    <a:cubicBezTo>
                      <a:pt x="1530" y="3665"/>
                      <a:pt x="1580" y="3641"/>
                      <a:pt x="1608" y="3592"/>
                    </a:cubicBezTo>
                    <a:lnTo>
                      <a:pt x="2562" y="2033"/>
                    </a:lnTo>
                    <a:cubicBezTo>
                      <a:pt x="2972" y="1358"/>
                      <a:pt x="2729" y="467"/>
                      <a:pt x="2019" y="126"/>
                    </a:cubicBezTo>
                    <a:cubicBezTo>
                      <a:pt x="1845" y="43"/>
                      <a:pt x="1657" y="1"/>
                      <a:pt x="1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22;p25">
                <a:extLst>
                  <a:ext uri="{FF2B5EF4-FFF2-40B4-BE49-F238E27FC236}">
                    <a16:creationId xmlns:a16="http://schemas.microsoft.com/office/drawing/2014/main" id="{5C3016A5-C35D-1648-8A28-2A37D941055D}"/>
                  </a:ext>
                </a:extLst>
              </p:cNvPr>
              <p:cNvSpPr/>
              <p:nvPr/>
            </p:nvSpPr>
            <p:spPr>
              <a:xfrm>
                <a:off x="2877330" y="2248761"/>
                <a:ext cx="83758" cy="83295"/>
              </a:xfrm>
              <a:custGeom>
                <a:avLst/>
                <a:gdLst/>
                <a:ahLst/>
                <a:cxnLst/>
                <a:rect l="l" t="t" r="r" b="b"/>
                <a:pathLst>
                  <a:path w="1086" h="1080" extrusionOk="0">
                    <a:moveTo>
                      <a:pt x="543" y="0"/>
                    </a:moveTo>
                    <a:cubicBezTo>
                      <a:pt x="244" y="0"/>
                      <a:pt x="0" y="244"/>
                      <a:pt x="0" y="536"/>
                    </a:cubicBezTo>
                    <a:cubicBezTo>
                      <a:pt x="0" y="836"/>
                      <a:pt x="244" y="1079"/>
                      <a:pt x="543" y="1079"/>
                    </a:cubicBezTo>
                    <a:cubicBezTo>
                      <a:pt x="842" y="1079"/>
                      <a:pt x="1086" y="836"/>
                      <a:pt x="1086" y="536"/>
                    </a:cubicBezTo>
                    <a:cubicBezTo>
                      <a:pt x="1086" y="244"/>
                      <a:pt x="842" y="0"/>
                      <a:pt x="543" y="0"/>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23;p25">
                <a:extLst>
                  <a:ext uri="{FF2B5EF4-FFF2-40B4-BE49-F238E27FC236}">
                    <a16:creationId xmlns:a16="http://schemas.microsoft.com/office/drawing/2014/main" id="{D339A6D9-87AF-4A4A-87FE-B8119CE16233}"/>
                  </a:ext>
                </a:extLst>
              </p:cNvPr>
              <p:cNvSpPr/>
              <p:nvPr/>
            </p:nvSpPr>
            <p:spPr>
              <a:xfrm>
                <a:off x="3672315" y="1953535"/>
                <a:ext cx="269012" cy="192273"/>
              </a:xfrm>
              <a:custGeom>
                <a:avLst/>
                <a:gdLst/>
                <a:ahLst/>
                <a:cxnLst/>
                <a:rect l="l" t="t" r="r" b="b"/>
                <a:pathLst>
                  <a:path w="3488" h="2493" extrusionOk="0">
                    <a:moveTo>
                      <a:pt x="0" y="0"/>
                    </a:moveTo>
                    <a:lnTo>
                      <a:pt x="0" y="2492"/>
                    </a:lnTo>
                    <a:lnTo>
                      <a:pt x="3487" y="2492"/>
                    </a:lnTo>
                    <a:lnTo>
                      <a:pt x="3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24;p25">
                <a:extLst>
                  <a:ext uri="{FF2B5EF4-FFF2-40B4-BE49-F238E27FC236}">
                    <a16:creationId xmlns:a16="http://schemas.microsoft.com/office/drawing/2014/main" id="{857AFE8E-AB2E-8B49-9A6D-217941C44FE6}"/>
                  </a:ext>
                </a:extLst>
              </p:cNvPr>
              <p:cNvSpPr/>
              <p:nvPr/>
            </p:nvSpPr>
            <p:spPr>
              <a:xfrm>
                <a:off x="3672315" y="1953535"/>
                <a:ext cx="269012" cy="98257"/>
              </a:xfrm>
              <a:custGeom>
                <a:avLst/>
                <a:gdLst/>
                <a:ahLst/>
                <a:cxnLst/>
                <a:rect l="l" t="t" r="r" b="b"/>
                <a:pathLst>
                  <a:path w="3488" h="1274" extrusionOk="0">
                    <a:moveTo>
                      <a:pt x="0" y="0"/>
                    </a:moveTo>
                    <a:lnTo>
                      <a:pt x="1747" y="1274"/>
                    </a:lnTo>
                    <a:lnTo>
                      <a:pt x="3487" y="0"/>
                    </a:lnTo>
                    <a:close/>
                  </a:path>
                </a:pathLst>
              </a:custGeom>
              <a:solidFill>
                <a:srgbClr val="E75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25;p25">
                <a:extLst>
                  <a:ext uri="{FF2B5EF4-FFF2-40B4-BE49-F238E27FC236}">
                    <a16:creationId xmlns:a16="http://schemas.microsoft.com/office/drawing/2014/main" id="{E0C3E26B-55D9-664D-B8E3-9F28414E1C50}"/>
                  </a:ext>
                </a:extLst>
              </p:cNvPr>
              <p:cNvSpPr/>
              <p:nvPr/>
            </p:nvSpPr>
            <p:spPr>
              <a:xfrm>
                <a:off x="3672315" y="1855280"/>
                <a:ext cx="269012" cy="98334"/>
              </a:xfrm>
              <a:custGeom>
                <a:avLst/>
                <a:gdLst/>
                <a:ahLst/>
                <a:cxnLst/>
                <a:rect l="l" t="t" r="r" b="b"/>
                <a:pathLst>
                  <a:path w="3488" h="1275" extrusionOk="0">
                    <a:moveTo>
                      <a:pt x="1747" y="1"/>
                    </a:moveTo>
                    <a:lnTo>
                      <a:pt x="0" y="1274"/>
                    </a:lnTo>
                    <a:lnTo>
                      <a:pt x="3487" y="1274"/>
                    </a:lnTo>
                    <a:lnTo>
                      <a:pt x="17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26;p25">
                <a:extLst>
                  <a:ext uri="{FF2B5EF4-FFF2-40B4-BE49-F238E27FC236}">
                    <a16:creationId xmlns:a16="http://schemas.microsoft.com/office/drawing/2014/main" id="{9491F063-7D31-B646-9512-45028C6BDD6B}"/>
                  </a:ext>
                </a:extLst>
              </p:cNvPr>
              <p:cNvSpPr/>
              <p:nvPr/>
            </p:nvSpPr>
            <p:spPr>
              <a:xfrm>
                <a:off x="3754374" y="1830061"/>
                <a:ext cx="101574" cy="152553"/>
              </a:xfrm>
              <a:custGeom>
                <a:avLst/>
                <a:gdLst/>
                <a:ahLst/>
                <a:cxnLst/>
                <a:rect l="l" t="t" r="r" b="b"/>
                <a:pathLst>
                  <a:path w="1317" h="1978" extrusionOk="0">
                    <a:moveTo>
                      <a:pt x="662" y="0"/>
                    </a:moveTo>
                    <a:lnTo>
                      <a:pt x="1" y="550"/>
                    </a:lnTo>
                    <a:lnTo>
                      <a:pt x="474" y="550"/>
                    </a:lnTo>
                    <a:lnTo>
                      <a:pt x="474" y="1977"/>
                    </a:lnTo>
                    <a:lnTo>
                      <a:pt x="843" y="1977"/>
                    </a:lnTo>
                    <a:lnTo>
                      <a:pt x="843" y="550"/>
                    </a:lnTo>
                    <a:lnTo>
                      <a:pt x="1316" y="550"/>
                    </a:lnTo>
                    <a:lnTo>
                      <a:pt x="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27;p25">
                <a:extLst>
                  <a:ext uri="{FF2B5EF4-FFF2-40B4-BE49-F238E27FC236}">
                    <a16:creationId xmlns:a16="http://schemas.microsoft.com/office/drawing/2014/main" id="{853EC5C9-CE15-AC49-8606-C0C6BF9C56B7}"/>
                  </a:ext>
                </a:extLst>
              </p:cNvPr>
              <p:cNvSpPr/>
              <p:nvPr/>
            </p:nvSpPr>
            <p:spPr>
              <a:xfrm>
                <a:off x="3387268" y="1513317"/>
                <a:ext cx="365110" cy="175074"/>
              </a:xfrm>
              <a:custGeom>
                <a:avLst/>
                <a:gdLst/>
                <a:ahLst/>
                <a:cxnLst/>
                <a:rect l="l" t="t" r="r" b="b"/>
                <a:pathLst>
                  <a:path w="4734" h="2270" extrusionOk="0">
                    <a:moveTo>
                      <a:pt x="2492" y="1"/>
                    </a:moveTo>
                    <a:cubicBezTo>
                      <a:pt x="1796" y="1"/>
                      <a:pt x="1225" y="523"/>
                      <a:pt x="1135" y="1191"/>
                    </a:cubicBezTo>
                    <a:lnTo>
                      <a:pt x="1079" y="1191"/>
                    </a:lnTo>
                    <a:cubicBezTo>
                      <a:pt x="480" y="1191"/>
                      <a:pt x="0" y="1671"/>
                      <a:pt x="0" y="2270"/>
                    </a:cubicBezTo>
                    <a:lnTo>
                      <a:pt x="4712" y="2270"/>
                    </a:lnTo>
                    <a:cubicBezTo>
                      <a:pt x="4726" y="2200"/>
                      <a:pt x="4733" y="2138"/>
                      <a:pt x="4733" y="2068"/>
                    </a:cubicBezTo>
                    <a:cubicBezTo>
                      <a:pt x="4733" y="1581"/>
                      <a:pt x="4343" y="1191"/>
                      <a:pt x="3856" y="1191"/>
                    </a:cubicBezTo>
                    <a:lnTo>
                      <a:pt x="3842" y="1191"/>
                    </a:lnTo>
                    <a:cubicBezTo>
                      <a:pt x="3752" y="523"/>
                      <a:pt x="3181" y="1"/>
                      <a:pt x="2492"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28;p25">
                <a:extLst>
                  <a:ext uri="{FF2B5EF4-FFF2-40B4-BE49-F238E27FC236}">
                    <a16:creationId xmlns:a16="http://schemas.microsoft.com/office/drawing/2014/main" id="{7E8C7F20-3F96-F54A-84DB-01FB4D403F1B}"/>
                  </a:ext>
                </a:extLst>
              </p:cNvPr>
              <p:cNvSpPr/>
              <p:nvPr/>
            </p:nvSpPr>
            <p:spPr>
              <a:xfrm>
                <a:off x="3497862" y="1542315"/>
                <a:ext cx="417169" cy="199291"/>
              </a:xfrm>
              <a:custGeom>
                <a:avLst/>
                <a:gdLst/>
                <a:ahLst/>
                <a:cxnLst/>
                <a:rect l="l" t="t" r="r" b="b"/>
                <a:pathLst>
                  <a:path w="5409" h="2584" extrusionOk="0">
                    <a:moveTo>
                      <a:pt x="2847" y="1"/>
                    </a:moveTo>
                    <a:cubicBezTo>
                      <a:pt x="2053" y="1"/>
                      <a:pt x="1399" y="592"/>
                      <a:pt x="1302" y="1351"/>
                    </a:cubicBezTo>
                    <a:lnTo>
                      <a:pt x="1232" y="1351"/>
                    </a:lnTo>
                    <a:cubicBezTo>
                      <a:pt x="557" y="1351"/>
                      <a:pt x="0" y="1901"/>
                      <a:pt x="0" y="2583"/>
                    </a:cubicBezTo>
                    <a:lnTo>
                      <a:pt x="5380" y="2583"/>
                    </a:lnTo>
                    <a:cubicBezTo>
                      <a:pt x="5394" y="2506"/>
                      <a:pt x="5408" y="2430"/>
                      <a:pt x="5408" y="2353"/>
                    </a:cubicBezTo>
                    <a:cubicBezTo>
                      <a:pt x="5408" y="1797"/>
                      <a:pt x="4956" y="1351"/>
                      <a:pt x="4406" y="1351"/>
                    </a:cubicBezTo>
                    <a:lnTo>
                      <a:pt x="4385" y="1351"/>
                    </a:lnTo>
                    <a:cubicBezTo>
                      <a:pt x="4287" y="585"/>
                      <a:pt x="3633" y="1"/>
                      <a:pt x="284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29;p25">
                <a:extLst>
                  <a:ext uri="{FF2B5EF4-FFF2-40B4-BE49-F238E27FC236}">
                    <a16:creationId xmlns:a16="http://schemas.microsoft.com/office/drawing/2014/main" id="{7E2A36BF-6BDB-AF41-8E02-31DF6A65FD5E}"/>
                  </a:ext>
                </a:extLst>
              </p:cNvPr>
              <p:cNvSpPr/>
              <p:nvPr/>
            </p:nvSpPr>
            <p:spPr>
              <a:xfrm>
                <a:off x="3706095" y="1664709"/>
                <a:ext cx="101574" cy="153093"/>
              </a:xfrm>
              <a:custGeom>
                <a:avLst/>
                <a:gdLst/>
                <a:ahLst/>
                <a:cxnLst/>
                <a:rect l="l" t="t" r="r" b="b"/>
                <a:pathLst>
                  <a:path w="1317" h="1985" extrusionOk="0">
                    <a:moveTo>
                      <a:pt x="474" y="1"/>
                    </a:moveTo>
                    <a:lnTo>
                      <a:pt x="474" y="1435"/>
                    </a:lnTo>
                    <a:lnTo>
                      <a:pt x="1" y="1435"/>
                    </a:lnTo>
                    <a:lnTo>
                      <a:pt x="662" y="1984"/>
                    </a:lnTo>
                    <a:lnTo>
                      <a:pt x="1316" y="1435"/>
                    </a:lnTo>
                    <a:lnTo>
                      <a:pt x="850" y="1435"/>
                    </a:lnTo>
                    <a:lnTo>
                      <a:pt x="8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30;p25">
                <a:extLst>
                  <a:ext uri="{FF2B5EF4-FFF2-40B4-BE49-F238E27FC236}">
                    <a16:creationId xmlns:a16="http://schemas.microsoft.com/office/drawing/2014/main" id="{725F5447-4553-2E4A-86A7-CC8420E32D70}"/>
                  </a:ext>
                </a:extLst>
              </p:cNvPr>
              <p:cNvSpPr/>
              <p:nvPr/>
            </p:nvSpPr>
            <p:spPr>
              <a:xfrm>
                <a:off x="3619177" y="1664709"/>
                <a:ext cx="101496" cy="153093"/>
              </a:xfrm>
              <a:custGeom>
                <a:avLst/>
                <a:gdLst/>
                <a:ahLst/>
                <a:cxnLst/>
                <a:rect l="l" t="t" r="r" b="b"/>
                <a:pathLst>
                  <a:path w="1316" h="1985" extrusionOk="0">
                    <a:moveTo>
                      <a:pt x="661" y="1"/>
                    </a:moveTo>
                    <a:lnTo>
                      <a:pt x="0" y="558"/>
                    </a:lnTo>
                    <a:lnTo>
                      <a:pt x="473" y="558"/>
                    </a:lnTo>
                    <a:lnTo>
                      <a:pt x="473" y="1984"/>
                    </a:lnTo>
                    <a:lnTo>
                      <a:pt x="842" y="1984"/>
                    </a:lnTo>
                    <a:lnTo>
                      <a:pt x="842" y="558"/>
                    </a:lnTo>
                    <a:lnTo>
                      <a:pt x="1315" y="558"/>
                    </a:lnTo>
                    <a:lnTo>
                      <a:pt x="6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31;p25">
                <a:extLst>
                  <a:ext uri="{FF2B5EF4-FFF2-40B4-BE49-F238E27FC236}">
                    <a16:creationId xmlns:a16="http://schemas.microsoft.com/office/drawing/2014/main" id="{31E28759-AC59-6B4F-88AA-3522CDAC2F52}"/>
                  </a:ext>
                </a:extLst>
              </p:cNvPr>
              <p:cNvSpPr/>
              <p:nvPr/>
            </p:nvSpPr>
            <p:spPr>
              <a:xfrm>
                <a:off x="3055484" y="1411900"/>
                <a:ext cx="290530" cy="276493"/>
              </a:xfrm>
              <a:custGeom>
                <a:avLst/>
                <a:gdLst/>
                <a:ahLst/>
                <a:cxnLst/>
                <a:rect l="l" t="t" r="r" b="b"/>
                <a:pathLst>
                  <a:path w="3767" h="3585" extrusionOk="0">
                    <a:moveTo>
                      <a:pt x="2687" y="0"/>
                    </a:moveTo>
                    <a:lnTo>
                      <a:pt x="2263" y="627"/>
                    </a:lnTo>
                    <a:lnTo>
                      <a:pt x="1" y="627"/>
                    </a:lnTo>
                    <a:lnTo>
                      <a:pt x="1" y="3585"/>
                    </a:lnTo>
                    <a:lnTo>
                      <a:pt x="3766" y="3585"/>
                    </a:lnTo>
                    <a:lnTo>
                      <a:pt x="3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32;p25">
                <a:extLst>
                  <a:ext uri="{FF2B5EF4-FFF2-40B4-BE49-F238E27FC236}">
                    <a16:creationId xmlns:a16="http://schemas.microsoft.com/office/drawing/2014/main" id="{5DE95581-A823-2346-BA5E-C82E7118A27A}"/>
                  </a:ext>
                </a:extLst>
              </p:cNvPr>
              <p:cNvSpPr/>
              <p:nvPr/>
            </p:nvSpPr>
            <p:spPr>
              <a:xfrm>
                <a:off x="3023864" y="1411900"/>
                <a:ext cx="289913" cy="276493"/>
              </a:xfrm>
              <a:custGeom>
                <a:avLst/>
                <a:gdLst/>
                <a:ahLst/>
                <a:cxnLst/>
                <a:rect l="l" t="t" r="r" b="b"/>
                <a:pathLst>
                  <a:path w="3759" h="3585" extrusionOk="0">
                    <a:moveTo>
                      <a:pt x="2680" y="0"/>
                    </a:moveTo>
                    <a:lnTo>
                      <a:pt x="2262" y="627"/>
                    </a:lnTo>
                    <a:lnTo>
                      <a:pt x="0" y="627"/>
                    </a:lnTo>
                    <a:lnTo>
                      <a:pt x="0" y="3585"/>
                    </a:lnTo>
                    <a:lnTo>
                      <a:pt x="3759" y="3585"/>
                    </a:lnTo>
                    <a:lnTo>
                      <a:pt x="37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33;p25">
                <a:extLst>
                  <a:ext uri="{FF2B5EF4-FFF2-40B4-BE49-F238E27FC236}">
                    <a16:creationId xmlns:a16="http://schemas.microsoft.com/office/drawing/2014/main" id="{612B94A9-C2B2-6747-AD8A-BBD5E16AF2FC}"/>
                  </a:ext>
                </a:extLst>
              </p:cNvPr>
              <p:cNvSpPr/>
              <p:nvPr/>
            </p:nvSpPr>
            <p:spPr>
              <a:xfrm>
                <a:off x="3045844" y="1482776"/>
                <a:ext cx="239473" cy="174534"/>
              </a:xfrm>
              <a:custGeom>
                <a:avLst/>
                <a:gdLst/>
                <a:ahLst/>
                <a:cxnLst/>
                <a:rect l="l" t="t" r="r" b="b"/>
                <a:pathLst>
                  <a:path w="3105" h="2263" extrusionOk="0">
                    <a:moveTo>
                      <a:pt x="1" y="0"/>
                    </a:moveTo>
                    <a:lnTo>
                      <a:pt x="1" y="2262"/>
                    </a:lnTo>
                    <a:lnTo>
                      <a:pt x="3105" y="2262"/>
                    </a:lnTo>
                    <a:lnTo>
                      <a:pt x="3105" y="14"/>
                    </a:lnTo>
                    <a:lnTo>
                      <a:pt x="1" y="0"/>
                    </a:ln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34;p25">
                <a:extLst>
                  <a:ext uri="{FF2B5EF4-FFF2-40B4-BE49-F238E27FC236}">
                    <a16:creationId xmlns:a16="http://schemas.microsoft.com/office/drawing/2014/main" id="{C3DEE596-CF41-0944-935C-201F535762D7}"/>
                  </a:ext>
                </a:extLst>
              </p:cNvPr>
              <p:cNvSpPr/>
              <p:nvPr/>
            </p:nvSpPr>
            <p:spPr>
              <a:xfrm>
                <a:off x="2973348" y="1503677"/>
                <a:ext cx="340430" cy="184714"/>
              </a:xfrm>
              <a:custGeom>
                <a:avLst/>
                <a:gdLst/>
                <a:ahLst/>
                <a:cxnLst/>
                <a:rect l="l" t="t" r="r" b="b"/>
                <a:pathLst>
                  <a:path w="4414" h="2395" extrusionOk="0">
                    <a:moveTo>
                      <a:pt x="1" y="1"/>
                    </a:moveTo>
                    <a:lnTo>
                      <a:pt x="655" y="2395"/>
                    </a:lnTo>
                    <a:lnTo>
                      <a:pt x="4414" y="2395"/>
                    </a:lnTo>
                    <a:lnTo>
                      <a:pt x="3759" y="1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35;p25">
                <a:extLst>
                  <a:ext uri="{FF2B5EF4-FFF2-40B4-BE49-F238E27FC236}">
                    <a16:creationId xmlns:a16="http://schemas.microsoft.com/office/drawing/2014/main" id="{193D9611-93CD-6A42-859F-BF9C6104CC5C}"/>
                  </a:ext>
                </a:extLst>
              </p:cNvPr>
              <p:cNvSpPr/>
              <p:nvPr/>
            </p:nvSpPr>
            <p:spPr>
              <a:xfrm>
                <a:off x="3445727" y="1758645"/>
                <a:ext cx="59695" cy="53756"/>
              </a:xfrm>
              <a:custGeom>
                <a:avLst/>
                <a:gdLst/>
                <a:ahLst/>
                <a:cxnLst/>
                <a:rect l="l" t="t" r="r" b="b"/>
                <a:pathLst>
                  <a:path w="774" h="697" extrusionOk="0">
                    <a:moveTo>
                      <a:pt x="189" y="1"/>
                    </a:moveTo>
                    <a:lnTo>
                      <a:pt x="1" y="223"/>
                    </a:lnTo>
                    <a:lnTo>
                      <a:pt x="1" y="453"/>
                    </a:lnTo>
                    <a:lnTo>
                      <a:pt x="175" y="697"/>
                    </a:lnTo>
                    <a:lnTo>
                      <a:pt x="773" y="349"/>
                    </a:lnTo>
                    <a:lnTo>
                      <a:pt x="189" y="1"/>
                    </a:ln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36;p25">
                <a:extLst>
                  <a:ext uri="{FF2B5EF4-FFF2-40B4-BE49-F238E27FC236}">
                    <a16:creationId xmlns:a16="http://schemas.microsoft.com/office/drawing/2014/main" id="{DE7AC9ED-BF79-C74B-A6B6-669B4B2E7274}"/>
                  </a:ext>
                </a:extLst>
              </p:cNvPr>
              <p:cNvSpPr/>
              <p:nvPr/>
            </p:nvSpPr>
            <p:spPr>
              <a:xfrm>
                <a:off x="3445727" y="1785484"/>
                <a:ext cx="59695" cy="26917"/>
              </a:xfrm>
              <a:custGeom>
                <a:avLst/>
                <a:gdLst/>
                <a:ahLst/>
                <a:cxnLst/>
                <a:rect l="l" t="t" r="r" b="b"/>
                <a:pathLst>
                  <a:path w="774" h="349" extrusionOk="0">
                    <a:moveTo>
                      <a:pt x="1" y="1"/>
                    </a:moveTo>
                    <a:lnTo>
                      <a:pt x="1" y="105"/>
                    </a:lnTo>
                    <a:lnTo>
                      <a:pt x="175" y="349"/>
                    </a:lnTo>
                    <a:lnTo>
                      <a:pt x="773" y="1"/>
                    </a:ln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37;p25">
                <a:extLst>
                  <a:ext uri="{FF2B5EF4-FFF2-40B4-BE49-F238E27FC236}">
                    <a16:creationId xmlns:a16="http://schemas.microsoft.com/office/drawing/2014/main" id="{31DEFCAC-2222-CD46-8AE8-19879EE2AFC2}"/>
                  </a:ext>
                </a:extLst>
              </p:cNvPr>
              <p:cNvSpPr/>
              <p:nvPr/>
            </p:nvSpPr>
            <p:spPr>
              <a:xfrm>
                <a:off x="3198856" y="1758645"/>
                <a:ext cx="261454" cy="53756"/>
              </a:xfrm>
              <a:custGeom>
                <a:avLst/>
                <a:gdLst/>
                <a:ahLst/>
                <a:cxnLst/>
                <a:rect l="l" t="t" r="r" b="b"/>
                <a:pathLst>
                  <a:path w="3390" h="697" extrusionOk="0">
                    <a:moveTo>
                      <a:pt x="0" y="1"/>
                    </a:moveTo>
                    <a:lnTo>
                      <a:pt x="0" y="697"/>
                    </a:lnTo>
                    <a:lnTo>
                      <a:pt x="3390" y="697"/>
                    </a:lnTo>
                    <a:lnTo>
                      <a:pt x="3278" y="502"/>
                    </a:lnTo>
                    <a:lnTo>
                      <a:pt x="3278" y="196"/>
                    </a:lnTo>
                    <a:lnTo>
                      <a:pt x="33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38;p25">
                <a:extLst>
                  <a:ext uri="{FF2B5EF4-FFF2-40B4-BE49-F238E27FC236}">
                    <a16:creationId xmlns:a16="http://schemas.microsoft.com/office/drawing/2014/main" id="{B45417B7-9F86-8346-8471-D149F1C065B9}"/>
                  </a:ext>
                </a:extLst>
              </p:cNvPr>
              <p:cNvSpPr/>
              <p:nvPr/>
            </p:nvSpPr>
            <p:spPr>
              <a:xfrm>
                <a:off x="3198856" y="1773684"/>
                <a:ext cx="261454" cy="23677"/>
              </a:xfrm>
              <a:custGeom>
                <a:avLst/>
                <a:gdLst/>
                <a:ahLst/>
                <a:cxnLst/>
                <a:rect l="l" t="t" r="r" b="b"/>
                <a:pathLst>
                  <a:path w="3390" h="307" extrusionOk="0">
                    <a:moveTo>
                      <a:pt x="0" y="1"/>
                    </a:moveTo>
                    <a:lnTo>
                      <a:pt x="0" y="307"/>
                    </a:lnTo>
                    <a:lnTo>
                      <a:pt x="3278" y="307"/>
                    </a:lnTo>
                    <a:lnTo>
                      <a:pt x="3390" y="154"/>
                    </a:lnTo>
                    <a:lnTo>
                      <a:pt x="3278" y="1"/>
                    </a:ln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39;p25">
                <a:extLst>
                  <a:ext uri="{FF2B5EF4-FFF2-40B4-BE49-F238E27FC236}">
                    <a16:creationId xmlns:a16="http://schemas.microsoft.com/office/drawing/2014/main" id="{A47433EC-F39E-2149-9C4B-31F036EC3895}"/>
                  </a:ext>
                </a:extLst>
              </p:cNvPr>
              <p:cNvSpPr/>
              <p:nvPr/>
            </p:nvSpPr>
            <p:spPr>
              <a:xfrm>
                <a:off x="3181118" y="1758645"/>
                <a:ext cx="29616" cy="53756"/>
              </a:xfrm>
              <a:custGeom>
                <a:avLst/>
                <a:gdLst/>
                <a:ahLst/>
                <a:cxnLst/>
                <a:rect l="l" t="t" r="r" b="b"/>
                <a:pathLst>
                  <a:path w="384" h="697" extrusionOk="0">
                    <a:moveTo>
                      <a:pt x="1" y="1"/>
                    </a:moveTo>
                    <a:lnTo>
                      <a:pt x="1" y="697"/>
                    </a:lnTo>
                    <a:lnTo>
                      <a:pt x="383" y="697"/>
                    </a:lnTo>
                    <a:lnTo>
                      <a:pt x="383" y="1"/>
                    </a:ln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40;p25">
                <a:extLst>
                  <a:ext uri="{FF2B5EF4-FFF2-40B4-BE49-F238E27FC236}">
                    <a16:creationId xmlns:a16="http://schemas.microsoft.com/office/drawing/2014/main" id="{D47E89E9-617D-F04D-96B7-7AA2D108AFB0}"/>
                  </a:ext>
                </a:extLst>
              </p:cNvPr>
              <p:cNvSpPr/>
              <p:nvPr/>
            </p:nvSpPr>
            <p:spPr>
              <a:xfrm>
                <a:off x="3181118" y="1785484"/>
                <a:ext cx="29616" cy="26917"/>
              </a:xfrm>
              <a:custGeom>
                <a:avLst/>
                <a:gdLst/>
                <a:ahLst/>
                <a:cxnLst/>
                <a:rect l="l" t="t" r="r" b="b"/>
                <a:pathLst>
                  <a:path w="384" h="349" extrusionOk="0">
                    <a:moveTo>
                      <a:pt x="1" y="1"/>
                    </a:moveTo>
                    <a:lnTo>
                      <a:pt x="1" y="349"/>
                    </a:lnTo>
                    <a:lnTo>
                      <a:pt x="383" y="349"/>
                    </a:lnTo>
                    <a:lnTo>
                      <a:pt x="383" y="1"/>
                    </a:ln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41;p25">
                <a:extLst>
                  <a:ext uri="{FF2B5EF4-FFF2-40B4-BE49-F238E27FC236}">
                    <a16:creationId xmlns:a16="http://schemas.microsoft.com/office/drawing/2014/main" id="{909D5E84-3F6C-7D45-897F-70788B244698}"/>
                  </a:ext>
                </a:extLst>
              </p:cNvPr>
              <p:cNvSpPr/>
              <p:nvPr/>
            </p:nvSpPr>
            <p:spPr>
              <a:xfrm>
                <a:off x="3150500" y="1758645"/>
                <a:ext cx="30696" cy="53756"/>
              </a:xfrm>
              <a:custGeom>
                <a:avLst/>
                <a:gdLst/>
                <a:ahLst/>
                <a:cxnLst/>
                <a:rect l="l" t="t" r="r" b="b"/>
                <a:pathLst>
                  <a:path w="398" h="697" extrusionOk="0">
                    <a:moveTo>
                      <a:pt x="182" y="1"/>
                    </a:moveTo>
                    <a:cubicBezTo>
                      <a:pt x="84" y="1"/>
                      <a:pt x="1" y="84"/>
                      <a:pt x="1" y="182"/>
                    </a:cubicBezTo>
                    <a:lnTo>
                      <a:pt x="1" y="516"/>
                    </a:lnTo>
                    <a:cubicBezTo>
                      <a:pt x="1" y="620"/>
                      <a:pt x="84" y="697"/>
                      <a:pt x="182" y="697"/>
                    </a:cubicBezTo>
                    <a:lnTo>
                      <a:pt x="398" y="697"/>
                    </a:lnTo>
                    <a:lnTo>
                      <a:pt x="3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42;p25">
                <a:extLst>
                  <a:ext uri="{FF2B5EF4-FFF2-40B4-BE49-F238E27FC236}">
                    <a16:creationId xmlns:a16="http://schemas.microsoft.com/office/drawing/2014/main" id="{203B62EF-B323-5B4F-98C2-20A5B877A76D}"/>
                  </a:ext>
                </a:extLst>
              </p:cNvPr>
              <p:cNvSpPr/>
              <p:nvPr/>
            </p:nvSpPr>
            <p:spPr>
              <a:xfrm>
                <a:off x="3150500" y="1785484"/>
                <a:ext cx="30696" cy="26917"/>
              </a:xfrm>
              <a:custGeom>
                <a:avLst/>
                <a:gdLst/>
                <a:ahLst/>
                <a:cxnLst/>
                <a:rect l="l" t="t" r="r" b="b"/>
                <a:pathLst>
                  <a:path w="398" h="349" extrusionOk="0">
                    <a:moveTo>
                      <a:pt x="1" y="1"/>
                    </a:moveTo>
                    <a:lnTo>
                      <a:pt x="1" y="168"/>
                    </a:lnTo>
                    <a:cubicBezTo>
                      <a:pt x="1" y="272"/>
                      <a:pt x="84" y="349"/>
                      <a:pt x="182" y="349"/>
                    </a:cubicBezTo>
                    <a:lnTo>
                      <a:pt x="398" y="349"/>
                    </a:lnTo>
                    <a:lnTo>
                      <a:pt x="3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43;p25">
                <a:extLst>
                  <a:ext uri="{FF2B5EF4-FFF2-40B4-BE49-F238E27FC236}">
                    <a16:creationId xmlns:a16="http://schemas.microsoft.com/office/drawing/2014/main" id="{3FC56E5C-BE8A-E645-BEBB-340593885B02}"/>
                  </a:ext>
                </a:extLst>
              </p:cNvPr>
              <p:cNvSpPr/>
              <p:nvPr/>
            </p:nvSpPr>
            <p:spPr>
              <a:xfrm>
                <a:off x="3480124" y="1772604"/>
                <a:ext cx="25297" cy="25837"/>
              </a:xfrm>
              <a:custGeom>
                <a:avLst/>
                <a:gdLst/>
                <a:ahLst/>
                <a:cxnLst/>
                <a:rect l="l" t="t" r="r" b="b"/>
                <a:pathLst>
                  <a:path w="328" h="335" extrusionOk="0">
                    <a:moveTo>
                      <a:pt x="42" y="1"/>
                    </a:moveTo>
                    <a:cubicBezTo>
                      <a:pt x="14" y="49"/>
                      <a:pt x="0" y="105"/>
                      <a:pt x="0" y="168"/>
                    </a:cubicBezTo>
                    <a:cubicBezTo>
                      <a:pt x="0" y="230"/>
                      <a:pt x="14" y="286"/>
                      <a:pt x="42" y="335"/>
                    </a:cubicBezTo>
                    <a:lnTo>
                      <a:pt x="327" y="168"/>
                    </a:lnTo>
                    <a:lnTo>
                      <a:pt x="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44;p25">
                <a:extLst>
                  <a:ext uri="{FF2B5EF4-FFF2-40B4-BE49-F238E27FC236}">
                    <a16:creationId xmlns:a16="http://schemas.microsoft.com/office/drawing/2014/main" id="{7722B748-7A1A-FA4A-9208-57A12CCBABA2}"/>
                  </a:ext>
                </a:extLst>
              </p:cNvPr>
              <p:cNvSpPr/>
              <p:nvPr/>
            </p:nvSpPr>
            <p:spPr>
              <a:xfrm>
                <a:off x="3480124" y="1785484"/>
                <a:ext cx="25297" cy="12957"/>
              </a:xfrm>
              <a:custGeom>
                <a:avLst/>
                <a:gdLst/>
                <a:ahLst/>
                <a:cxnLst/>
                <a:rect l="l" t="t" r="r" b="b"/>
                <a:pathLst>
                  <a:path w="328" h="168" extrusionOk="0">
                    <a:moveTo>
                      <a:pt x="0" y="1"/>
                    </a:moveTo>
                    <a:cubicBezTo>
                      <a:pt x="0" y="63"/>
                      <a:pt x="14" y="119"/>
                      <a:pt x="42" y="168"/>
                    </a:cubicBezTo>
                    <a:lnTo>
                      <a:pt x="327" y="1"/>
                    </a:lnTo>
                    <a:close/>
                  </a:path>
                </a:pathLst>
              </a:custGeom>
              <a:solidFill>
                <a:srgbClr val="32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45;p25">
                <a:extLst>
                  <a:ext uri="{FF2B5EF4-FFF2-40B4-BE49-F238E27FC236}">
                    <a16:creationId xmlns:a16="http://schemas.microsoft.com/office/drawing/2014/main" id="{083BC51F-B83F-3447-B199-920CB4A048E0}"/>
                  </a:ext>
                </a:extLst>
              </p:cNvPr>
              <p:cNvSpPr/>
              <p:nvPr/>
            </p:nvSpPr>
            <p:spPr>
              <a:xfrm>
                <a:off x="3181118" y="1758645"/>
                <a:ext cx="77" cy="53756"/>
              </a:xfrm>
              <a:custGeom>
                <a:avLst/>
                <a:gdLst/>
                <a:ahLst/>
                <a:cxnLst/>
                <a:rect l="l" t="t" r="r" b="b"/>
                <a:pathLst>
                  <a:path w="1" h="697" fill="none" extrusionOk="0">
                    <a:moveTo>
                      <a:pt x="1" y="697"/>
                    </a:moveTo>
                    <a:lnTo>
                      <a:pt x="1" y="1"/>
                    </a:lnTo>
                  </a:path>
                </a:pathLst>
              </a:custGeom>
              <a:noFill/>
              <a:ln w="8175" cap="flat" cmpd="sng">
                <a:solidFill>
                  <a:srgbClr val="323535"/>
                </a:solidFill>
                <a:prstDash val="solid"/>
                <a:miter lim="69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33615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E3A1FC1D-9B2D-DD4C-801F-D522768C5972}"/>
              </a:ext>
            </a:extLst>
          </p:cNvPr>
          <p:cNvGraphicFramePr>
            <a:graphicFrameLocks noGrp="1"/>
          </p:cNvGraphicFramePr>
          <p:nvPr>
            <p:extLst>
              <p:ext uri="{D42A27DB-BD31-4B8C-83A1-F6EECF244321}">
                <p14:modId xmlns:p14="http://schemas.microsoft.com/office/powerpoint/2010/main" val="633483626"/>
              </p:ext>
            </p:extLst>
          </p:nvPr>
        </p:nvGraphicFramePr>
        <p:xfrm>
          <a:off x="183177" y="975866"/>
          <a:ext cx="8777645" cy="3672948"/>
        </p:xfrm>
        <a:graphic>
          <a:graphicData uri="http://schemas.openxmlformats.org/drawingml/2006/table">
            <a:tbl>
              <a:tblPr firstRow="1" bandRow="1">
                <a:tableStyleId>{9D8E4532-971A-441E-B24E-6B170608AB35}</a:tableStyleId>
              </a:tblPr>
              <a:tblGrid>
                <a:gridCol w="1164775">
                  <a:extLst>
                    <a:ext uri="{9D8B030D-6E8A-4147-A177-3AD203B41FA5}">
                      <a16:colId xmlns:a16="http://schemas.microsoft.com/office/drawing/2014/main" val="116162920"/>
                    </a:ext>
                  </a:extLst>
                </a:gridCol>
                <a:gridCol w="1865511">
                  <a:extLst>
                    <a:ext uri="{9D8B030D-6E8A-4147-A177-3AD203B41FA5}">
                      <a16:colId xmlns:a16="http://schemas.microsoft.com/office/drawing/2014/main" val="2685464646"/>
                    </a:ext>
                  </a:extLst>
                </a:gridCol>
                <a:gridCol w="3749040">
                  <a:extLst>
                    <a:ext uri="{9D8B030D-6E8A-4147-A177-3AD203B41FA5}">
                      <a16:colId xmlns:a16="http://schemas.microsoft.com/office/drawing/2014/main" val="3603749625"/>
                    </a:ext>
                  </a:extLst>
                </a:gridCol>
                <a:gridCol w="966651">
                  <a:extLst>
                    <a:ext uri="{9D8B030D-6E8A-4147-A177-3AD203B41FA5}">
                      <a16:colId xmlns:a16="http://schemas.microsoft.com/office/drawing/2014/main" val="2253163095"/>
                    </a:ext>
                  </a:extLst>
                </a:gridCol>
                <a:gridCol w="1031668">
                  <a:extLst>
                    <a:ext uri="{9D8B030D-6E8A-4147-A177-3AD203B41FA5}">
                      <a16:colId xmlns:a16="http://schemas.microsoft.com/office/drawing/2014/main" val="2203794600"/>
                    </a:ext>
                  </a:extLst>
                </a:gridCol>
              </a:tblGrid>
              <a:tr h="698644">
                <a:tc>
                  <a:txBody>
                    <a:bodyPr/>
                    <a:lstStyle/>
                    <a:p>
                      <a:pPr algn="ctr"/>
                      <a:endParaRPr lang="en-US"/>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1">
                          <a:solidFill>
                            <a:schemeClr val="bg1"/>
                          </a:solidFill>
                        </a:rPr>
                        <a:t>SOURCE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1">
                          <a:solidFill>
                            <a:schemeClr val="bg1"/>
                          </a:solidFill>
                        </a:rPr>
                        <a:t>DESCRIPTION</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1">
                          <a:solidFill>
                            <a:schemeClr val="bg1"/>
                          </a:solidFill>
                        </a:rPr>
                        <a:t>DATA SIZE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1">
                          <a:solidFill>
                            <a:schemeClr val="bg1"/>
                          </a:solidFill>
                        </a:rPr>
                        <a:t>FORMAT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633639498"/>
                  </a:ext>
                </a:extLst>
              </a:tr>
              <a:tr h="504833">
                <a:tc>
                  <a:txBody>
                    <a:bodyPr/>
                    <a:lstStyle/>
                    <a:p>
                      <a:pPr algn="ctr"/>
                      <a:r>
                        <a:rPr lang="en-US" b="1"/>
                        <a:t>Product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Kaggle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Products listed on Sephora</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12.4MB</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csv</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512948192"/>
                  </a:ext>
                </a:extLst>
              </a:tr>
              <a:tr h="574766">
                <a:tc>
                  <a:txBody>
                    <a:bodyPr/>
                    <a:lstStyle/>
                    <a:p>
                      <a:pPr algn="ctr"/>
                      <a:r>
                        <a:rPr lang="en-US" b="1"/>
                        <a:t>Brands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Phantom Buster</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Information on cosmetic brands and company information</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226KB</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json/csv</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98604978"/>
                  </a:ext>
                </a:extLst>
              </a:tr>
              <a:tr h="692332">
                <a:tc>
                  <a:txBody>
                    <a:bodyPr/>
                    <a:lstStyle/>
                    <a:p>
                      <a:pPr algn="ctr"/>
                      <a:r>
                        <a:rPr lang="en-US" b="1"/>
                        <a:t>Reviews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BazaarVoice API</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User product reviews on Sephora</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500MB</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json</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75937303"/>
                  </a:ext>
                </a:extLst>
              </a:tr>
              <a:tr h="444137">
                <a:tc>
                  <a:txBody>
                    <a:bodyPr/>
                    <a:lstStyle/>
                    <a:p>
                      <a:pPr algn="ctr"/>
                      <a:r>
                        <a:rPr lang="en-US" b="1"/>
                        <a:t>Twitter</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Tweepy API</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Users’ tweets with hashtag of brand name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7.3MB</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csv</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0748974"/>
                  </a:ext>
                </a:extLst>
              </a:tr>
              <a:tr h="758236">
                <a:tc>
                  <a:txBody>
                    <a:bodyPr/>
                    <a:lstStyle/>
                    <a:p>
                      <a:pPr algn="ctr"/>
                      <a:r>
                        <a:rPr lang="en-US" b="1"/>
                        <a:t>Ingredient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California Safe Cosmetics Program Product DB</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a:t>Chemicals used in cosmetics that are known to be harmful</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2.2MB</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t>csv</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228149413"/>
                  </a:ext>
                </a:extLst>
              </a:tr>
            </a:tbl>
          </a:graphicData>
        </a:graphic>
      </p:graphicFrame>
      <p:sp>
        <p:nvSpPr>
          <p:cNvPr id="22" name="Title 21">
            <a:extLst>
              <a:ext uri="{FF2B5EF4-FFF2-40B4-BE49-F238E27FC236}">
                <a16:creationId xmlns:a16="http://schemas.microsoft.com/office/drawing/2014/main" id="{C87F8793-BD73-4F4A-9C3B-BC0826F60974}"/>
              </a:ext>
            </a:extLst>
          </p:cNvPr>
          <p:cNvSpPr>
            <a:spLocks noGrp="1"/>
          </p:cNvSpPr>
          <p:nvPr>
            <p:ph type="title"/>
          </p:nvPr>
        </p:nvSpPr>
        <p:spPr/>
        <p:txBody>
          <a:bodyPr/>
          <a:lstStyle/>
          <a:p>
            <a:r>
              <a:rPr lang="en-US"/>
              <a:t>Data Profile</a:t>
            </a:r>
          </a:p>
        </p:txBody>
      </p:sp>
      <p:sp>
        <p:nvSpPr>
          <p:cNvPr id="4" name="Slide Number Placeholder 2">
            <a:extLst>
              <a:ext uri="{FF2B5EF4-FFF2-40B4-BE49-F238E27FC236}">
                <a16:creationId xmlns:a16="http://schemas.microsoft.com/office/drawing/2014/main" id="{C8D9C95B-5E8B-D445-AFCD-CE99540D9DA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31050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76" name="Title 1">
            <a:extLst>
              <a:ext uri="{FF2B5EF4-FFF2-40B4-BE49-F238E27FC236}">
                <a16:creationId xmlns:a16="http://schemas.microsoft.com/office/drawing/2014/main" id="{14F75647-5328-D643-8650-7B4D2B6FE8EC}"/>
              </a:ext>
            </a:extLst>
          </p:cNvPr>
          <p:cNvSpPr txBox="1">
            <a:spLocks/>
          </p:cNvSpPr>
          <p:nvPr/>
        </p:nvSpPr>
        <p:spPr>
          <a:xfrm>
            <a:off x="457200" y="410400"/>
            <a:ext cx="8229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Data Quality Dimensions Assessment</a:t>
            </a:r>
          </a:p>
        </p:txBody>
      </p:sp>
      <p:sp>
        <p:nvSpPr>
          <p:cNvPr id="585" name="Google Shape;585;p20"/>
          <p:cNvSpPr/>
          <p:nvPr/>
        </p:nvSpPr>
        <p:spPr>
          <a:xfrm>
            <a:off x="494352" y="1862891"/>
            <a:ext cx="1297200" cy="572700"/>
          </a:xfrm>
          <a:prstGeom prst="roundRect">
            <a:avLst>
              <a:gd name="adj" fmla="val 3423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1866102" y="1862891"/>
            <a:ext cx="1297200" cy="572700"/>
          </a:xfrm>
          <a:prstGeom prst="roundRect">
            <a:avLst>
              <a:gd name="adj" fmla="val 3423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3237777" y="1862891"/>
            <a:ext cx="1297200" cy="572700"/>
          </a:xfrm>
          <a:prstGeom prst="roundRect">
            <a:avLst>
              <a:gd name="adj" fmla="val 3423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609452" y="1862891"/>
            <a:ext cx="1297200" cy="572700"/>
          </a:xfrm>
          <a:prstGeom prst="roundRect">
            <a:avLst>
              <a:gd name="adj" fmla="val 3423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5981127" y="1862891"/>
            <a:ext cx="1297200" cy="572700"/>
          </a:xfrm>
          <a:prstGeom prst="roundRect">
            <a:avLst>
              <a:gd name="adj" fmla="val 3423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7352802" y="1862891"/>
            <a:ext cx="1297200" cy="572700"/>
          </a:xfrm>
          <a:prstGeom prst="roundRect">
            <a:avLst>
              <a:gd name="adj" fmla="val 3423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94300" y="2471441"/>
            <a:ext cx="1297200" cy="1841700"/>
          </a:xfrm>
          <a:prstGeom prst="roundRect">
            <a:avLst>
              <a:gd name="adj" fmla="val 15105"/>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1866050" y="2471441"/>
            <a:ext cx="1297200" cy="1841700"/>
          </a:xfrm>
          <a:prstGeom prst="roundRect">
            <a:avLst>
              <a:gd name="adj" fmla="val 15105"/>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3237725" y="2471441"/>
            <a:ext cx="1297200" cy="1841700"/>
          </a:xfrm>
          <a:prstGeom prst="roundRect">
            <a:avLst>
              <a:gd name="adj" fmla="val 15105"/>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609400" y="2471441"/>
            <a:ext cx="1297200" cy="1841700"/>
          </a:xfrm>
          <a:prstGeom prst="roundRect">
            <a:avLst>
              <a:gd name="adj" fmla="val 15105"/>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5981075" y="2471441"/>
            <a:ext cx="1297200" cy="1841700"/>
          </a:xfrm>
          <a:prstGeom prst="roundRect">
            <a:avLst>
              <a:gd name="adj" fmla="val 15105"/>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7352750" y="2471441"/>
            <a:ext cx="1297200" cy="1841700"/>
          </a:xfrm>
          <a:prstGeom prst="roundRect">
            <a:avLst>
              <a:gd name="adj" fmla="val 15105"/>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98" name="Google Shape;598;p20"/>
          <p:cNvGraphicFramePr/>
          <p:nvPr>
            <p:extLst>
              <p:ext uri="{D42A27DB-BD31-4B8C-83A1-F6EECF244321}">
                <p14:modId xmlns:p14="http://schemas.microsoft.com/office/powerpoint/2010/main" val="4260701005"/>
              </p:ext>
            </p:extLst>
          </p:nvPr>
        </p:nvGraphicFramePr>
        <p:xfrm>
          <a:off x="456278" y="1497744"/>
          <a:ext cx="8229600" cy="3402579"/>
        </p:xfrm>
        <a:graphic>
          <a:graphicData uri="http://schemas.openxmlformats.org/drawingml/2006/table">
            <a:tbl>
              <a:tblPr>
                <a:noFill/>
                <a:tableStyleId>{9D8E4532-971A-441E-B24E-6B170608AB35}</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52813">
                <a:tc>
                  <a:txBody>
                    <a:bodyPr/>
                    <a:lstStyle/>
                    <a:p>
                      <a:pPr marL="0" lvl="0" indent="0" algn="ctr">
                        <a:spcBef>
                          <a:spcPts val="0"/>
                        </a:spcBef>
                        <a:spcAft>
                          <a:spcPts val="0"/>
                        </a:spcAft>
                        <a:buNone/>
                      </a:pPr>
                      <a:endParaRPr lang="en" sz="1600" b="1">
                        <a:solidFill>
                          <a:schemeClr val="tx1"/>
                        </a:solidFill>
                        <a:latin typeface="Fira Sans Extra Condensed"/>
                        <a:ea typeface="Fira Sans Extra Condensed"/>
                        <a:cs typeface="Fira Sans Extra Condensed"/>
                        <a:sym typeface="Fira Sans Extra Condensed"/>
                      </a:endParaRPr>
                    </a:p>
                  </a:txBody>
                  <a:tcPr marL="91425" marR="91425" marT="91425" marB="91425">
                    <a:lnL w="9524">
                      <a:solidFill>
                        <a:srgbClr val="FFFFFF">
                          <a:alpha val="0"/>
                        </a:srgbClr>
                      </a:solidFill>
                    </a:lnL>
                    <a:lnR w="9524">
                      <a:solidFill>
                        <a:srgbClr val="FFFFFF">
                          <a:alpha val="0"/>
                        </a:srgbClr>
                      </a:solidFill>
                    </a:lnR>
                    <a:lnT w="9524">
                      <a:solidFill>
                        <a:srgbClr val="FFFFFF">
                          <a:alpha val="0"/>
                        </a:srgbClr>
                      </a:solidFill>
                    </a:lnT>
                    <a:lnB w="9524">
                      <a:solidFill>
                        <a:srgbClr val="FFFFFF">
                          <a:alpha val="0"/>
                        </a:srgbClr>
                      </a:solidFill>
                    </a:lnB>
                  </a:tcPr>
                </a:tc>
                <a:tc>
                  <a:txBody>
                    <a:bodyPr/>
                    <a:lstStyle/>
                    <a:p>
                      <a:pPr marL="0" lvl="0" indent="0" algn="ctr">
                        <a:spcBef>
                          <a:spcPts val="0"/>
                        </a:spcBef>
                        <a:spcAft>
                          <a:spcPts val="0"/>
                        </a:spcAft>
                        <a:buNone/>
                      </a:pPr>
                      <a:endParaRPr lang="en" sz="1600" b="1">
                        <a:solidFill>
                          <a:schemeClr val="tx1"/>
                        </a:solidFill>
                        <a:latin typeface="Fira Sans Extra Condensed"/>
                        <a:ea typeface="Fira Sans Extra Condensed"/>
                        <a:cs typeface="Fira Sans Extra Condensed"/>
                        <a:sym typeface="Fira Sans Extra Condensed"/>
                      </a:endParaRPr>
                    </a:p>
                  </a:txBody>
                  <a:tcPr marL="91425" marR="91425" marT="91425" marB="91425">
                    <a:lnL w="9524">
                      <a:solidFill>
                        <a:srgbClr val="FFFFFF">
                          <a:alpha val="0"/>
                        </a:srgbClr>
                      </a:solidFill>
                    </a:lnL>
                    <a:lnR w="9524">
                      <a:solidFill>
                        <a:srgbClr val="FFFFFF">
                          <a:alpha val="0"/>
                        </a:srgbClr>
                      </a:solidFill>
                    </a:lnR>
                    <a:lnT w="9524">
                      <a:solidFill>
                        <a:srgbClr val="FFFFFF">
                          <a:alpha val="0"/>
                        </a:srgbClr>
                      </a:solidFill>
                    </a:lnT>
                    <a:lnB w="9524">
                      <a:solidFill>
                        <a:srgbClr val="FFFFFF">
                          <a:alpha val="0"/>
                        </a:srgbClr>
                      </a:solidFill>
                    </a:lnB>
                  </a:tcPr>
                </a:tc>
                <a:tc>
                  <a:txBody>
                    <a:bodyPr/>
                    <a:lstStyle/>
                    <a:p>
                      <a:pPr marL="0" lvl="0" indent="0" algn="ctr">
                        <a:spcBef>
                          <a:spcPts val="0"/>
                        </a:spcBef>
                        <a:spcAft>
                          <a:spcPts val="0"/>
                        </a:spcAft>
                        <a:buNone/>
                      </a:pPr>
                      <a:endParaRPr lang="en" sz="1600" b="1">
                        <a:solidFill>
                          <a:schemeClr val="tx1"/>
                        </a:solidFill>
                        <a:latin typeface="Fira Sans Extra Condensed"/>
                        <a:ea typeface="Fira Sans Extra Condensed"/>
                        <a:cs typeface="Fira Sans Extra Condensed"/>
                        <a:sym typeface="Fira Sans Extra Condensed"/>
                      </a:endParaRPr>
                    </a:p>
                  </a:txBody>
                  <a:tcPr marL="91425" marR="91425" marT="91425" marB="91425">
                    <a:lnL w="9524">
                      <a:solidFill>
                        <a:srgbClr val="FFFFFF">
                          <a:alpha val="0"/>
                        </a:srgbClr>
                      </a:solidFill>
                    </a:lnL>
                    <a:lnR w="9524">
                      <a:solidFill>
                        <a:srgbClr val="FFFFFF">
                          <a:alpha val="0"/>
                        </a:srgbClr>
                      </a:solidFill>
                    </a:lnR>
                    <a:lnT w="9524">
                      <a:solidFill>
                        <a:srgbClr val="FFFFFF">
                          <a:alpha val="0"/>
                        </a:srgbClr>
                      </a:solidFill>
                    </a:lnT>
                    <a:lnB w="9524">
                      <a:solidFill>
                        <a:srgbClr val="FFFFFF">
                          <a:alpha val="0"/>
                        </a:srgbClr>
                      </a:solidFill>
                    </a:lnB>
                  </a:tcPr>
                </a:tc>
                <a:tc>
                  <a:txBody>
                    <a:bodyPr/>
                    <a:lstStyle/>
                    <a:p>
                      <a:pPr marL="0" lvl="0" indent="0" algn="ctr">
                        <a:spcBef>
                          <a:spcPts val="0"/>
                        </a:spcBef>
                        <a:spcAft>
                          <a:spcPts val="0"/>
                        </a:spcAft>
                        <a:buNone/>
                      </a:pPr>
                      <a:endParaRPr lang="en" sz="1600" b="1">
                        <a:solidFill>
                          <a:schemeClr val="tx1"/>
                        </a:solidFill>
                        <a:latin typeface="Fira Sans Extra Condensed"/>
                        <a:ea typeface="Fira Sans Extra Condensed"/>
                        <a:cs typeface="Fira Sans Extra Condensed"/>
                        <a:sym typeface="Fira Sans Extra Condensed"/>
                      </a:endParaRPr>
                    </a:p>
                  </a:txBody>
                  <a:tcPr marL="91425" marR="91425" marT="91425" marB="91425">
                    <a:lnL w="9524">
                      <a:solidFill>
                        <a:srgbClr val="FFFFFF">
                          <a:alpha val="0"/>
                        </a:srgbClr>
                      </a:solidFill>
                    </a:lnL>
                    <a:lnR w="9524">
                      <a:solidFill>
                        <a:srgbClr val="FFFFFF">
                          <a:alpha val="0"/>
                        </a:srgbClr>
                      </a:solidFill>
                    </a:lnR>
                    <a:lnT w="9524">
                      <a:solidFill>
                        <a:srgbClr val="FFFFFF">
                          <a:alpha val="0"/>
                        </a:srgbClr>
                      </a:solidFill>
                    </a:lnT>
                    <a:lnB w="9524">
                      <a:solidFill>
                        <a:srgbClr val="FFFFFF">
                          <a:alpha val="0"/>
                        </a:srgbClr>
                      </a:solidFill>
                    </a:lnB>
                  </a:tcPr>
                </a:tc>
                <a:tc>
                  <a:txBody>
                    <a:bodyPr/>
                    <a:lstStyle/>
                    <a:p>
                      <a:pPr marL="0" lvl="0" indent="0" algn="ctr">
                        <a:spcBef>
                          <a:spcPts val="0"/>
                        </a:spcBef>
                        <a:spcAft>
                          <a:spcPts val="0"/>
                        </a:spcAft>
                        <a:buNone/>
                      </a:pPr>
                      <a:endParaRPr lang="en" sz="1600" b="1">
                        <a:solidFill>
                          <a:schemeClr val="tx1"/>
                        </a:solidFill>
                        <a:latin typeface="Fira Sans Extra Condensed"/>
                        <a:ea typeface="Fira Sans Extra Condensed"/>
                        <a:cs typeface="Fira Sans Extra Condensed"/>
                        <a:sym typeface="Fira Sans Extra Condensed"/>
                      </a:endParaRPr>
                    </a:p>
                  </a:txBody>
                  <a:tcPr marL="91425" marR="91425" marT="91425" marB="91425">
                    <a:lnL w="9524">
                      <a:solidFill>
                        <a:srgbClr val="FFFFFF">
                          <a:alpha val="0"/>
                        </a:srgbClr>
                      </a:solidFill>
                    </a:lnL>
                    <a:lnR w="9524">
                      <a:solidFill>
                        <a:srgbClr val="FFFFFF">
                          <a:alpha val="0"/>
                        </a:srgbClr>
                      </a:solidFill>
                    </a:lnR>
                    <a:lnT w="9524">
                      <a:solidFill>
                        <a:srgbClr val="FFFFFF">
                          <a:alpha val="0"/>
                        </a:srgbClr>
                      </a:solidFill>
                    </a:lnT>
                    <a:lnB w="9524">
                      <a:solidFill>
                        <a:srgbClr val="FFFFFF">
                          <a:alpha val="0"/>
                        </a:srgbClr>
                      </a:solidFill>
                    </a:lnB>
                  </a:tcPr>
                </a:tc>
                <a:tc>
                  <a:txBody>
                    <a:bodyPr/>
                    <a:lstStyle/>
                    <a:p>
                      <a:pPr marL="0" lvl="0" indent="0" algn="ctr">
                        <a:spcBef>
                          <a:spcPts val="0"/>
                        </a:spcBef>
                        <a:spcAft>
                          <a:spcPts val="0"/>
                        </a:spcAft>
                        <a:buNone/>
                      </a:pPr>
                      <a:endParaRPr lang="en" sz="1600" b="1">
                        <a:solidFill>
                          <a:schemeClr val="tx1"/>
                        </a:solidFill>
                        <a:latin typeface="Fira Sans Extra Condensed"/>
                        <a:ea typeface="Fira Sans Extra Condensed"/>
                        <a:cs typeface="Fira Sans Extra Condensed"/>
                        <a:sym typeface="Fira Sans Extra Condensed"/>
                      </a:endParaRPr>
                    </a:p>
                  </a:txBody>
                  <a:tcPr marL="91425" marR="91425" marT="91425" marB="91425">
                    <a:lnL w="9524">
                      <a:solidFill>
                        <a:srgbClr val="FFFFFF">
                          <a:alpha val="0"/>
                        </a:srgbClr>
                      </a:solidFill>
                    </a:lnL>
                    <a:lnR w="9524">
                      <a:solidFill>
                        <a:srgbClr val="FFFFFF">
                          <a:alpha val="0"/>
                        </a:srgb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123938850"/>
                  </a:ext>
                </a:extLst>
              </a:tr>
              <a:tr h="452813">
                <a:tc>
                  <a:txBody>
                    <a:bodyPr/>
                    <a:lstStyle/>
                    <a:p>
                      <a:pPr marL="0" lvl="0" indent="0" algn="ctr" rtl="0">
                        <a:spcBef>
                          <a:spcPts val="0"/>
                        </a:spcBef>
                        <a:spcAft>
                          <a:spcPts val="0"/>
                        </a:spcAft>
                        <a:buNone/>
                      </a:pPr>
                      <a:r>
                        <a:rPr lang="en" sz="1600" b="1">
                          <a:solidFill>
                            <a:schemeClr val="bg1"/>
                          </a:solidFill>
                          <a:latin typeface="Fira Sans Extra Condensed"/>
                          <a:ea typeface="Fira Sans Extra Condensed"/>
                          <a:cs typeface="Fira Sans Extra Condensed"/>
                          <a:sym typeface="Fira Sans Extra Condensed"/>
                        </a:rPr>
                        <a:t>Completeness</a:t>
                      </a:r>
                      <a:endParaRPr lang="en-US" sz="1600" b="1">
                        <a:solidFill>
                          <a:schemeClr val="bg1"/>
                        </a:solidFill>
                        <a:latin typeface="Fira Sans Extra Condensed"/>
                        <a:ea typeface="Fira Sans Extra Condensed"/>
                        <a:cs typeface="Fira Sans Extra Condensed"/>
                        <a:sym typeface="Fira Sans Extra Condensed"/>
                      </a:endParaRPr>
                    </a:p>
                  </a:txBody>
                  <a:tcPr marL="91425" marR="91425" marT="91425" marB="91425">
                    <a:lnL w="9525" cap="flat" cmpd="sng">
                      <a:solidFill>
                        <a:srgbClr val="FFFFFF">
                          <a:alpha val="0"/>
                        </a:srgbClr>
                      </a:solidFill>
                      <a:prstDash val="solid"/>
                      <a:round/>
                      <a:headEnd type="none" w="sm" len="sm"/>
                      <a:tailEnd type="none" w="sm" len="sm"/>
                    </a:lnL>
                    <a:lnR w="9525" cap="flat" cmpd="sng" algn="ctr">
                      <a:solidFill>
                        <a:srgbClr val="FFFFFF">
                          <a:alpha val="0"/>
                        </a:srgbClr>
                      </a:solidFill>
                      <a:prstDash val="solid"/>
                      <a:round/>
                      <a:headEnd type="none" w="sm" len="sm"/>
                      <a:tailEnd type="none" w="sm" len="sm"/>
                    </a:lnR>
                    <a:lnT w="9524" cap="flat" cmpd="sng" algn="ctr">
                      <a:solidFill>
                        <a:srgbClr val="FFFFFF">
                          <a:alpha val="0"/>
                        </a:srgbClr>
                      </a:solidFill>
                      <a:prstDash val="solid"/>
                      <a:round/>
                      <a:headEnd type="none" w="med" len="med"/>
                      <a:tailEnd type="none" w="med" len="med"/>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bg1"/>
                          </a:solidFill>
                          <a:latin typeface="Fira Sans Extra Condensed"/>
                          <a:ea typeface="Fira Sans Extra Condensed"/>
                          <a:cs typeface="Fira Sans Extra Condensed"/>
                          <a:sym typeface="Fira Sans Extra Condensed"/>
                        </a:rPr>
                        <a:t>Accuracy</a:t>
                      </a:r>
                      <a:endParaRPr lang="en-US" sz="1600" b="1">
                        <a:solidFill>
                          <a:schemeClr val="bg1"/>
                        </a:solidFill>
                        <a:latin typeface="Fira Sans Extra Condensed"/>
                        <a:ea typeface="Fira Sans Extra Condensed"/>
                        <a:cs typeface="Fira Sans Extra Condensed"/>
                        <a:sym typeface="Fira Sans Extra Condensed"/>
                      </a:endParaRPr>
                    </a:p>
                  </a:txBody>
                  <a:tcPr marL="91425" marR="91425" marT="91425" marB="91425">
                    <a:lnL w="9525" cap="flat" cmpd="sng" algn="ctr">
                      <a:solidFill>
                        <a:srgbClr val="FFFFFF">
                          <a:alpha val="0"/>
                        </a:srgbClr>
                      </a:solidFill>
                      <a:prstDash val="solid"/>
                      <a:round/>
                      <a:headEnd type="none" w="sm" len="sm"/>
                      <a:tailEnd type="none" w="sm" len="sm"/>
                    </a:lnL>
                    <a:lnR w="9525" cap="flat" cmpd="sng" algn="ctr">
                      <a:solidFill>
                        <a:srgbClr val="FFFFFF">
                          <a:alpha val="0"/>
                        </a:srgbClr>
                      </a:solidFill>
                      <a:prstDash val="solid"/>
                      <a:round/>
                      <a:headEnd type="none" w="sm" len="sm"/>
                      <a:tailEnd type="none" w="sm" len="sm"/>
                    </a:lnR>
                    <a:lnT w="9524" cap="flat" cmpd="sng" algn="ctr">
                      <a:solidFill>
                        <a:srgbClr val="FFFFFF">
                          <a:alpha val="0"/>
                        </a:srgbClr>
                      </a:solidFill>
                      <a:prstDash val="solid"/>
                      <a:round/>
                      <a:headEnd type="none" w="med" len="med"/>
                      <a:tailEnd type="none" w="med" len="med"/>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bg1"/>
                          </a:solidFill>
                          <a:latin typeface="Fira Sans Extra Condensed"/>
                          <a:ea typeface="Fira Sans Extra Condensed"/>
                          <a:cs typeface="Fira Sans Extra Condensed"/>
                          <a:sym typeface="Fira Sans Extra Condensed"/>
                        </a:rPr>
                        <a:t>Consistency</a:t>
                      </a:r>
                      <a:endParaRPr sz="1600" b="1">
                        <a:solidFill>
                          <a:schemeClr val="bg1"/>
                        </a:solidFill>
                        <a:latin typeface="Fira Sans Extra Condensed"/>
                        <a:ea typeface="Fira Sans Extra Condensed"/>
                        <a:cs typeface="Fira Sans Extra Condensed"/>
                        <a:sym typeface="Fira Sans Extra Condensed"/>
                      </a:endParaRPr>
                    </a:p>
                  </a:txBody>
                  <a:tcPr marL="91425" marR="91425" marT="91425" marB="91425">
                    <a:lnL w="9525" cap="flat" cmpd="sng" algn="ctr">
                      <a:solidFill>
                        <a:srgbClr val="FFFFFF">
                          <a:alpha val="0"/>
                        </a:srgbClr>
                      </a:solidFill>
                      <a:prstDash val="solid"/>
                      <a:round/>
                      <a:headEnd type="none" w="sm" len="sm"/>
                      <a:tailEnd type="none" w="sm" len="sm"/>
                    </a:lnL>
                    <a:lnR w="9525" cap="flat" cmpd="sng" algn="ctr">
                      <a:solidFill>
                        <a:srgbClr val="FFFFFF">
                          <a:alpha val="0"/>
                        </a:srgbClr>
                      </a:solidFill>
                      <a:prstDash val="solid"/>
                      <a:round/>
                      <a:headEnd type="none" w="sm" len="sm"/>
                      <a:tailEnd type="none" w="sm" len="sm"/>
                    </a:lnR>
                    <a:lnT w="9524" cap="flat" cmpd="sng" algn="ctr">
                      <a:solidFill>
                        <a:srgbClr val="FFFFFF">
                          <a:alpha val="0"/>
                        </a:srgbClr>
                      </a:solidFill>
                      <a:prstDash val="solid"/>
                      <a:round/>
                      <a:headEnd type="none" w="med" len="med"/>
                      <a:tailEnd type="none" w="med" len="med"/>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bg1"/>
                          </a:solidFill>
                          <a:latin typeface="Fira Sans Extra Condensed"/>
                          <a:ea typeface="Fira Sans Extra Condensed"/>
                          <a:cs typeface="Fira Sans Extra Condensed"/>
                          <a:sym typeface="Fira Sans Extra Condensed"/>
                        </a:rPr>
                        <a:t>Validity</a:t>
                      </a:r>
                      <a:endParaRPr sz="1600" b="1">
                        <a:solidFill>
                          <a:schemeClr val="bg1"/>
                        </a:solidFill>
                        <a:latin typeface="Fira Sans Extra Condensed"/>
                        <a:ea typeface="Fira Sans Extra Condensed"/>
                        <a:cs typeface="Fira Sans Extra Condensed"/>
                        <a:sym typeface="Fira Sans Extra Condensed"/>
                      </a:endParaRPr>
                    </a:p>
                  </a:txBody>
                  <a:tcPr marL="91425" marR="91425" marT="91425" marB="91425">
                    <a:lnL w="9525" cap="flat" cmpd="sng" algn="ctr">
                      <a:solidFill>
                        <a:srgbClr val="FFFFFF">
                          <a:alpha val="0"/>
                        </a:srgbClr>
                      </a:solidFill>
                      <a:prstDash val="solid"/>
                      <a:round/>
                      <a:headEnd type="none" w="sm" len="sm"/>
                      <a:tailEnd type="none" w="sm" len="sm"/>
                    </a:lnL>
                    <a:lnR w="9525" cap="flat" cmpd="sng" algn="ctr">
                      <a:solidFill>
                        <a:srgbClr val="FFFFFF">
                          <a:alpha val="0"/>
                        </a:srgbClr>
                      </a:solidFill>
                      <a:prstDash val="solid"/>
                      <a:round/>
                      <a:headEnd type="none" w="sm" len="sm"/>
                      <a:tailEnd type="none" w="sm" len="sm"/>
                    </a:lnR>
                    <a:lnT w="9524" cap="flat" cmpd="sng" algn="ctr">
                      <a:solidFill>
                        <a:srgbClr val="FFFFFF">
                          <a:alpha val="0"/>
                        </a:srgbClr>
                      </a:solidFill>
                      <a:prstDash val="solid"/>
                      <a:round/>
                      <a:headEnd type="none" w="med" len="med"/>
                      <a:tailEnd type="none" w="med" len="med"/>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bg1"/>
                          </a:solidFill>
                          <a:latin typeface="Fira Sans Extra Condensed"/>
                          <a:ea typeface="Fira Sans Extra Condensed"/>
                          <a:cs typeface="Fira Sans Extra Condensed"/>
                          <a:sym typeface="Fira Sans Extra Condensed"/>
                        </a:rPr>
                        <a:t>Uniqueness</a:t>
                      </a:r>
                      <a:endParaRPr sz="1600" b="1">
                        <a:solidFill>
                          <a:schemeClr val="bg1"/>
                        </a:solidFill>
                        <a:latin typeface="Fira Sans Extra Condensed"/>
                        <a:ea typeface="Fira Sans Extra Condensed"/>
                        <a:cs typeface="Fira Sans Extra Condensed"/>
                        <a:sym typeface="Fira Sans Extra Condensed"/>
                      </a:endParaRPr>
                    </a:p>
                  </a:txBody>
                  <a:tcPr marL="91425" marR="91425" marT="91425" marB="91425">
                    <a:lnL w="9525" cap="flat" cmpd="sng" algn="ctr">
                      <a:solidFill>
                        <a:srgbClr val="FFFFFF">
                          <a:alpha val="0"/>
                        </a:srgbClr>
                      </a:solidFill>
                      <a:prstDash val="solid"/>
                      <a:round/>
                      <a:headEnd type="none" w="sm" len="sm"/>
                      <a:tailEnd type="none" w="sm" len="sm"/>
                    </a:lnL>
                    <a:lnR w="9525" cap="flat" cmpd="sng" algn="ctr">
                      <a:solidFill>
                        <a:srgbClr val="FFFFFF">
                          <a:alpha val="0"/>
                        </a:srgbClr>
                      </a:solidFill>
                      <a:prstDash val="solid"/>
                      <a:round/>
                      <a:headEnd type="none" w="sm" len="sm"/>
                      <a:tailEnd type="none" w="sm" len="sm"/>
                    </a:lnR>
                    <a:lnT w="9524" cap="flat" cmpd="sng" algn="ctr">
                      <a:solidFill>
                        <a:srgbClr val="FFFFFF">
                          <a:alpha val="0"/>
                        </a:srgbClr>
                      </a:solidFill>
                      <a:prstDash val="solid"/>
                      <a:round/>
                      <a:headEnd type="none" w="med" len="med"/>
                      <a:tailEnd type="none" w="med" len="med"/>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bg1"/>
                          </a:solidFill>
                          <a:latin typeface="Fira Sans Extra Condensed"/>
                          <a:ea typeface="Fira Sans Extra Condensed"/>
                          <a:cs typeface="Fira Sans Extra Condensed"/>
                          <a:sym typeface="Fira Sans Extra Condensed"/>
                        </a:rPr>
                        <a:t>Integrity</a:t>
                      </a:r>
                      <a:endParaRPr sz="1600" b="1">
                        <a:solidFill>
                          <a:schemeClr val="bg1"/>
                        </a:solidFill>
                        <a:latin typeface="Fira Sans Extra Condensed"/>
                        <a:ea typeface="Fira Sans Extra Condensed"/>
                        <a:cs typeface="Fira Sans Extra Condensed"/>
                        <a:sym typeface="Fira Sans Extra Condensed"/>
                      </a:endParaRPr>
                    </a:p>
                  </a:txBody>
                  <a:tcPr marL="91425" marR="91425" marT="91425" marB="91425">
                    <a:lnL w="9525" cap="flat" cmpd="sng" algn="ctr">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4" cap="flat" cmpd="sng" algn="ctr">
                      <a:solidFill>
                        <a:srgbClr val="FFFFFF">
                          <a:alpha val="0"/>
                        </a:srgbClr>
                      </a:solidFill>
                      <a:prstDash val="solid"/>
                      <a:round/>
                      <a:headEnd type="none" w="med" len="med"/>
                      <a:tailEnd type="none" w="med" len="med"/>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1973078">
                <a:tc>
                  <a:txBody>
                    <a:bodyPr/>
                    <a:lstStyle/>
                    <a:p>
                      <a:pPr marL="0" lvl="0" indent="0" algn="ctr">
                        <a:spcBef>
                          <a:spcPts val="0"/>
                        </a:spcBef>
                        <a:spcAft>
                          <a:spcPts val="0"/>
                        </a:spcAft>
                        <a:buNone/>
                      </a:pPr>
                      <a:r>
                        <a:rPr lang="en" sz="1000">
                          <a:solidFill>
                            <a:schemeClr val="tx1"/>
                          </a:solidFill>
                          <a:latin typeface="Roboto"/>
                          <a:ea typeface="Roboto"/>
                        </a:rPr>
                        <a:t>Original data did not contain all products up to this year and tweets data was limited to recent data</a:t>
                      </a:r>
                      <a:endParaRPr lang="en" sz="1000">
                        <a:solidFill>
                          <a:schemeClr val="tx1"/>
                        </a:solidFill>
                        <a:latin typeface="Roboto"/>
                        <a:ea typeface="Roboto"/>
                        <a:sym typeface="Robo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tx1"/>
                          </a:solidFill>
                          <a:latin typeface="Roboto"/>
                          <a:ea typeface="Roboto"/>
                        </a:rPr>
                        <a:t>Tweet data contained inaccurate feedback on brands as search query was simply limited to "#brand” and not advanced keywords such as product names</a:t>
                      </a: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a:spcBef>
                          <a:spcPts val="0"/>
                        </a:spcBef>
                        <a:spcAft>
                          <a:spcPts val="0"/>
                        </a:spcAft>
                        <a:buNone/>
                      </a:pPr>
                      <a:r>
                        <a:rPr lang="en" sz="1000">
                          <a:solidFill>
                            <a:schemeClr val="tx1"/>
                          </a:solidFill>
                          <a:latin typeface="Roboto"/>
                          <a:ea typeface="Roboto"/>
                        </a:rPr>
                        <a:t>The amount of data for product, reviews and tweets per brand was not consistent</a:t>
                      </a:r>
                      <a:endParaRPr lang="en" sz="1000">
                        <a:solidFill>
                          <a:schemeClr val="tx1"/>
                        </a:solidFill>
                        <a:latin typeface="Roboto"/>
                        <a:ea typeface="Roboto"/>
                        <a:sym typeface="Robo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a:spcBef>
                          <a:spcPts val="0"/>
                        </a:spcBef>
                        <a:spcAft>
                          <a:spcPts val="0"/>
                        </a:spcAft>
                        <a:buNone/>
                      </a:pPr>
                      <a:r>
                        <a:rPr lang="en" sz="1000">
                          <a:solidFill>
                            <a:schemeClr val="tx1"/>
                          </a:solidFill>
                          <a:latin typeface="Roboto"/>
                          <a:ea typeface="Roboto"/>
                        </a:rPr>
                        <a:t>For ingredient harmfulness, the data is perfectly valid as it has scientific backing. Using tweet sentiment and review data however, may not be perfectly representative of reality</a:t>
                      </a:r>
                      <a:endParaRPr lang="en-US" sz="1000">
                        <a:sym typeface="Robo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a:spcBef>
                          <a:spcPts val="0"/>
                        </a:spcBef>
                        <a:spcAft>
                          <a:spcPts val="0"/>
                        </a:spcAft>
                        <a:buNone/>
                      </a:pPr>
                      <a:r>
                        <a:rPr lang="en" sz="1000">
                          <a:solidFill>
                            <a:schemeClr val="tx1"/>
                          </a:solidFill>
                          <a:latin typeface="Roboto"/>
                          <a:ea typeface="Roboto"/>
                        </a:rPr>
                        <a:t>A customer may have repeated review based on multiple experience</a:t>
                      </a:r>
                    </a:p>
                    <a:p>
                      <a:pPr marL="0" lvl="0" indent="0" algn="ctr">
                        <a:spcBef>
                          <a:spcPts val="0"/>
                        </a:spcBef>
                        <a:spcAft>
                          <a:spcPts val="0"/>
                        </a:spcAft>
                        <a:buNone/>
                      </a:pPr>
                      <a:endParaRPr lang="en" sz="1000">
                        <a:solidFill>
                          <a:schemeClr val="tx1"/>
                        </a:solidFill>
                        <a:latin typeface="Roboto"/>
                        <a:ea typeface="Roboto"/>
                      </a:endParaRPr>
                    </a:p>
                    <a:p>
                      <a:pPr marL="0" lvl="0" indent="0" algn="ctr">
                        <a:spcBef>
                          <a:spcPts val="0"/>
                        </a:spcBef>
                        <a:spcAft>
                          <a:spcPts val="0"/>
                        </a:spcAft>
                        <a:buNone/>
                      </a:pPr>
                      <a:r>
                        <a:rPr lang="en" sz="1000">
                          <a:solidFill>
                            <a:schemeClr val="tx1"/>
                          </a:solidFill>
                          <a:latin typeface="Roboto"/>
                          <a:ea typeface="Roboto"/>
                        </a:rPr>
                        <a:t> Sentiment analysis may be based on multiple tweets that could have been one</a:t>
                      </a:r>
                      <a:endParaRPr lang="en" sz="1000">
                        <a:solidFill>
                          <a:schemeClr val="tx1"/>
                        </a:solidFill>
                        <a:latin typeface="Roboto"/>
                        <a:ea typeface="Roboto"/>
                        <a:sym typeface="Robo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lvl="0" algn="ctr">
                        <a:lnSpc>
                          <a:spcPct val="100000"/>
                        </a:lnSpc>
                        <a:spcBef>
                          <a:spcPts val="0"/>
                        </a:spcBef>
                        <a:spcAft>
                          <a:spcPts val="0"/>
                        </a:spcAft>
                        <a:buNone/>
                      </a:pPr>
                      <a:r>
                        <a:rPr lang="en-US" sz="1000" b="0" i="0" u="none" strike="noStrike" noProof="0">
                          <a:latin typeface="Roboto" panose="02000000000000000000" pitchFamily="2" charset="0"/>
                          <a:ea typeface="Roboto" panose="02000000000000000000" pitchFamily="2" charset="0"/>
                        </a:rPr>
                        <a:t>Entity, domain and referential integrities were considered with constraints</a:t>
                      </a:r>
                      <a:endParaRPr lang="en" sz="1000" b="0" i="0" u="none" strike="noStrike" noProof="0">
                        <a:latin typeface="Roboto" panose="02000000000000000000" pitchFamily="2" charset="0"/>
                        <a:ea typeface="Roboto" panose="02000000000000000000" pitchFamily="2" charset="0"/>
                      </a:endParaRPr>
                    </a:p>
                    <a:p>
                      <a:pPr marL="0" lvl="0" indent="0" algn="ctr">
                        <a:spcBef>
                          <a:spcPts val="0"/>
                        </a:spcBef>
                        <a:spcAft>
                          <a:spcPts val="0"/>
                        </a:spcAft>
                        <a:buNone/>
                      </a:pPr>
                      <a:endParaRPr lang="en" sz="1000" b="0" i="0" u="none" strike="noStrike" noProof="0">
                        <a:latin typeface="Roboto"/>
                        <a:ea typeface="Roboto"/>
                        <a:sym typeface="Robo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523875">
                <a:tc>
                  <a:txBody>
                    <a:bodyPr/>
                    <a:lstStyle/>
                    <a:p>
                      <a:pPr marL="0" lvl="0" indent="0" algn="l" rtl="0">
                        <a:spcBef>
                          <a:spcPts val="0"/>
                        </a:spcBef>
                        <a:spcAft>
                          <a:spcPts val="0"/>
                        </a:spcAft>
                        <a:buNone/>
                      </a:pPr>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rgbClr val="FFFFFF"/>
                        </a:solidFill>
                        <a:latin typeface="Roboto"/>
                        <a:ea typeface="Roboto"/>
                        <a:cs typeface="Roboto"/>
                        <a:sym typeface="Robo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rgbClr val="FFFFFF"/>
                        </a:solidFill>
                        <a:latin typeface="Roboto"/>
                        <a:ea typeface="Roboto"/>
                        <a:cs typeface="Roboto"/>
                        <a:sym typeface="Robo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rgbClr val="FFFFFF"/>
                        </a:solidFill>
                        <a:latin typeface="Roboto"/>
                        <a:ea typeface="Roboto"/>
                        <a:cs typeface="Roboto"/>
                        <a:sym typeface="Robot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600" name="Google Shape;600;p20"/>
          <p:cNvGrpSpPr/>
          <p:nvPr/>
        </p:nvGrpSpPr>
        <p:grpSpPr>
          <a:xfrm>
            <a:off x="6330206" y="1115701"/>
            <a:ext cx="594478" cy="594398"/>
            <a:chOff x="8940163" y="1884025"/>
            <a:chExt cx="594478" cy="594398"/>
          </a:xfrm>
        </p:grpSpPr>
        <p:sp>
          <p:nvSpPr>
            <p:cNvPr id="601" name="Google Shape;601;p20"/>
            <p:cNvSpPr/>
            <p:nvPr/>
          </p:nvSpPr>
          <p:spPr>
            <a:xfrm>
              <a:off x="9010444" y="2163633"/>
              <a:ext cx="139206" cy="35181"/>
            </a:xfrm>
            <a:custGeom>
              <a:avLst/>
              <a:gdLst/>
              <a:ahLst/>
              <a:cxnLst/>
              <a:rect l="l" t="t" r="r" b="b"/>
              <a:pathLst>
                <a:path w="1741" h="440" extrusionOk="0">
                  <a:moveTo>
                    <a:pt x="220" y="0"/>
                  </a:moveTo>
                  <a:cubicBezTo>
                    <a:pt x="96" y="0"/>
                    <a:pt x="0" y="102"/>
                    <a:pt x="0" y="220"/>
                  </a:cubicBezTo>
                  <a:cubicBezTo>
                    <a:pt x="0" y="338"/>
                    <a:pt x="96" y="440"/>
                    <a:pt x="220" y="440"/>
                  </a:cubicBezTo>
                  <a:lnTo>
                    <a:pt x="1526" y="440"/>
                  </a:lnTo>
                  <a:cubicBezTo>
                    <a:pt x="1644" y="440"/>
                    <a:pt x="1740" y="338"/>
                    <a:pt x="1740" y="220"/>
                  </a:cubicBezTo>
                  <a:cubicBezTo>
                    <a:pt x="1740" y="102"/>
                    <a:pt x="1644" y="0"/>
                    <a:pt x="1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9323794" y="2163633"/>
              <a:ext cx="140565" cy="35181"/>
            </a:xfrm>
            <a:custGeom>
              <a:avLst/>
              <a:gdLst/>
              <a:ahLst/>
              <a:cxnLst/>
              <a:rect l="l" t="t" r="r" b="b"/>
              <a:pathLst>
                <a:path w="1758" h="440" extrusionOk="0">
                  <a:moveTo>
                    <a:pt x="215" y="0"/>
                  </a:moveTo>
                  <a:cubicBezTo>
                    <a:pt x="96" y="0"/>
                    <a:pt x="1" y="102"/>
                    <a:pt x="1" y="220"/>
                  </a:cubicBezTo>
                  <a:cubicBezTo>
                    <a:pt x="1" y="338"/>
                    <a:pt x="96" y="440"/>
                    <a:pt x="215" y="440"/>
                  </a:cubicBezTo>
                  <a:lnTo>
                    <a:pt x="1538" y="440"/>
                  </a:lnTo>
                  <a:cubicBezTo>
                    <a:pt x="1656" y="440"/>
                    <a:pt x="1758" y="338"/>
                    <a:pt x="1758" y="220"/>
                  </a:cubicBezTo>
                  <a:cubicBezTo>
                    <a:pt x="1758" y="102"/>
                    <a:pt x="1656" y="0"/>
                    <a:pt x="1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9219771" y="1953747"/>
              <a:ext cx="34782" cy="140725"/>
            </a:xfrm>
            <a:custGeom>
              <a:avLst/>
              <a:gdLst/>
              <a:ahLst/>
              <a:cxnLst/>
              <a:rect l="l" t="t" r="r" b="b"/>
              <a:pathLst>
                <a:path w="435" h="1760" extrusionOk="0">
                  <a:moveTo>
                    <a:pt x="213" y="0"/>
                  </a:moveTo>
                  <a:cubicBezTo>
                    <a:pt x="206" y="0"/>
                    <a:pt x="199" y="1"/>
                    <a:pt x="192" y="1"/>
                  </a:cubicBezTo>
                  <a:cubicBezTo>
                    <a:pt x="85" y="12"/>
                    <a:pt x="1" y="114"/>
                    <a:pt x="1" y="226"/>
                  </a:cubicBezTo>
                  <a:lnTo>
                    <a:pt x="1" y="1533"/>
                  </a:lnTo>
                  <a:cubicBezTo>
                    <a:pt x="1" y="1646"/>
                    <a:pt x="85" y="1741"/>
                    <a:pt x="192" y="1758"/>
                  </a:cubicBezTo>
                  <a:cubicBezTo>
                    <a:pt x="199" y="1759"/>
                    <a:pt x="206" y="1759"/>
                    <a:pt x="213" y="1759"/>
                  </a:cubicBezTo>
                  <a:cubicBezTo>
                    <a:pt x="338" y="1759"/>
                    <a:pt x="434" y="1661"/>
                    <a:pt x="434" y="1539"/>
                  </a:cubicBezTo>
                  <a:lnTo>
                    <a:pt x="434" y="221"/>
                  </a:lnTo>
                  <a:cubicBezTo>
                    <a:pt x="434" y="98"/>
                    <a:pt x="338"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9219771" y="2268377"/>
              <a:ext cx="34782" cy="140405"/>
            </a:xfrm>
            <a:custGeom>
              <a:avLst/>
              <a:gdLst/>
              <a:ahLst/>
              <a:cxnLst/>
              <a:rect l="l" t="t" r="r" b="b"/>
              <a:pathLst>
                <a:path w="435" h="1756" extrusionOk="0">
                  <a:moveTo>
                    <a:pt x="222" y="1"/>
                  </a:moveTo>
                  <a:cubicBezTo>
                    <a:pt x="212" y="1"/>
                    <a:pt x="202" y="1"/>
                    <a:pt x="192" y="3"/>
                  </a:cubicBezTo>
                  <a:cubicBezTo>
                    <a:pt x="85" y="14"/>
                    <a:pt x="1" y="110"/>
                    <a:pt x="1" y="222"/>
                  </a:cubicBezTo>
                  <a:lnTo>
                    <a:pt x="1" y="1534"/>
                  </a:lnTo>
                  <a:cubicBezTo>
                    <a:pt x="1" y="1641"/>
                    <a:pt x="85" y="1743"/>
                    <a:pt x="192" y="1754"/>
                  </a:cubicBezTo>
                  <a:cubicBezTo>
                    <a:pt x="202" y="1755"/>
                    <a:pt x="211" y="1756"/>
                    <a:pt x="220" y="1756"/>
                  </a:cubicBezTo>
                  <a:cubicBezTo>
                    <a:pt x="342" y="1756"/>
                    <a:pt x="434" y="1655"/>
                    <a:pt x="434" y="1540"/>
                  </a:cubicBezTo>
                  <a:lnTo>
                    <a:pt x="434" y="217"/>
                  </a:lnTo>
                  <a:cubicBezTo>
                    <a:pt x="434" y="97"/>
                    <a:pt x="343" y="1"/>
                    <a:pt x="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9010844" y="2236954"/>
              <a:ext cx="156317" cy="124414"/>
            </a:xfrm>
            <a:custGeom>
              <a:avLst/>
              <a:gdLst/>
              <a:ahLst/>
              <a:cxnLst/>
              <a:rect l="l" t="t" r="r" b="b"/>
              <a:pathLst>
                <a:path w="1955" h="1556" extrusionOk="0">
                  <a:moveTo>
                    <a:pt x="1710" y="1"/>
                  </a:moveTo>
                  <a:cubicBezTo>
                    <a:pt x="1692" y="1"/>
                    <a:pt x="1674" y="3"/>
                    <a:pt x="1656" y="7"/>
                  </a:cubicBezTo>
                  <a:lnTo>
                    <a:pt x="164" y="401"/>
                  </a:lnTo>
                  <a:cubicBezTo>
                    <a:pt x="68" y="424"/>
                    <a:pt x="1" y="508"/>
                    <a:pt x="1" y="610"/>
                  </a:cubicBezTo>
                  <a:lnTo>
                    <a:pt x="1" y="1336"/>
                  </a:lnTo>
                  <a:cubicBezTo>
                    <a:pt x="1" y="1454"/>
                    <a:pt x="96" y="1556"/>
                    <a:pt x="220" y="1556"/>
                  </a:cubicBezTo>
                  <a:cubicBezTo>
                    <a:pt x="339" y="1556"/>
                    <a:pt x="434" y="1454"/>
                    <a:pt x="434" y="1336"/>
                  </a:cubicBezTo>
                  <a:lnTo>
                    <a:pt x="434" y="779"/>
                  </a:lnTo>
                  <a:lnTo>
                    <a:pt x="1769" y="429"/>
                  </a:lnTo>
                  <a:cubicBezTo>
                    <a:pt x="1882" y="396"/>
                    <a:pt x="1955" y="277"/>
                    <a:pt x="1921" y="165"/>
                  </a:cubicBezTo>
                  <a:cubicBezTo>
                    <a:pt x="1897" y="64"/>
                    <a:pt x="1809" y="1"/>
                    <a:pt x="17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9306204" y="2236954"/>
              <a:ext cx="156397" cy="124414"/>
            </a:xfrm>
            <a:custGeom>
              <a:avLst/>
              <a:gdLst/>
              <a:ahLst/>
              <a:cxnLst/>
              <a:rect l="l" t="t" r="r" b="b"/>
              <a:pathLst>
                <a:path w="1956" h="1556" extrusionOk="0">
                  <a:moveTo>
                    <a:pt x="246" y="1"/>
                  </a:moveTo>
                  <a:cubicBezTo>
                    <a:pt x="147" y="1"/>
                    <a:pt x="58" y="64"/>
                    <a:pt x="29" y="165"/>
                  </a:cubicBezTo>
                  <a:cubicBezTo>
                    <a:pt x="1" y="277"/>
                    <a:pt x="69" y="396"/>
                    <a:pt x="187" y="429"/>
                  </a:cubicBezTo>
                  <a:lnTo>
                    <a:pt x="1516" y="779"/>
                  </a:lnTo>
                  <a:lnTo>
                    <a:pt x="1516" y="1336"/>
                  </a:lnTo>
                  <a:cubicBezTo>
                    <a:pt x="1516" y="1454"/>
                    <a:pt x="1617" y="1556"/>
                    <a:pt x="1736" y="1556"/>
                  </a:cubicBezTo>
                  <a:cubicBezTo>
                    <a:pt x="1854" y="1556"/>
                    <a:pt x="1955" y="1454"/>
                    <a:pt x="1955" y="1336"/>
                  </a:cubicBezTo>
                  <a:lnTo>
                    <a:pt x="1955" y="610"/>
                  </a:lnTo>
                  <a:cubicBezTo>
                    <a:pt x="1955" y="508"/>
                    <a:pt x="1888" y="424"/>
                    <a:pt x="1792" y="401"/>
                  </a:cubicBezTo>
                  <a:lnTo>
                    <a:pt x="299" y="7"/>
                  </a:lnTo>
                  <a:cubicBezTo>
                    <a:pt x="281" y="3"/>
                    <a:pt x="263" y="1"/>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9010844" y="2001401"/>
              <a:ext cx="156317" cy="124014"/>
            </a:xfrm>
            <a:custGeom>
              <a:avLst/>
              <a:gdLst/>
              <a:ahLst/>
              <a:cxnLst/>
              <a:rect l="l" t="t" r="r" b="b"/>
              <a:pathLst>
                <a:path w="1955" h="1551" extrusionOk="0">
                  <a:moveTo>
                    <a:pt x="221" y="0"/>
                  </a:moveTo>
                  <a:cubicBezTo>
                    <a:pt x="212" y="0"/>
                    <a:pt x="202" y="1"/>
                    <a:pt x="192" y="2"/>
                  </a:cubicBezTo>
                  <a:cubicBezTo>
                    <a:pt x="85" y="13"/>
                    <a:pt x="1" y="109"/>
                    <a:pt x="1" y="222"/>
                  </a:cubicBezTo>
                  <a:lnTo>
                    <a:pt x="1" y="943"/>
                  </a:lnTo>
                  <a:cubicBezTo>
                    <a:pt x="1" y="1044"/>
                    <a:pt x="68" y="1128"/>
                    <a:pt x="164" y="1157"/>
                  </a:cubicBezTo>
                  <a:lnTo>
                    <a:pt x="1656" y="1545"/>
                  </a:lnTo>
                  <a:cubicBezTo>
                    <a:pt x="1673" y="1551"/>
                    <a:pt x="1696" y="1551"/>
                    <a:pt x="1713" y="1551"/>
                  </a:cubicBezTo>
                  <a:cubicBezTo>
                    <a:pt x="1808" y="1551"/>
                    <a:pt x="1899" y="1489"/>
                    <a:pt x="1921" y="1393"/>
                  </a:cubicBezTo>
                  <a:cubicBezTo>
                    <a:pt x="1955" y="1275"/>
                    <a:pt x="1882" y="1157"/>
                    <a:pt x="1769" y="1123"/>
                  </a:cubicBezTo>
                  <a:lnTo>
                    <a:pt x="434" y="774"/>
                  </a:lnTo>
                  <a:lnTo>
                    <a:pt x="434" y="216"/>
                  </a:lnTo>
                  <a:cubicBezTo>
                    <a:pt x="434" y="96"/>
                    <a:pt x="342" y="0"/>
                    <a:pt x="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9306684" y="2013075"/>
              <a:ext cx="155917" cy="112340"/>
            </a:xfrm>
            <a:custGeom>
              <a:avLst/>
              <a:gdLst/>
              <a:ahLst/>
              <a:cxnLst/>
              <a:rect l="l" t="t" r="r" b="b"/>
              <a:pathLst>
                <a:path w="1950" h="1405" extrusionOk="0">
                  <a:moveTo>
                    <a:pt x="1735" y="1"/>
                  </a:moveTo>
                  <a:cubicBezTo>
                    <a:pt x="1726" y="1"/>
                    <a:pt x="1716" y="1"/>
                    <a:pt x="1707" y="3"/>
                  </a:cubicBezTo>
                  <a:cubicBezTo>
                    <a:pt x="1594" y="14"/>
                    <a:pt x="1510" y="110"/>
                    <a:pt x="1510" y="222"/>
                  </a:cubicBezTo>
                  <a:lnTo>
                    <a:pt x="1510" y="757"/>
                  </a:lnTo>
                  <a:lnTo>
                    <a:pt x="203" y="977"/>
                  </a:lnTo>
                  <a:cubicBezTo>
                    <a:pt x="79" y="994"/>
                    <a:pt x="1" y="1106"/>
                    <a:pt x="23" y="1225"/>
                  </a:cubicBezTo>
                  <a:cubicBezTo>
                    <a:pt x="40" y="1332"/>
                    <a:pt x="130" y="1405"/>
                    <a:pt x="237" y="1405"/>
                  </a:cubicBezTo>
                  <a:lnTo>
                    <a:pt x="271" y="1405"/>
                  </a:lnTo>
                  <a:lnTo>
                    <a:pt x="1763" y="1157"/>
                  </a:lnTo>
                  <a:cubicBezTo>
                    <a:pt x="1870" y="1140"/>
                    <a:pt x="1949" y="1050"/>
                    <a:pt x="1949" y="943"/>
                  </a:cubicBezTo>
                  <a:lnTo>
                    <a:pt x="1949" y="217"/>
                  </a:lnTo>
                  <a:cubicBezTo>
                    <a:pt x="1949" y="97"/>
                    <a:pt x="1852" y="1"/>
                    <a:pt x="1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9114868" y="2059130"/>
              <a:ext cx="243710" cy="244190"/>
            </a:xfrm>
            <a:custGeom>
              <a:avLst/>
              <a:gdLst/>
              <a:ahLst/>
              <a:cxnLst/>
              <a:rect l="l" t="t" r="r" b="b"/>
              <a:pathLst>
                <a:path w="3048" h="3054" extrusionOk="0">
                  <a:moveTo>
                    <a:pt x="1521" y="1"/>
                  </a:moveTo>
                  <a:cubicBezTo>
                    <a:pt x="682" y="1"/>
                    <a:pt x="1" y="688"/>
                    <a:pt x="1" y="1527"/>
                  </a:cubicBezTo>
                  <a:cubicBezTo>
                    <a:pt x="1" y="2372"/>
                    <a:pt x="682" y="3053"/>
                    <a:pt x="1521" y="3053"/>
                  </a:cubicBezTo>
                  <a:cubicBezTo>
                    <a:pt x="2366" y="3053"/>
                    <a:pt x="3047" y="2372"/>
                    <a:pt x="3047" y="1527"/>
                  </a:cubicBezTo>
                  <a:cubicBezTo>
                    <a:pt x="3047" y="688"/>
                    <a:pt x="2366" y="1"/>
                    <a:pt x="1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9184670" y="2128932"/>
              <a:ext cx="104105" cy="104584"/>
            </a:xfrm>
            <a:custGeom>
              <a:avLst/>
              <a:gdLst/>
              <a:ahLst/>
              <a:cxnLst/>
              <a:rect l="l" t="t" r="r" b="b"/>
              <a:pathLst>
                <a:path w="1302" h="1308" extrusionOk="0">
                  <a:moveTo>
                    <a:pt x="648" y="1"/>
                  </a:moveTo>
                  <a:cubicBezTo>
                    <a:pt x="288" y="1"/>
                    <a:pt x="0" y="294"/>
                    <a:pt x="0" y="654"/>
                  </a:cubicBezTo>
                  <a:cubicBezTo>
                    <a:pt x="0" y="1014"/>
                    <a:pt x="288" y="1307"/>
                    <a:pt x="648" y="1307"/>
                  </a:cubicBezTo>
                  <a:cubicBezTo>
                    <a:pt x="1014" y="1307"/>
                    <a:pt x="1301" y="1014"/>
                    <a:pt x="1301" y="654"/>
                  </a:cubicBezTo>
                  <a:cubicBezTo>
                    <a:pt x="1301" y="294"/>
                    <a:pt x="1014"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20"/>
            <p:cNvGrpSpPr/>
            <p:nvPr/>
          </p:nvGrpSpPr>
          <p:grpSpPr>
            <a:xfrm>
              <a:off x="8940163" y="1884025"/>
              <a:ext cx="594478" cy="594398"/>
              <a:chOff x="8940163" y="1884025"/>
              <a:chExt cx="594478" cy="594398"/>
            </a:xfrm>
          </p:grpSpPr>
          <p:sp>
            <p:nvSpPr>
              <p:cNvPr id="612" name="Google Shape;612;p20"/>
              <p:cNvSpPr/>
              <p:nvPr/>
            </p:nvSpPr>
            <p:spPr>
              <a:xfrm>
                <a:off x="9430057" y="2128932"/>
                <a:ext cx="104584" cy="104584"/>
              </a:xfrm>
              <a:custGeom>
                <a:avLst/>
                <a:gdLst/>
                <a:ahLst/>
                <a:cxnLst/>
                <a:rect l="l" t="t" r="r" b="b"/>
                <a:pathLst>
                  <a:path w="1308" h="1308" extrusionOk="0">
                    <a:moveTo>
                      <a:pt x="654" y="1"/>
                    </a:moveTo>
                    <a:cubicBezTo>
                      <a:pt x="288" y="1"/>
                      <a:pt x="1" y="294"/>
                      <a:pt x="1" y="654"/>
                    </a:cubicBezTo>
                    <a:cubicBezTo>
                      <a:pt x="1" y="1014"/>
                      <a:pt x="288" y="1307"/>
                      <a:pt x="654" y="1307"/>
                    </a:cubicBezTo>
                    <a:cubicBezTo>
                      <a:pt x="1014" y="1307"/>
                      <a:pt x="1307" y="1014"/>
                      <a:pt x="1307" y="654"/>
                    </a:cubicBezTo>
                    <a:cubicBezTo>
                      <a:pt x="1307" y="294"/>
                      <a:pt x="1014"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8940163" y="2128932"/>
                <a:ext cx="104584" cy="104584"/>
              </a:xfrm>
              <a:custGeom>
                <a:avLst/>
                <a:gdLst/>
                <a:ahLst/>
                <a:cxnLst/>
                <a:rect l="l" t="t" r="r" b="b"/>
                <a:pathLst>
                  <a:path w="1308" h="1308" extrusionOk="0">
                    <a:moveTo>
                      <a:pt x="654" y="1"/>
                    </a:moveTo>
                    <a:cubicBezTo>
                      <a:pt x="293" y="1"/>
                      <a:pt x="1" y="294"/>
                      <a:pt x="1" y="654"/>
                    </a:cubicBezTo>
                    <a:cubicBezTo>
                      <a:pt x="1" y="1014"/>
                      <a:pt x="293" y="1307"/>
                      <a:pt x="654" y="1307"/>
                    </a:cubicBezTo>
                    <a:cubicBezTo>
                      <a:pt x="1014" y="1307"/>
                      <a:pt x="1307" y="1014"/>
                      <a:pt x="1307" y="654"/>
                    </a:cubicBezTo>
                    <a:cubicBezTo>
                      <a:pt x="1307" y="294"/>
                      <a:pt x="1014"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8976223" y="2326185"/>
                <a:ext cx="104025" cy="104504"/>
              </a:xfrm>
              <a:custGeom>
                <a:avLst/>
                <a:gdLst/>
                <a:ahLst/>
                <a:cxnLst/>
                <a:rect l="l" t="t" r="r" b="b"/>
                <a:pathLst>
                  <a:path w="1301" h="1307" extrusionOk="0">
                    <a:moveTo>
                      <a:pt x="653" y="0"/>
                    </a:moveTo>
                    <a:cubicBezTo>
                      <a:pt x="287" y="0"/>
                      <a:pt x="0" y="293"/>
                      <a:pt x="0" y="654"/>
                    </a:cubicBezTo>
                    <a:cubicBezTo>
                      <a:pt x="0" y="1014"/>
                      <a:pt x="287" y="1307"/>
                      <a:pt x="653" y="1307"/>
                    </a:cubicBezTo>
                    <a:cubicBezTo>
                      <a:pt x="1014" y="1307"/>
                      <a:pt x="1301" y="1014"/>
                      <a:pt x="1301" y="654"/>
                    </a:cubicBezTo>
                    <a:cubicBezTo>
                      <a:pt x="1301" y="293"/>
                      <a:pt x="1014" y="0"/>
                      <a:pt x="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9184670" y="1884025"/>
                <a:ext cx="104105" cy="104504"/>
              </a:xfrm>
              <a:custGeom>
                <a:avLst/>
                <a:gdLst/>
                <a:ahLst/>
                <a:cxnLst/>
                <a:rect l="l" t="t" r="r" b="b"/>
                <a:pathLst>
                  <a:path w="1302" h="1307" extrusionOk="0">
                    <a:moveTo>
                      <a:pt x="648" y="0"/>
                    </a:moveTo>
                    <a:cubicBezTo>
                      <a:pt x="288" y="0"/>
                      <a:pt x="0" y="293"/>
                      <a:pt x="0" y="654"/>
                    </a:cubicBezTo>
                    <a:cubicBezTo>
                      <a:pt x="0" y="1014"/>
                      <a:pt x="288" y="1307"/>
                      <a:pt x="648" y="1307"/>
                    </a:cubicBezTo>
                    <a:cubicBezTo>
                      <a:pt x="1014" y="1307"/>
                      <a:pt x="1301" y="1014"/>
                      <a:pt x="1301" y="654"/>
                    </a:cubicBezTo>
                    <a:cubicBezTo>
                      <a:pt x="1301" y="293"/>
                      <a:pt x="1014" y="0"/>
                      <a:pt x="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9184670" y="2373919"/>
                <a:ext cx="104105" cy="104504"/>
              </a:xfrm>
              <a:custGeom>
                <a:avLst/>
                <a:gdLst/>
                <a:ahLst/>
                <a:cxnLst/>
                <a:rect l="l" t="t" r="r" b="b"/>
                <a:pathLst>
                  <a:path w="1302" h="1307" extrusionOk="0">
                    <a:moveTo>
                      <a:pt x="648" y="0"/>
                    </a:moveTo>
                    <a:cubicBezTo>
                      <a:pt x="288" y="0"/>
                      <a:pt x="0" y="293"/>
                      <a:pt x="0" y="654"/>
                    </a:cubicBezTo>
                    <a:cubicBezTo>
                      <a:pt x="0" y="1014"/>
                      <a:pt x="288" y="1307"/>
                      <a:pt x="648" y="1307"/>
                    </a:cubicBezTo>
                    <a:cubicBezTo>
                      <a:pt x="1014" y="1307"/>
                      <a:pt x="1301" y="1014"/>
                      <a:pt x="1301" y="654"/>
                    </a:cubicBezTo>
                    <a:cubicBezTo>
                      <a:pt x="1301" y="293"/>
                      <a:pt x="1014" y="0"/>
                      <a:pt x="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8976223" y="1931759"/>
                <a:ext cx="104025" cy="104504"/>
              </a:xfrm>
              <a:custGeom>
                <a:avLst/>
                <a:gdLst/>
                <a:ahLst/>
                <a:cxnLst/>
                <a:rect l="l" t="t" r="r" b="b"/>
                <a:pathLst>
                  <a:path w="1301" h="1307" extrusionOk="0">
                    <a:moveTo>
                      <a:pt x="653" y="0"/>
                    </a:moveTo>
                    <a:cubicBezTo>
                      <a:pt x="287" y="0"/>
                      <a:pt x="0" y="293"/>
                      <a:pt x="0" y="653"/>
                    </a:cubicBezTo>
                    <a:cubicBezTo>
                      <a:pt x="0" y="1014"/>
                      <a:pt x="287" y="1307"/>
                      <a:pt x="653" y="1307"/>
                    </a:cubicBezTo>
                    <a:cubicBezTo>
                      <a:pt x="1014" y="1307"/>
                      <a:pt x="1301" y="1014"/>
                      <a:pt x="1301" y="653"/>
                    </a:cubicBezTo>
                    <a:cubicBezTo>
                      <a:pt x="1301" y="293"/>
                      <a:pt x="1014" y="0"/>
                      <a:pt x="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9392717" y="1943433"/>
                <a:ext cx="104504" cy="104584"/>
              </a:xfrm>
              <a:custGeom>
                <a:avLst/>
                <a:gdLst/>
                <a:ahLst/>
                <a:cxnLst/>
                <a:rect l="l" t="t" r="r" b="b"/>
                <a:pathLst>
                  <a:path w="1307" h="1308" extrusionOk="0">
                    <a:moveTo>
                      <a:pt x="654" y="1"/>
                    </a:moveTo>
                    <a:cubicBezTo>
                      <a:pt x="293" y="1"/>
                      <a:pt x="0" y="293"/>
                      <a:pt x="0" y="654"/>
                    </a:cubicBezTo>
                    <a:cubicBezTo>
                      <a:pt x="0" y="1014"/>
                      <a:pt x="293" y="1307"/>
                      <a:pt x="654" y="1307"/>
                    </a:cubicBezTo>
                    <a:cubicBezTo>
                      <a:pt x="1020" y="1307"/>
                      <a:pt x="1307" y="1014"/>
                      <a:pt x="1307" y="654"/>
                    </a:cubicBezTo>
                    <a:cubicBezTo>
                      <a:pt x="1307" y="293"/>
                      <a:pt x="1020"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9392717" y="2326185"/>
                <a:ext cx="104504" cy="104504"/>
              </a:xfrm>
              <a:custGeom>
                <a:avLst/>
                <a:gdLst/>
                <a:ahLst/>
                <a:cxnLst/>
                <a:rect l="l" t="t" r="r" b="b"/>
                <a:pathLst>
                  <a:path w="1307" h="1307" extrusionOk="0">
                    <a:moveTo>
                      <a:pt x="654" y="0"/>
                    </a:moveTo>
                    <a:cubicBezTo>
                      <a:pt x="293" y="0"/>
                      <a:pt x="0" y="293"/>
                      <a:pt x="0" y="654"/>
                    </a:cubicBezTo>
                    <a:cubicBezTo>
                      <a:pt x="0" y="1014"/>
                      <a:pt x="293" y="1307"/>
                      <a:pt x="654" y="1307"/>
                    </a:cubicBezTo>
                    <a:cubicBezTo>
                      <a:pt x="1020" y="1307"/>
                      <a:pt x="1307" y="1014"/>
                      <a:pt x="1307" y="654"/>
                    </a:cubicBezTo>
                    <a:cubicBezTo>
                      <a:pt x="1307" y="293"/>
                      <a:pt x="1020" y="0"/>
                      <a:pt x="6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 name="Google Shape;620;p20"/>
          <p:cNvGrpSpPr/>
          <p:nvPr/>
        </p:nvGrpSpPr>
        <p:grpSpPr>
          <a:xfrm>
            <a:off x="4946172" y="1185277"/>
            <a:ext cx="554825" cy="594004"/>
            <a:chOff x="11225318" y="1849740"/>
            <a:chExt cx="554825" cy="594004"/>
          </a:xfrm>
        </p:grpSpPr>
        <p:sp>
          <p:nvSpPr>
            <p:cNvPr id="621" name="Google Shape;621;p20"/>
            <p:cNvSpPr/>
            <p:nvPr/>
          </p:nvSpPr>
          <p:spPr>
            <a:xfrm>
              <a:off x="11225318" y="1954243"/>
              <a:ext cx="554825" cy="385155"/>
            </a:xfrm>
            <a:custGeom>
              <a:avLst/>
              <a:gdLst/>
              <a:ahLst/>
              <a:cxnLst/>
              <a:rect l="l" t="t" r="r" b="b"/>
              <a:pathLst>
                <a:path w="6939" h="4817" extrusionOk="0">
                  <a:moveTo>
                    <a:pt x="5434" y="436"/>
                  </a:moveTo>
                  <a:cubicBezTo>
                    <a:pt x="5782" y="436"/>
                    <a:pt x="6157" y="506"/>
                    <a:pt x="6308" y="766"/>
                  </a:cubicBezTo>
                  <a:cubicBezTo>
                    <a:pt x="6466" y="1036"/>
                    <a:pt x="6342" y="1475"/>
                    <a:pt x="5976" y="1976"/>
                  </a:cubicBezTo>
                  <a:cubicBezTo>
                    <a:pt x="5767" y="2252"/>
                    <a:pt x="5503" y="2534"/>
                    <a:pt x="5187" y="2799"/>
                  </a:cubicBezTo>
                  <a:cubicBezTo>
                    <a:pt x="4872" y="3063"/>
                    <a:pt x="4512" y="3311"/>
                    <a:pt x="4123" y="3542"/>
                  </a:cubicBezTo>
                  <a:cubicBezTo>
                    <a:pt x="3903" y="3666"/>
                    <a:pt x="3689" y="3778"/>
                    <a:pt x="3470" y="3874"/>
                  </a:cubicBezTo>
                  <a:cubicBezTo>
                    <a:pt x="2901" y="4139"/>
                    <a:pt x="2338" y="4308"/>
                    <a:pt x="1842" y="4364"/>
                  </a:cubicBezTo>
                  <a:cubicBezTo>
                    <a:pt x="1726" y="4377"/>
                    <a:pt x="1615" y="4383"/>
                    <a:pt x="1512" y="4383"/>
                  </a:cubicBezTo>
                  <a:cubicBezTo>
                    <a:pt x="1070" y="4383"/>
                    <a:pt x="754" y="4268"/>
                    <a:pt x="626" y="4049"/>
                  </a:cubicBezTo>
                  <a:cubicBezTo>
                    <a:pt x="474" y="3778"/>
                    <a:pt x="598" y="3339"/>
                    <a:pt x="964" y="2844"/>
                  </a:cubicBezTo>
                  <a:cubicBezTo>
                    <a:pt x="1375" y="2286"/>
                    <a:pt x="2034" y="1729"/>
                    <a:pt x="2816" y="1278"/>
                  </a:cubicBezTo>
                  <a:cubicBezTo>
                    <a:pt x="3030" y="1154"/>
                    <a:pt x="3250" y="1042"/>
                    <a:pt x="3470" y="940"/>
                  </a:cubicBezTo>
                  <a:cubicBezTo>
                    <a:pt x="4038" y="681"/>
                    <a:pt x="4602" y="512"/>
                    <a:pt x="5097" y="456"/>
                  </a:cubicBezTo>
                  <a:cubicBezTo>
                    <a:pt x="5199" y="444"/>
                    <a:pt x="5315" y="436"/>
                    <a:pt x="5434" y="436"/>
                  </a:cubicBezTo>
                  <a:close/>
                  <a:moveTo>
                    <a:pt x="5428" y="0"/>
                  </a:moveTo>
                  <a:cubicBezTo>
                    <a:pt x="5307" y="0"/>
                    <a:pt x="5180" y="7"/>
                    <a:pt x="5047" y="22"/>
                  </a:cubicBezTo>
                  <a:cubicBezTo>
                    <a:pt x="4562" y="79"/>
                    <a:pt x="4022" y="231"/>
                    <a:pt x="3470" y="461"/>
                  </a:cubicBezTo>
                  <a:cubicBezTo>
                    <a:pt x="3177" y="585"/>
                    <a:pt x="2884" y="732"/>
                    <a:pt x="2597" y="901"/>
                  </a:cubicBezTo>
                  <a:cubicBezTo>
                    <a:pt x="1763" y="1379"/>
                    <a:pt x="1059" y="1982"/>
                    <a:pt x="614" y="2585"/>
                  </a:cubicBezTo>
                  <a:cubicBezTo>
                    <a:pt x="130" y="3238"/>
                    <a:pt x="1" y="3835"/>
                    <a:pt x="254" y="4268"/>
                  </a:cubicBezTo>
                  <a:cubicBezTo>
                    <a:pt x="496" y="4684"/>
                    <a:pt x="1003" y="4816"/>
                    <a:pt x="1507" y="4816"/>
                  </a:cubicBezTo>
                  <a:cubicBezTo>
                    <a:pt x="1637" y="4816"/>
                    <a:pt x="1768" y="4807"/>
                    <a:pt x="1893" y="4792"/>
                  </a:cubicBezTo>
                  <a:cubicBezTo>
                    <a:pt x="2377" y="4741"/>
                    <a:pt x="2918" y="4584"/>
                    <a:pt x="3470" y="4353"/>
                  </a:cubicBezTo>
                  <a:cubicBezTo>
                    <a:pt x="3757" y="4229"/>
                    <a:pt x="4050" y="4083"/>
                    <a:pt x="4343" y="3919"/>
                  </a:cubicBezTo>
                  <a:cubicBezTo>
                    <a:pt x="5176" y="3435"/>
                    <a:pt x="5880" y="2838"/>
                    <a:pt x="6325" y="2235"/>
                  </a:cubicBezTo>
                  <a:cubicBezTo>
                    <a:pt x="6809" y="1582"/>
                    <a:pt x="6939" y="985"/>
                    <a:pt x="6685" y="552"/>
                  </a:cubicBezTo>
                  <a:cubicBezTo>
                    <a:pt x="6478" y="189"/>
                    <a:pt x="6039" y="0"/>
                    <a:pt x="5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11225318" y="1954243"/>
              <a:ext cx="554825" cy="385155"/>
            </a:xfrm>
            <a:custGeom>
              <a:avLst/>
              <a:gdLst/>
              <a:ahLst/>
              <a:cxnLst/>
              <a:rect l="l" t="t" r="r" b="b"/>
              <a:pathLst>
                <a:path w="6939" h="4817" extrusionOk="0">
                  <a:moveTo>
                    <a:pt x="1504" y="436"/>
                  </a:moveTo>
                  <a:cubicBezTo>
                    <a:pt x="1624" y="436"/>
                    <a:pt x="1740" y="444"/>
                    <a:pt x="1842" y="456"/>
                  </a:cubicBezTo>
                  <a:cubicBezTo>
                    <a:pt x="2338" y="512"/>
                    <a:pt x="2901" y="681"/>
                    <a:pt x="3470" y="940"/>
                  </a:cubicBezTo>
                  <a:cubicBezTo>
                    <a:pt x="3689" y="1042"/>
                    <a:pt x="3903" y="1154"/>
                    <a:pt x="4123" y="1278"/>
                  </a:cubicBezTo>
                  <a:cubicBezTo>
                    <a:pt x="4906" y="1729"/>
                    <a:pt x="5565" y="2286"/>
                    <a:pt x="5976" y="2844"/>
                  </a:cubicBezTo>
                  <a:cubicBezTo>
                    <a:pt x="6342" y="3339"/>
                    <a:pt x="6466" y="3778"/>
                    <a:pt x="6308" y="4049"/>
                  </a:cubicBezTo>
                  <a:cubicBezTo>
                    <a:pt x="6185" y="4268"/>
                    <a:pt x="5869" y="4383"/>
                    <a:pt x="5428" y="4383"/>
                  </a:cubicBezTo>
                  <a:cubicBezTo>
                    <a:pt x="5324" y="4383"/>
                    <a:pt x="5214" y="4377"/>
                    <a:pt x="5097" y="4364"/>
                  </a:cubicBezTo>
                  <a:cubicBezTo>
                    <a:pt x="4754" y="4325"/>
                    <a:pt x="4376" y="4229"/>
                    <a:pt x="3993" y="4094"/>
                  </a:cubicBezTo>
                  <a:cubicBezTo>
                    <a:pt x="3819" y="4026"/>
                    <a:pt x="3644" y="3959"/>
                    <a:pt x="3470" y="3874"/>
                  </a:cubicBezTo>
                  <a:cubicBezTo>
                    <a:pt x="3250" y="3778"/>
                    <a:pt x="3030" y="3666"/>
                    <a:pt x="2816" y="3542"/>
                  </a:cubicBezTo>
                  <a:cubicBezTo>
                    <a:pt x="2034" y="3086"/>
                    <a:pt x="1375" y="2534"/>
                    <a:pt x="964" y="1976"/>
                  </a:cubicBezTo>
                  <a:cubicBezTo>
                    <a:pt x="598" y="1475"/>
                    <a:pt x="474" y="1036"/>
                    <a:pt x="626" y="766"/>
                  </a:cubicBezTo>
                  <a:cubicBezTo>
                    <a:pt x="777" y="506"/>
                    <a:pt x="1155" y="436"/>
                    <a:pt x="1504" y="436"/>
                  </a:cubicBezTo>
                  <a:close/>
                  <a:moveTo>
                    <a:pt x="1512" y="0"/>
                  </a:moveTo>
                  <a:cubicBezTo>
                    <a:pt x="900" y="0"/>
                    <a:pt x="461" y="189"/>
                    <a:pt x="254" y="552"/>
                  </a:cubicBezTo>
                  <a:cubicBezTo>
                    <a:pt x="1" y="985"/>
                    <a:pt x="130" y="1582"/>
                    <a:pt x="614" y="2235"/>
                  </a:cubicBezTo>
                  <a:cubicBezTo>
                    <a:pt x="1059" y="2838"/>
                    <a:pt x="1763" y="3435"/>
                    <a:pt x="2597" y="3919"/>
                  </a:cubicBezTo>
                  <a:cubicBezTo>
                    <a:pt x="2884" y="4083"/>
                    <a:pt x="3177" y="4229"/>
                    <a:pt x="3470" y="4353"/>
                  </a:cubicBezTo>
                  <a:cubicBezTo>
                    <a:pt x="4022" y="4584"/>
                    <a:pt x="4562" y="4741"/>
                    <a:pt x="5047" y="4792"/>
                  </a:cubicBezTo>
                  <a:cubicBezTo>
                    <a:pt x="5172" y="4807"/>
                    <a:pt x="5302" y="4816"/>
                    <a:pt x="5433" y="4816"/>
                  </a:cubicBezTo>
                  <a:cubicBezTo>
                    <a:pt x="5936" y="4816"/>
                    <a:pt x="6444" y="4684"/>
                    <a:pt x="6685" y="4268"/>
                  </a:cubicBezTo>
                  <a:cubicBezTo>
                    <a:pt x="6939" y="3835"/>
                    <a:pt x="6809" y="3238"/>
                    <a:pt x="6325" y="2585"/>
                  </a:cubicBezTo>
                  <a:cubicBezTo>
                    <a:pt x="5880" y="1982"/>
                    <a:pt x="5176" y="1379"/>
                    <a:pt x="4343" y="901"/>
                  </a:cubicBezTo>
                  <a:cubicBezTo>
                    <a:pt x="4050" y="732"/>
                    <a:pt x="3757" y="585"/>
                    <a:pt x="3470" y="461"/>
                  </a:cubicBezTo>
                  <a:cubicBezTo>
                    <a:pt x="2918" y="231"/>
                    <a:pt x="2377" y="79"/>
                    <a:pt x="1893" y="22"/>
                  </a:cubicBezTo>
                  <a:cubicBezTo>
                    <a:pt x="1759" y="7"/>
                    <a:pt x="1632" y="0"/>
                    <a:pt x="1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11450476" y="2094647"/>
              <a:ext cx="104504" cy="104584"/>
            </a:xfrm>
            <a:custGeom>
              <a:avLst/>
              <a:gdLst/>
              <a:ahLst/>
              <a:cxnLst/>
              <a:rect l="l" t="t" r="r" b="b"/>
              <a:pathLst>
                <a:path w="1307" h="1308" extrusionOk="0">
                  <a:moveTo>
                    <a:pt x="654" y="1"/>
                  </a:moveTo>
                  <a:cubicBezTo>
                    <a:pt x="293" y="1"/>
                    <a:pt x="0" y="294"/>
                    <a:pt x="0" y="654"/>
                  </a:cubicBezTo>
                  <a:cubicBezTo>
                    <a:pt x="0" y="1014"/>
                    <a:pt x="293" y="1307"/>
                    <a:pt x="654" y="1307"/>
                  </a:cubicBezTo>
                  <a:cubicBezTo>
                    <a:pt x="1014" y="1307"/>
                    <a:pt x="1307" y="1014"/>
                    <a:pt x="1307" y="654"/>
                  </a:cubicBezTo>
                  <a:cubicBezTo>
                    <a:pt x="1307" y="294"/>
                    <a:pt x="1014"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11363563" y="1849740"/>
              <a:ext cx="278332" cy="594004"/>
            </a:xfrm>
            <a:custGeom>
              <a:avLst/>
              <a:gdLst/>
              <a:ahLst/>
              <a:cxnLst/>
              <a:rect l="l" t="t" r="r" b="b"/>
              <a:pathLst>
                <a:path w="3481" h="7429" extrusionOk="0">
                  <a:moveTo>
                    <a:pt x="1741" y="434"/>
                  </a:moveTo>
                  <a:cubicBezTo>
                    <a:pt x="2050" y="434"/>
                    <a:pt x="2371" y="760"/>
                    <a:pt x="2619" y="1329"/>
                  </a:cubicBezTo>
                  <a:cubicBezTo>
                    <a:pt x="2895" y="1966"/>
                    <a:pt x="3047" y="2810"/>
                    <a:pt x="3047" y="3717"/>
                  </a:cubicBezTo>
                  <a:cubicBezTo>
                    <a:pt x="3047" y="4618"/>
                    <a:pt x="2895" y="5468"/>
                    <a:pt x="2619" y="6099"/>
                  </a:cubicBezTo>
                  <a:cubicBezTo>
                    <a:pt x="2371" y="6668"/>
                    <a:pt x="2050" y="6995"/>
                    <a:pt x="1741" y="6995"/>
                  </a:cubicBezTo>
                  <a:cubicBezTo>
                    <a:pt x="1431" y="6995"/>
                    <a:pt x="1110" y="6668"/>
                    <a:pt x="862" y="6099"/>
                  </a:cubicBezTo>
                  <a:cubicBezTo>
                    <a:pt x="586" y="5468"/>
                    <a:pt x="434" y="4618"/>
                    <a:pt x="434" y="3717"/>
                  </a:cubicBezTo>
                  <a:cubicBezTo>
                    <a:pt x="434" y="2810"/>
                    <a:pt x="586" y="1966"/>
                    <a:pt x="862" y="1329"/>
                  </a:cubicBezTo>
                  <a:cubicBezTo>
                    <a:pt x="1110" y="760"/>
                    <a:pt x="1431" y="434"/>
                    <a:pt x="1741" y="434"/>
                  </a:cubicBezTo>
                  <a:close/>
                  <a:moveTo>
                    <a:pt x="1741" y="0"/>
                  </a:moveTo>
                  <a:cubicBezTo>
                    <a:pt x="1239" y="0"/>
                    <a:pt x="789" y="411"/>
                    <a:pt x="462" y="1155"/>
                  </a:cubicBezTo>
                  <a:cubicBezTo>
                    <a:pt x="164" y="1842"/>
                    <a:pt x="1" y="2754"/>
                    <a:pt x="1" y="3717"/>
                  </a:cubicBezTo>
                  <a:cubicBezTo>
                    <a:pt x="1" y="4680"/>
                    <a:pt x="164" y="5587"/>
                    <a:pt x="462" y="6274"/>
                  </a:cubicBezTo>
                  <a:cubicBezTo>
                    <a:pt x="789" y="7023"/>
                    <a:pt x="1239" y="7428"/>
                    <a:pt x="1741" y="7428"/>
                  </a:cubicBezTo>
                  <a:cubicBezTo>
                    <a:pt x="2236" y="7428"/>
                    <a:pt x="2692" y="7023"/>
                    <a:pt x="3019" y="6274"/>
                  </a:cubicBezTo>
                  <a:cubicBezTo>
                    <a:pt x="3318" y="5587"/>
                    <a:pt x="3481" y="4680"/>
                    <a:pt x="3481" y="3717"/>
                  </a:cubicBezTo>
                  <a:cubicBezTo>
                    <a:pt x="3481" y="2754"/>
                    <a:pt x="3318" y="1842"/>
                    <a:pt x="3019" y="1155"/>
                  </a:cubicBezTo>
                  <a:cubicBezTo>
                    <a:pt x="2692" y="411"/>
                    <a:pt x="2236" y="0"/>
                    <a:pt x="1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0"/>
          <p:cNvGrpSpPr/>
          <p:nvPr/>
        </p:nvGrpSpPr>
        <p:grpSpPr>
          <a:xfrm>
            <a:off x="7637197" y="1180677"/>
            <a:ext cx="594002" cy="594480"/>
            <a:chOff x="12693856" y="1868012"/>
            <a:chExt cx="594002" cy="594480"/>
          </a:xfrm>
        </p:grpSpPr>
        <p:sp>
          <p:nvSpPr>
            <p:cNvPr id="626" name="Google Shape;626;p20"/>
            <p:cNvSpPr/>
            <p:nvPr/>
          </p:nvSpPr>
          <p:spPr>
            <a:xfrm>
              <a:off x="12804197" y="2114198"/>
              <a:ext cx="193177" cy="260022"/>
            </a:xfrm>
            <a:custGeom>
              <a:avLst/>
              <a:gdLst/>
              <a:ahLst/>
              <a:cxnLst/>
              <a:rect l="l" t="t" r="r" b="b"/>
              <a:pathLst>
                <a:path w="2416" h="3252" extrusionOk="0">
                  <a:moveTo>
                    <a:pt x="219" y="0"/>
                  </a:moveTo>
                  <a:cubicBezTo>
                    <a:pt x="210" y="0"/>
                    <a:pt x="201" y="1"/>
                    <a:pt x="191" y="2"/>
                  </a:cubicBezTo>
                  <a:cubicBezTo>
                    <a:pt x="79" y="13"/>
                    <a:pt x="0" y="109"/>
                    <a:pt x="0" y="222"/>
                  </a:cubicBezTo>
                  <a:lnTo>
                    <a:pt x="0" y="3032"/>
                  </a:lnTo>
                  <a:cubicBezTo>
                    <a:pt x="0" y="3156"/>
                    <a:pt x="96" y="3251"/>
                    <a:pt x="214" y="3251"/>
                  </a:cubicBezTo>
                  <a:lnTo>
                    <a:pt x="2179" y="3251"/>
                  </a:lnTo>
                  <a:cubicBezTo>
                    <a:pt x="2292" y="3251"/>
                    <a:pt x="2388" y="3167"/>
                    <a:pt x="2399" y="3060"/>
                  </a:cubicBezTo>
                  <a:cubicBezTo>
                    <a:pt x="2416" y="2925"/>
                    <a:pt x="2315" y="2818"/>
                    <a:pt x="2185" y="2818"/>
                  </a:cubicBezTo>
                  <a:lnTo>
                    <a:pt x="434" y="2818"/>
                  </a:lnTo>
                  <a:lnTo>
                    <a:pt x="434" y="216"/>
                  </a:lnTo>
                  <a:cubicBezTo>
                    <a:pt x="434" y="101"/>
                    <a:pt x="336"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12984739" y="2026086"/>
              <a:ext cx="261221" cy="259942"/>
            </a:xfrm>
            <a:custGeom>
              <a:avLst/>
              <a:gdLst/>
              <a:ahLst/>
              <a:cxnLst/>
              <a:rect l="l" t="t" r="r" b="b"/>
              <a:pathLst>
                <a:path w="3267" h="3251" extrusionOk="0">
                  <a:moveTo>
                    <a:pt x="220" y="0"/>
                  </a:moveTo>
                  <a:cubicBezTo>
                    <a:pt x="96" y="0"/>
                    <a:pt x="0" y="96"/>
                    <a:pt x="0" y="214"/>
                  </a:cubicBezTo>
                  <a:cubicBezTo>
                    <a:pt x="0" y="338"/>
                    <a:pt x="96" y="434"/>
                    <a:pt x="220" y="434"/>
                  </a:cubicBezTo>
                  <a:lnTo>
                    <a:pt x="2833" y="434"/>
                  </a:lnTo>
                  <a:lnTo>
                    <a:pt x="2833" y="3030"/>
                  </a:lnTo>
                  <a:cubicBezTo>
                    <a:pt x="2833" y="3153"/>
                    <a:pt x="2934" y="3250"/>
                    <a:pt x="3055" y="3250"/>
                  </a:cubicBezTo>
                  <a:cubicBezTo>
                    <a:pt x="3062" y="3250"/>
                    <a:pt x="3068" y="3250"/>
                    <a:pt x="3075" y="3250"/>
                  </a:cubicBezTo>
                  <a:cubicBezTo>
                    <a:pt x="3188" y="3238"/>
                    <a:pt x="3267" y="3137"/>
                    <a:pt x="3267" y="3024"/>
                  </a:cubicBezTo>
                  <a:lnTo>
                    <a:pt x="3267" y="214"/>
                  </a:lnTo>
                  <a:cubicBezTo>
                    <a:pt x="3267" y="96"/>
                    <a:pt x="3171" y="0"/>
                    <a:pt x="3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12693856" y="1868012"/>
              <a:ext cx="201333" cy="104584"/>
            </a:xfrm>
            <a:custGeom>
              <a:avLst/>
              <a:gdLst/>
              <a:ahLst/>
              <a:cxnLst/>
              <a:rect l="l" t="t" r="r" b="b"/>
              <a:pathLst>
                <a:path w="2518" h="1308" extrusionOk="0">
                  <a:moveTo>
                    <a:pt x="214" y="1"/>
                  </a:moveTo>
                  <a:cubicBezTo>
                    <a:pt x="96" y="1"/>
                    <a:pt x="0" y="102"/>
                    <a:pt x="0" y="220"/>
                  </a:cubicBezTo>
                  <a:lnTo>
                    <a:pt x="0" y="1093"/>
                  </a:lnTo>
                  <a:cubicBezTo>
                    <a:pt x="0" y="1211"/>
                    <a:pt x="96" y="1307"/>
                    <a:pt x="214" y="1307"/>
                  </a:cubicBezTo>
                  <a:lnTo>
                    <a:pt x="2411" y="1307"/>
                  </a:lnTo>
                  <a:lnTo>
                    <a:pt x="2518" y="873"/>
                  </a:lnTo>
                  <a:lnTo>
                    <a:pt x="2039" y="220"/>
                  </a:lnTo>
                  <a:lnTo>
                    <a:pt x="1943" y="91"/>
                  </a:lnTo>
                  <a:cubicBezTo>
                    <a:pt x="1904" y="34"/>
                    <a:pt x="1836" y="1"/>
                    <a:pt x="1769" y="1"/>
                  </a:cubicBezTo>
                  <a:close/>
                </a:path>
              </a:pathLst>
            </a:custGeom>
            <a:solidFill>
              <a:srgbClr val="DA9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12693856" y="1937814"/>
              <a:ext cx="326067" cy="211248"/>
            </a:xfrm>
            <a:custGeom>
              <a:avLst/>
              <a:gdLst/>
              <a:ahLst/>
              <a:cxnLst/>
              <a:rect l="l" t="t" r="r" b="b"/>
              <a:pathLst>
                <a:path w="4078" h="2642" extrusionOk="0">
                  <a:moveTo>
                    <a:pt x="0" y="0"/>
                  </a:moveTo>
                  <a:lnTo>
                    <a:pt x="0" y="2422"/>
                  </a:lnTo>
                  <a:cubicBezTo>
                    <a:pt x="0" y="2546"/>
                    <a:pt x="96" y="2642"/>
                    <a:pt x="214" y="2642"/>
                  </a:cubicBezTo>
                  <a:lnTo>
                    <a:pt x="3858" y="2642"/>
                  </a:lnTo>
                  <a:cubicBezTo>
                    <a:pt x="3982" y="2642"/>
                    <a:pt x="4078" y="2546"/>
                    <a:pt x="4078" y="2422"/>
                  </a:cubicBezTo>
                  <a:lnTo>
                    <a:pt x="4078" y="220"/>
                  </a:lnTo>
                  <a:cubicBezTo>
                    <a:pt x="4078" y="96"/>
                    <a:pt x="3982" y="0"/>
                    <a:pt x="3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12804596" y="2026086"/>
              <a:ext cx="34782" cy="34702"/>
            </a:xfrm>
            <a:custGeom>
              <a:avLst/>
              <a:gdLst/>
              <a:ahLst/>
              <a:cxnLst/>
              <a:rect l="l" t="t" r="r" b="b"/>
              <a:pathLst>
                <a:path w="435" h="434" extrusionOk="0">
                  <a:moveTo>
                    <a:pt x="215" y="0"/>
                  </a:moveTo>
                  <a:cubicBezTo>
                    <a:pt x="96" y="0"/>
                    <a:pt x="1" y="96"/>
                    <a:pt x="1" y="214"/>
                  </a:cubicBezTo>
                  <a:cubicBezTo>
                    <a:pt x="1" y="338"/>
                    <a:pt x="96" y="434"/>
                    <a:pt x="215" y="434"/>
                  </a:cubicBezTo>
                  <a:cubicBezTo>
                    <a:pt x="339" y="434"/>
                    <a:pt x="434" y="338"/>
                    <a:pt x="434" y="214"/>
                  </a:cubicBezTo>
                  <a:cubicBezTo>
                    <a:pt x="434" y="96"/>
                    <a:pt x="339"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12873919" y="2026086"/>
              <a:ext cx="35261" cy="34702"/>
            </a:xfrm>
            <a:custGeom>
              <a:avLst/>
              <a:gdLst/>
              <a:ahLst/>
              <a:cxnLst/>
              <a:rect l="l" t="t" r="r" b="b"/>
              <a:pathLst>
                <a:path w="441" h="434" extrusionOk="0">
                  <a:moveTo>
                    <a:pt x="221" y="0"/>
                  </a:moveTo>
                  <a:cubicBezTo>
                    <a:pt x="102" y="0"/>
                    <a:pt x="1" y="96"/>
                    <a:pt x="1" y="214"/>
                  </a:cubicBezTo>
                  <a:cubicBezTo>
                    <a:pt x="1" y="338"/>
                    <a:pt x="102" y="434"/>
                    <a:pt x="221" y="434"/>
                  </a:cubicBezTo>
                  <a:cubicBezTo>
                    <a:pt x="339" y="434"/>
                    <a:pt x="440" y="338"/>
                    <a:pt x="440" y="214"/>
                  </a:cubicBezTo>
                  <a:cubicBezTo>
                    <a:pt x="440" y="96"/>
                    <a:pt x="339"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12961791" y="2181442"/>
              <a:ext cx="201733" cy="104504"/>
            </a:xfrm>
            <a:custGeom>
              <a:avLst/>
              <a:gdLst/>
              <a:ahLst/>
              <a:cxnLst/>
              <a:rect l="l" t="t" r="r" b="b"/>
              <a:pathLst>
                <a:path w="2523" h="1307" extrusionOk="0">
                  <a:moveTo>
                    <a:pt x="220" y="0"/>
                  </a:moveTo>
                  <a:cubicBezTo>
                    <a:pt x="96" y="0"/>
                    <a:pt x="0" y="96"/>
                    <a:pt x="0" y="220"/>
                  </a:cubicBezTo>
                  <a:lnTo>
                    <a:pt x="0" y="1087"/>
                  </a:lnTo>
                  <a:cubicBezTo>
                    <a:pt x="0" y="1211"/>
                    <a:pt x="96" y="1307"/>
                    <a:pt x="220" y="1307"/>
                  </a:cubicBezTo>
                  <a:lnTo>
                    <a:pt x="2416" y="1307"/>
                  </a:lnTo>
                  <a:lnTo>
                    <a:pt x="2523" y="873"/>
                  </a:lnTo>
                  <a:lnTo>
                    <a:pt x="2039" y="214"/>
                  </a:lnTo>
                  <a:lnTo>
                    <a:pt x="1943" y="90"/>
                  </a:lnTo>
                  <a:cubicBezTo>
                    <a:pt x="1904" y="34"/>
                    <a:pt x="1836" y="0"/>
                    <a:pt x="1768" y="0"/>
                  </a:cubicBezTo>
                  <a:close/>
                </a:path>
              </a:pathLst>
            </a:custGeom>
            <a:solidFill>
              <a:srgbClr val="DA9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12961791" y="2251164"/>
              <a:ext cx="326067" cy="211328"/>
            </a:xfrm>
            <a:custGeom>
              <a:avLst/>
              <a:gdLst/>
              <a:ahLst/>
              <a:cxnLst/>
              <a:rect l="l" t="t" r="r" b="b"/>
              <a:pathLst>
                <a:path w="4078" h="2643" extrusionOk="0">
                  <a:moveTo>
                    <a:pt x="0" y="1"/>
                  </a:moveTo>
                  <a:lnTo>
                    <a:pt x="0" y="2423"/>
                  </a:lnTo>
                  <a:cubicBezTo>
                    <a:pt x="0" y="2541"/>
                    <a:pt x="96" y="2642"/>
                    <a:pt x="220" y="2642"/>
                  </a:cubicBezTo>
                  <a:lnTo>
                    <a:pt x="3863" y="2642"/>
                  </a:lnTo>
                  <a:cubicBezTo>
                    <a:pt x="3982" y="2642"/>
                    <a:pt x="4077" y="2541"/>
                    <a:pt x="4077" y="2423"/>
                  </a:cubicBezTo>
                  <a:lnTo>
                    <a:pt x="4077" y="215"/>
                  </a:lnTo>
                  <a:cubicBezTo>
                    <a:pt x="4077" y="97"/>
                    <a:pt x="3982" y="1"/>
                    <a:pt x="38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13072531" y="2339436"/>
              <a:ext cx="35181" cy="34782"/>
            </a:xfrm>
            <a:custGeom>
              <a:avLst/>
              <a:gdLst/>
              <a:ahLst/>
              <a:cxnLst/>
              <a:rect l="l" t="t" r="r" b="b"/>
              <a:pathLst>
                <a:path w="440" h="435" extrusionOk="0">
                  <a:moveTo>
                    <a:pt x="220" y="1"/>
                  </a:moveTo>
                  <a:cubicBezTo>
                    <a:pt x="96" y="1"/>
                    <a:pt x="0" y="96"/>
                    <a:pt x="0" y="215"/>
                  </a:cubicBezTo>
                  <a:cubicBezTo>
                    <a:pt x="0" y="339"/>
                    <a:pt x="96" y="434"/>
                    <a:pt x="220" y="434"/>
                  </a:cubicBezTo>
                  <a:cubicBezTo>
                    <a:pt x="338" y="434"/>
                    <a:pt x="440" y="339"/>
                    <a:pt x="440" y="215"/>
                  </a:cubicBezTo>
                  <a:cubicBezTo>
                    <a:pt x="440" y="96"/>
                    <a:pt x="338"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13142333" y="2339436"/>
              <a:ext cx="34702" cy="34782"/>
            </a:xfrm>
            <a:custGeom>
              <a:avLst/>
              <a:gdLst/>
              <a:ahLst/>
              <a:cxnLst/>
              <a:rect l="l" t="t" r="r" b="b"/>
              <a:pathLst>
                <a:path w="434" h="435" extrusionOk="0">
                  <a:moveTo>
                    <a:pt x="220" y="1"/>
                  </a:moveTo>
                  <a:cubicBezTo>
                    <a:pt x="96" y="1"/>
                    <a:pt x="0" y="96"/>
                    <a:pt x="0" y="215"/>
                  </a:cubicBezTo>
                  <a:cubicBezTo>
                    <a:pt x="0" y="339"/>
                    <a:pt x="96" y="434"/>
                    <a:pt x="220" y="434"/>
                  </a:cubicBezTo>
                  <a:cubicBezTo>
                    <a:pt x="338" y="434"/>
                    <a:pt x="434" y="339"/>
                    <a:pt x="434" y="215"/>
                  </a:cubicBezTo>
                  <a:cubicBezTo>
                    <a:pt x="434" y="96"/>
                    <a:pt x="338"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20"/>
          <p:cNvGrpSpPr/>
          <p:nvPr/>
        </p:nvGrpSpPr>
        <p:grpSpPr>
          <a:xfrm>
            <a:off x="846272" y="1114254"/>
            <a:ext cx="595364" cy="594478"/>
            <a:chOff x="11870189" y="1936462"/>
            <a:chExt cx="595364" cy="594478"/>
          </a:xfrm>
        </p:grpSpPr>
        <p:sp>
          <p:nvSpPr>
            <p:cNvPr id="637" name="Google Shape;637;p20"/>
            <p:cNvSpPr/>
            <p:nvPr/>
          </p:nvSpPr>
          <p:spPr>
            <a:xfrm>
              <a:off x="11870189" y="1936462"/>
              <a:ext cx="595364" cy="345017"/>
            </a:xfrm>
            <a:custGeom>
              <a:avLst/>
              <a:gdLst/>
              <a:ahLst/>
              <a:cxnLst/>
              <a:rect l="l" t="t" r="r" b="b"/>
              <a:pathLst>
                <a:path w="7446" h="4315" extrusionOk="0">
                  <a:moveTo>
                    <a:pt x="3729" y="1"/>
                  </a:moveTo>
                  <a:cubicBezTo>
                    <a:pt x="3098" y="1"/>
                    <a:pt x="2552" y="383"/>
                    <a:pt x="2315" y="930"/>
                  </a:cubicBezTo>
                  <a:cubicBezTo>
                    <a:pt x="2180" y="862"/>
                    <a:pt x="2028" y="828"/>
                    <a:pt x="1871" y="828"/>
                  </a:cubicBezTo>
                  <a:cubicBezTo>
                    <a:pt x="1274" y="828"/>
                    <a:pt x="801" y="1330"/>
                    <a:pt x="840" y="1932"/>
                  </a:cubicBezTo>
                  <a:cubicBezTo>
                    <a:pt x="350" y="2101"/>
                    <a:pt x="1" y="2569"/>
                    <a:pt x="18" y="3115"/>
                  </a:cubicBezTo>
                  <a:cubicBezTo>
                    <a:pt x="29" y="3774"/>
                    <a:pt x="598" y="4314"/>
                    <a:pt x="1257" y="4314"/>
                  </a:cubicBezTo>
                  <a:lnTo>
                    <a:pt x="6218" y="4314"/>
                  </a:lnTo>
                  <a:cubicBezTo>
                    <a:pt x="6900" y="4314"/>
                    <a:pt x="7446" y="3762"/>
                    <a:pt x="7446" y="3087"/>
                  </a:cubicBezTo>
                  <a:cubicBezTo>
                    <a:pt x="7446" y="2552"/>
                    <a:pt x="7102" y="2095"/>
                    <a:pt x="6624" y="1932"/>
                  </a:cubicBezTo>
                  <a:cubicBezTo>
                    <a:pt x="6663" y="1330"/>
                    <a:pt x="6184" y="828"/>
                    <a:pt x="5593" y="828"/>
                  </a:cubicBezTo>
                  <a:cubicBezTo>
                    <a:pt x="5430" y="828"/>
                    <a:pt x="5278" y="862"/>
                    <a:pt x="5148" y="930"/>
                  </a:cubicBezTo>
                  <a:cubicBezTo>
                    <a:pt x="4906" y="383"/>
                    <a:pt x="4365" y="1"/>
                    <a:pt x="3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11912086" y="2432033"/>
              <a:ext cx="512927" cy="98907"/>
            </a:xfrm>
            <a:custGeom>
              <a:avLst/>
              <a:gdLst/>
              <a:ahLst/>
              <a:cxnLst/>
              <a:rect l="l" t="t" r="r" b="b"/>
              <a:pathLst>
                <a:path w="6415" h="1237" extrusionOk="0">
                  <a:moveTo>
                    <a:pt x="220" y="1"/>
                  </a:moveTo>
                  <a:cubicBezTo>
                    <a:pt x="211" y="1"/>
                    <a:pt x="202" y="2"/>
                    <a:pt x="192" y="3"/>
                  </a:cubicBezTo>
                  <a:cubicBezTo>
                    <a:pt x="79" y="14"/>
                    <a:pt x="1" y="110"/>
                    <a:pt x="1" y="222"/>
                  </a:cubicBezTo>
                  <a:lnTo>
                    <a:pt x="1" y="1017"/>
                  </a:lnTo>
                  <a:cubicBezTo>
                    <a:pt x="1" y="1135"/>
                    <a:pt x="96" y="1236"/>
                    <a:pt x="215" y="1236"/>
                  </a:cubicBezTo>
                  <a:lnTo>
                    <a:pt x="6195" y="1236"/>
                  </a:lnTo>
                  <a:cubicBezTo>
                    <a:pt x="6319" y="1236"/>
                    <a:pt x="6415" y="1135"/>
                    <a:pt x="6415" y="1017"/>
                  </a:cubicBezTo>
                  <a:lnTo>
                    <a:pt x="6415" y="222"/>
                  </a:lnTo>
                  <a:cubicBezTo>
                    <a:pt x="6415" y="110"/>
                    <a:pt x="6330" y="14"/>
                    <a:pt x="6223" y="3"/>
                  </a:cubicBezTo>
                  <a:cubicBezTo>
                    <a:pt x="6214" y="2"/>
                    <a:pt x="6204" y="1"/>
                    <a:pt x="6194" y="1"/>
                  </a:cubicBezTo>
                  <a:cubicBezTo>
                    <a:pt x="6073" y="1"/>
                    <a:pt x="5981" y="97"/>
                    <a:pt x="5981" y="217"/>
                  </a:cubicBezTo>
                  <a:lnTo>
                    <a:pt x="5981" y="797"/>
                  </a:lnTo>
                  <a:lnTo>
                    <a:pt x="434" y="797"/>
                  </a:lnTo>
                  <a:lnTo>
                    <a:pt x="434" y="217"/>
                  </a:lnTo>
                  <a:cubicBezTo>
                    <a:pt x="434" y="97"/>
                    <a:pt x="338" y="1"/>
                    <a:pt x="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12022826" y="2071109"/>
              <a:ext cx="291925" cy="424654"/>
            </a:xfrm>
            <a:custGeom>
              <a:avLst/>
              <a:gdLst/>
              <a:ahLst/>
              <a:cxnLst/>
              <a:rect l="l" t="t" r="r" b="b"/>
              <a:pathLst>
                <a:path w="3651" h="5311" extrusionOk="0">
                  <a:moveTo>
                    <a:pt x="1201" y="0"/>
                  </a:moveTo>
                  <a:cubicBezTo>
                    <a:pt x="1077" y="0"/>
                    <a:pt x="981" y="102"/>
                    <a:pt x="981" y="220"/>
                  </a:cubicBezTo>
                  <a:lnTo>
                    <a:pt x="981" y="3064"/>
                  </a:lnTo>
                  <a:lnTo>
                    <a:pt x="277" y="3064"/>
                  </a:lnTo>
                  <a:cubicBezTo>
                    <a:pt x="102" y="3064"/>
                    <a:pt x="1" y="3261"/>
                    <a:pt x="97" y="3407"/>
                  </a:cubicBezTo>
                  <a:lnTo>
                    <a:pt x="1645" y="5221"/>
                  </a:lnTo>
                  <a:cubicBezTo>
                    <a:pt x="1685" y="5277"/>
                    <a:pt x="1752" y="5311"/>
                    <a:pt x="1826" y="5311"/>
                  </a:cubicBezTo>
                  <a:cubicBezTo>
                    <a:pt x="1899" y="5311"/>
                    <a:pt x="1961" y="5277"/>
                    <a:pt x="2006" y="5221"/>
                  </a:cubicBezTo>
                  <a:lnTo>
                    <a:pt x="3554" y="3407"/>
                  </a:lnTo>
                  <a:cubicBezTo>
                    <a:pt x="3650" y="3261"/>
                    <a:pt x="3549" y="3064"/>
                    <a:pt x="3374" y="3064"/>
                  </a:cubicBezTo>
                  <a:lnTo>
                    <a:pt x="2665" y="3064"/>
                  </a:lnTo>
                  <a:lnTo>
                    <a:pt x="2665" y="220"/>
                  </a:lnTo>
                  <a:cubicBezTo>
                    <a:pt x="2665" y="102"/>
                    <a:pt x="2569" y="0"/>
                    <a:pt x="2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0"/>
          <p:cNvGrpSpPr/>
          <p:nvPr/>
        </p:nvGrpSpPr>
        <p:grpSpPr>
          <a:xfrm>
            <a:off x="2216930" y="1185040"/>
            <a:ext cx="595359" cy="594479"/>
            <a:chOff x="9599643" y="1696874"/>
            <a:chExt cx="595359" cy="594479"/>
          </a:xfrm>
        </p:grpSpPr>
        <p:sp>
          <p:nvSpPr>
            <p:cNvPr id="641" name="Google Shape;641;p20"/>
            <p:cNvSpPr/>
            <p:nvPr/>
          </p:nvSpPr>
          <p:spPr>
            <a:xfrm>
              <a:off x="9856304" y="1696874"/>
              <a:ext cx="218044" cy="110821"/>
            </a:xfrm>
            <a:custGeom>
              <a:avLst/>
              <a:gdLst/>
              <a:ahLst/>
              <a:cxnLst/>
              <a:rect l="l" t="t" r="r" b="b"/>
              <a:pathLst>
                <a:path w="2727" h="1386" extrusionOk="0">
                  <a:moveTo>
                    <a:pt x="1183" y="1"/>
                  </a:moveTo>
                  <a:cubicBezTo>
                    <a:pt x="1127" y="1"/>
                    <a:pt x="1071" y="23"/>
                    <a:pt x="1031" y="68"/>
                  </a:cubicBezTo>
                  <a:lnTo>
                    <a:pt x="85" y="1014"/>
                  </a:lnTo>
                  <a:cubicBezTo>
                    <a:pt x="1" y="1099"/>
                    <a:pt x="1" y="1239"/>
                    <a:pt x="85" y="1324"/>
                  </a:cubicBezTo>
                  <a:cubicBezTo>
                    <a:pt x="125" y="1363"/>
                    <a:pt x="181" y="1386"/>
                    <a:pt x="237" y="1386"/>
                  </a:cubicBezTo>
                  <a:cubicBezTo>
                    <a:pt x="294" y="1386"/>
                    <a:pt x="350" y="1363"/>
                    <a:pt x="389" y="1324"/>
                  </a:cubicBezTo>
                  <a:lnTo>
                    <a:pt x="1274" y="440"/>
                  </a:lnTo>
                  <a:lnTo>
                    <a:pt x="2512" y="440"/>
                  </a:lnTo>
                  <a:cubicBezTo>
                    <a:pt x="2631" y="440"/>
                    <a:pt x="2726" y="338"/>
                    <a:pt x="2726" y="220"/>
                  </a:cubicBezTo>
                  <a:cubicBezTo>
                    <a:pt x="2726" y="102"/>
                    <a:pt x="2631"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9979277" y="1766676"/>
              <a:ext cx="95069" cy="34782"/>
            </a:xfrm>
            <a:custGeom>
              <a:avLst/>
              <a:gdLst/>
              <a:ahLst/>
              <a:cxnLst/>
              <a:rect l="l" t="t" r="r" b="b"/>
              <a:pathLst>
                <a:path w="1189" h="435" extrusionOk="0">
                  <a:moveTo>
                    <a:pt x="214" y="0"/>
                  </a:moveTo>
                  <a:cubicBezTo>
                    <a:pt x="96" y="0"/>
                    <a:pt x="0" y="96"/>
                    <a:pt x="0" y="220"/>
                  </a:cubicBezTo>
                  <a:cubicBezTo>
                    <a:pt x="0" y="338"/>
                    <a:pt x="96" y="434"/>
                    <a:pt x="214" y="434"/>
                  </a:cubicBezTo>
                  <a:lnTo>
                    <a:pt x="974" y="434"/>
                  </a:lnTo>
                  <a:cubicBezTo>
                    <a:pt x="1093" y="434"/>
                    <a:pt x="1188" y="338"/>
                    <a:pt x="1188" y="220"/>
                  </a:cubicBezTo>
                  <a:cubicBezTo>
                    <a:pt x="1188" y="96"/>
                    <a:pt x="1093" y="0"/>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10097693" y="2002149"/>
              <a:ext cx="97308" cy="34782"/>
            </a:xfrm>
            <a:custGeom>
              <a:avLst/>
              <a:gdLst/>
              <a:ahLst/>
              <a:cxnLst/>
              <a:rect l="l" t="t" r="r" b="b"/>
              <a:pathLst>
                <a:path w="1217" h="435" extrusionOk="0">
                  <a:moveTo>
                    <a:pt x="231" y="1"/>
                  </a:moveTo>
                  <a:cubicBezTo>
                    <a:pt x="102" y="1"/>
                    <a:pt x="0" y="113"/>
                    <a:pt x="12" y="243"/>
                  </a:cubicBezTo>
                  <a:cubicBezTo>
                    <a:pt x="28" y="355"/>
                    <a:pt x="124" y="434"/>
                    <a:pt x="237" y="434"/>
                  </a:cubicBezTo>
                  <a:lnTo>
                    <a:pt x="986" y="434"/>
                  </a:lnTo>
                  <a:cubicBezTo>
                    <a:pt x="1115" y="434"/>
                    <a:pt x="1217" y="327"/>
                    <a:pt x="1205" y="192"/>
                  </a:cubicBezTo>
                  <a:cubicBezTo>
                    <a:pt x="1189" y="85"/>
                    <a:pt x="1093" y="1"/>
                    <a:pt x="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10005343" y="2186768"/>
              <a:ext cx="95549" cy="34782"/>
            </a:xfrm>
            <a:custGeom>
              <a:avLst/>
              <a:gdLst/>
              <a:ahLst/>
              <a:cxnLst/>
              <a:rect l="l" t="t" r="r" b="b"/>
              <a:pathLst>
                <a:path w="1195" h="435" extrusionOk="0">
                  <a:moveTo>
                    <a:pt x="220" y="1"/>
                  </a:moveTo>
                  <a:cubicBezTo>
                    <a:pt x="97" y="1"/>
                    <a:pt x="1" y="96"/>
                    <a:pt x="1" y="215"/>
                  </a:cubicBezTo>
                  <a:cubicBezTo>
                    <a:pt x="1" y="339"/>
                    <a:pt x="97" y="434"/>
                    <a:pt x="220" y="434"/>
                  </a:cubicBezTo>
                  <a:lnTo>
                    <a:pt x="975" y="434"/>
                  </a:lnTo>
                  <a:cubicBezTo>
                    <a:pt x="1093" y="434"/>
                    <a:pt x="1195" y="339"/>
                    <a:pt x="1195" y="215"/>
                  </a:cubicBezTo>
                  <a:cubicBezTo>
                    <a:pt x="1195" y="96"/>
                    <a:pt x="109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9859022" y="2177653"/>
              <a:ext cx="241871" cy="113700"/>
            </a:xfrm>
            <a:custGeom>
              <a:avLst/>
              <a:gdLst/>
              <a:ahLst/>
              <a:cxnLst/>
              <a:rect l="l" t="t" r="r" b="b"/>
              <a:pathLst>
                <a:path w="3025" h="1422" extrusionOk="0">
                  <a:moveTo>
                    <a:pt x="240" y="1"/>
                  </a:moveTo>
                  <a:cubicBezTo>
                    <a:pt x="184" y="1"/>
                    <a:pt x="127" y="22"/>
                    <a:pt x="85" y="64"/>
                  </a:cubicBezTo>
                  <a:cubicBezTo>
                    <a:pt x="1" y="154"/>
                    <a:pt x="1" y="289"/>
                    <a:pt x="85" y="374"/>
                  </a:cubicBezTo>
                  <a:lnTo>
                    <a:pt x="1065" y="1354"/>
                  </a:lnTo>
                  <a:cubicBezTo>
                    <a:pt x="1104" y="1399"/>
                    <a:pt x="1161" y="1421"/>
                    <a:pt x="1217" y="1421"/>
                  </a:cubicBezTo>
                  <a:lnTo>
                    <a:pt x="2805" y="1421"/>
                  </a:lnTo>
                  <a:cubicBezTo>
                    <a:pt x="2923" y="1421"/>
                    <a:pt x="3025" y="1320"/>
                    <a:pt x="3025" y="1202"/>
                  </a:cubicBezTo>
                  <a:cubicBezTo>
                    <a:pt x="3025" y="1083"/>
                    <a:pt x="2923" y="982"/>
                    <a:pt x="2805" y="982"/>
                  </a:cubicBezTo>
                  <a:lnTo>
                    <a:pt x="1307" y="982"/>
                  </a:lnTo>
                  <a:lnTo>
                    <a:pt x="395" y="64"/>
                  </a:lnTo>
                  <a:cubicBezTo>
                    <a:pt x="353" y="22"/>
                    <a:pt x="296" y="1"/>
                    <a:pt x="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10012539" y="1932346"/>
              <a:ext cx="182463" cy="94350"/>
            </a:xfrm>
            <a:custGeom>
              <a:avLst/>
              <a:gdLst/>
              <a:ahLst/>
              <a:cxnLst/>
              <a:rect l="l" t="t" r="r" b="b"/>
              <a:pathLst>
                <a:path w="2282" h="1180" extrusionOk="0">
                  <a:moveTo>
                    <a:pt x="981" y="1"/>
                  </a:moveTo>
                  <a:cubicBezTo>
                    <a:pt x="925" y="1"/>
                    <a:pt x="868" y="29"/>
                    <a:pt x="829" y="68"/>
                  </a:cubicBezTo>
                  <a:lnTo>
                    <a:pt x="85" y="806"/>
                  </a:lnTo>
                  <a:cubicBezTo>
                    <a:pt x="1" y="891"/>
                    <a:pt x="1" y="1031"/>
                    <a:pt x="91" y="1116"/>
                  </a:cubicBezTo>
                  <a:cubicBezTo>
                    <a:pt x="133" y="1158"/>
                    <a:pt x="188" y="1179"/>
                    <a:pt x="243" y="1179"/>
                  </a:cubicBezTo>
                  <a:cubicBezTo>
                    <a:pt x="298" y="1179"/>
                    <a:pt x="353" y="1158"/>
                    <a:pt x="395" y="1116"/>
                  </a:cubicBezTo>
                  <a:lnTo>
                    <a:pt x="1071" y="440"/>
                  </a:lnTo>
                  <a:lnTo>
                    <a:pt x="2051" y="440"/>
                  </a:lnTo>
                  <a:cubicBezTo>
                    <a:pt x="2180" y="440"/>
                    <a:pt x="2282" y="327"/>
                    <a:pt x="2270" y="198"/>
                  </a:cubicBezTo>
                  <a:cubicBezTo>
                    <a:pt x="2254" y="85"/>
                    <a:pt x="2158"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9611396" y="1768915"/>
              <a:ext cx="426893" cy="439127"/>
            </a:xfrm>
            <a:custGeom>
              <a:avLst/>
              <a:gdLst/>
              <a:ahLst/>
              <a:cxnLst/>
              <a:rect l="l" t="t" r="r" b="b"/>
              <a:pathLst>
                <a:path w="5339" h="5492" extrusionOk="0">
                  <a:moveTo>
                    <a:pt x="2670" y="1"/>
                  </a:moveTo>
                  <a:cubicBezTo>
                    <a:pt x="1892" y="1"/>
                    <a:pt x="1189" y="316"/>
                    <a:pt x="682" y="828"/>
                  </a:cubicBezTo>
                  <a:lnTo>
                    <a:pt x="676" y="828"/>
                  </a:lnTo>
                  <a:cubicBezTo>
                    <a:pt x="237" y="1437"/>
                    <a:pt x="0" y="1898"/>
                    <a:pt x="0" y="2670"/>
                  </a:cubicBezTo>
                  <a:cubicBezTo>
                    <a:pt x="0" y="4179"/>
                    <a:pt x="1189" y="5412"/>
                    <a:pt x="2675" y="5486"/>
                  </a:cubicBezTo>
                  <a:cubicBezTo>
                    <a:pt x="2720" y="5486"/>
                    <a:pt x="2765" y="5491"/>
                    <a:pt x="2816" y="5491"/>
                  </a:cubicBezTo>
                  <a:cubicBezTo>
                    <a:pt x="3278" y="5491"/>
                    <a:pt x="3531" y="5424"/>
                    <a:pt x="3818" y="5266"/>
                  </a:cubicBezTo>
                  <a:cubicBezTo>
                    <a:pt x="4286" y="5001"/>
                    <a:pt x="4663" y="4602"/>
                    <a:pt x="4911" y="4128"/>
                  </a:cubicBezTo>
                  <a:cubicBezTo>
                    <a:pt x="5125" y="3723"/>
                    <a:pt x="5339" y="3211"/>
                    <a:pt x="5339" y="2816"/>
                  </a:cubicBezTo>
                  <a:cubicBezTo>
                    <a:pt x="5339" y="2039"/>
                    <a:pt x="5170" y="1335"/>
                    <a:pt x="4658" y="828"/>
                  </a:cubicBezTo>
                  <a:cubicBezTo>
                    <a:pt x="4151" y="316"/>
                    <a:pt x="3447" y="1"/>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9825280" y="1835119"/>
              <a:ext cx="224761" cy="318391"/>
            </a:xfrm>
            <a:custGeom>
              <a:avLst/>
              <a:gdLst/>
              <a:ahLst/>
              <a:cxnLst/>
              <a:rect l="l" t="t" r="r" b="b"/>
              <a:pathLst>
                <a:path w="2811" h="3982" extrusionOk="0">
                  <a:moveTo>
                    <a:pt x="1983" y="0"/>
                  </a:moveTo>
                  <a:lnTo>
                    <a:pt x="1673" y="310"/>
                  </a:lnTo>
                  <a:lnTo>
                    <a:pt x="0" y="2000"/>
                  </a:lnTo>
                  <a:lnTo>
                    <a:pt x="1983" y="3982"/>
                  </a:lnTo>
                  <a:cubicBezTo>
                    <a:pt x="2489" y="3475"/>
                    <a:pt x="2810" y="2765"/>
                    <a:pt x="2810" y="1994"/>
                  </a:cubicBezTo>
                  <a:cubicBezTo>
                    <a:pt x="2810" y="1217"/>
                    <a:pt x="2495" y="513"/>
                    <a:pt x="19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9599643" y="1835119"/>
              <a:ext cx="344137" cy="384196"/>
            </a:xfrm>
            <a:custGeom>
              <a:avLst/>
              <a:gdLst/>
              <a:ahLst/>
              <a:cxnLst/>
              <a:rect l="l" t="t" r="r" b="b"/>
              <a:pathLst>
                <a:path w="4304" h="4805" extrusionOk="0">
                  <a:moveTo>
                    <a:pt x="823" y="0"/>
                  </a:moveTo>
                  <a:cubicBezTo>
                    <a:pt x="316" y="507"/>
                    <a:pt x="1" y="1211"/>
                    <a:pt x="1" y="1988"/>
                  </a:cubicBezTo>
                  <a:cubicBezTo>
                    <a:pt x="1" y="3543"/>
                    <a:pt x="1262" y="4804"/>
                    <a:pt x="2817" y="4804"/>
                  </a:cubicBezTo>
                  <a:lnTo>
                    <a:pt x="2822" y="4804"/>
                  </a:lnTo>
                  <a:cubicBezTo>
                    <a:pt x="3228" y="4804"/>
                    <a:pt x="3464" y="4494"/>
                    <a:pt x="3813" y="4337"/>
                  </a:cubicBezTo>
                  <a:cubicBezTo>
                    <a:pt x="4129" y="4196"/>
                    <a:pt x="4067" y="4106"/>
                    <a:pt x="4303" y="3864"/>
                  </a:cubicBezTo>
                  <a:lnTo>
                    <a:pt x="2822" y="1994"/>
                  </a:lnTo>
                  <a:lnTo>
                    <a:pt x="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9824801" y="1994953"/>
              <a:ext cx="159035" cy="224761"/>
            </a:xfrm>
            <a:custGeom>
              <a:avLst/>
              <a:gdLst/>
              <a:ahLst/>
              <a:cxnLst/>
              <a:rect l="l" t="t" r="r" b="b"/>
              <a:pathLst>
                <a:path w="1989" h="2811" extrusionOk="0">
                  <a:moveTo>
                    <a:pt x="1" y="1"/>
                  </a:moveTo>
                  <a:lnTo>
                    <a:pt x="1" y="2811"/>
                  </a:lnTo>
                  <a:cubicBezTo>
                    <a:pt x="778" y="2811"/>
                    <a:pt x="1476" y="2495"/>
                    <a:pt x="1989" y="1983"/>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0"/>
          <p:cNvGrpSpPr/>
          <p:nvPr/>
        </p:nvGrpSpPr>
        <p:grpSpPr>
          <a:xfrm>
            <a:off x="3589315" y="1226345"/>
            <a:ext cx="594004" cy="545784"/>
            <a:chOff x="10455665" y="1931274"/>
            <a:chExt cx="594004" cy="545784"/>
          </a:xfrm>
        </p:grpSpPr>
        <p:sp>
          <p:nvSpPr>
            <p:cNvPr id="652" name="Google Shape;652;p20"/>
            <p:cNvSpPr/>
            <p:nvPr/>
          </p:nvSpPr>
          <p:spPr>
            <a:xfrm>
              <a:off x="10700652" y="2337454"/>
              <a:ext cx="104105" cy="127932"/>
            </a:xfrm>
            <a:custGeom>
              <a:avLst/>
              <a:gdLst/>
              <a:ahLst/>
              <a:cxnLst/>
              <a:rect l="l" t="t" r="r" b="b"/>
              <a:pathLst>
                <a:path w="1302" h="1600" extrusionOk="0">
                  <a:moveTo>
                    <a:pt x="214" y="0"/>
                  </a:moveTo>
                  <a:cubicBezTo>
                    <a:pt x="96" y="0"/>
                    <a:pt x="0" y="102"/>
                    <a:pt x="0" y="220"/>
                  </a:cubicBezTo>
                  <a:lnTo>
                    <a:pt x="0" y="1380"/>
                  </a:lnTo>
                  <a:cubicBezTo>
                    <a:pt x="0" y="1498"/>
                    <a:pt x="96" y="1600"/>
                    <a:pt x="214" y="1600"/>
                  </a:cubicBezTo>
                  <a:lnTo>
                    <a:pt x="1087" y="1600"/>
                  </a:lnTo>
                  <a:cubicBezTo>
                    <a:pt x="1205" y="1600"/>
                    <a:pt x="1301" y="1498"/>
                    <a:pt x="1301" y="1380"/>
                  </a:cubicBezTo>
                  <a:lnTo>
                    <a:pt x="1301" y="220"/>
                  </a:lnTo>
                  <a:cubicBezTo>
                    <a:pt x="1301" y="102"/>
                    <a:pt x="1205" y="0"/>
                    <a:pt x="1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10628611" y="2441877"/>
              <a:ext cx="247708" cy="35181"/>
            </a:xfrm>
            <a:custGeom>
              <a:avLst/>
              <a:gdLst/>
              <a:ahLst/>
              <a:cxnLst/>
              <a:rect l="l" t="t" r="r" b="b"/>
              <a:pathLst>
                <a:path w="3098" h="440" extrusionOk="0">
                  <a:moveTo>
                    <a:pt x="220" y="1"/>
                  </a:moveTo>
                  <a:cubicBezTo>
                    <a:pt x="96" y="1"/>
                    <a:pt x="0" y="102"/>
                    <a:pt x="0" y="220"/>
                  </a:cubicBezTo>
                  <a:cubicBezTo>
                    <a:pt x="0" y="339"/>
                    <a:pt x="96" y="440"/>
                    <a:pt x="220" y="440"/>
                  </a:cubicBezTo>
                  <a:lnTo>
                    <a:pt x="2878" y="440"/>
                  </a:lnTo>
                  <a:cubicBezTo>
                    <a:pt x="2996" y="440"/>
                    <a:pt x="3098" y="339"/>
                    <a:pt x="3098" y="220"/>
                  </a:cubicBezTo>
                  <a:cubicBezTo>
                    <a:pt x="3098" y="102"/>
                    <a:pt x="2996" y="1"/>
                    <a:pt x="2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10471896" y="1950224"/>
              <a:ext cx="560662" cy="417458"/>
            </a:xfrm>
            <a:custGeom>
              <a:avLst/>
              <a:gdLst/>
              <a:ahLst/>
              <a:cxnLst/>
              <a:rect l="l" t="t" r="r" b="b"/>
              <a:pathLst>
                <a:path w="7012" h="5221" extrusionOk="0">
                  <a:moveTo>
                    <a:pt x="0" y="0"/>
                  </a:moveTo>
                  <a:lnTo>
                    <a:pt x="0" y="5220"/>
                  </a:lnTo>
                  <a:lnTo>
                    <a:pt x="7012" y="5220"/>
                  </a:lnTo>
                  <a:lnTo>
                    <a:pt x="7012" y="0"/>
                  </a:lnTo>
                  <a:close/>
                </a:path>
              </a:pathLst>
            </a:custGeom>
            <a:solidFill>
              <a:srgbClr val="F0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10455665" y="1931274"/>
              <a:ext cx="594004" cy="452639"/>
            </a:xfrm>
            <a:custGeom>
              <a:avLst/>
              <a:gdLst/>
              <a:ahLst/>
              <a:cxnLst/>
              <a:rect l="l" t="t" r="r" b="b"/>
              <a:pathLst>
                <a:path w="7429" h="5661" extrusionOk="0">
                  <a:moveTo>
                    <a:pt x="6995" y="440"/>
                  </a:moveTo>
                  <a:lnTo>
                    <a:pt x="6995" y="5227"/>
                  </a:lnTo>
                  <a:lnTo>
                    <a:pt x="434" y="5227"/>
                  </a:lnTo>
                  <a:lnTo>
                    <a:pt x="434" y="440"/>
                  </a:lnTo>
                  <a:close/>
                  <a:moveTo>
                    <a:pt x="215" y="1"/>
                  </a:moveTo>
                  <a:cubicBezTo>
                    <a:pt x="96" y="1"/>
                    <a:pt x="1" y="102"/>
                    <a:pt x="1" y="220"/>
                  </a:cubicBezTo>
                  <a:lnTo>
                    <a:pt x="1" y="5446"/>
                  </a:lnTo>
                  <a:cubicBezTo>
                    <a:pt x="1" y="5564"/>
                    <a:pt x="96" y="5660"/>
                    <a:pt x="215" y="5660"/>
                  </a:cubicBezTo>
                  <a:lnTo>
                    <a:pt x="7215" y="5660"/>
                  </a:lnTo>
                  <a:cubicBezTo>
                    <a:pt x="7333" y="5660"/>
                    <a:pt x="7429" y="5564"/>
                    <a:pt x="7429" y="5446"/>
                  </a:cubicBezTo>
                  <a:lnTo>
                    <a:pt x="7429" y="220"/>
                  </a:lnTo>
                  <a:cubicBezTo>
                    <a:pt x="7429" y="102"/>
                    <a:pt x="7333" y="1"/>
                    <a:pt x="7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10571442" y="2001076"/>
              <a:ext cx="362048" cy="313993"/>
            </a:xfrm>
            <a:custGeom>
              <a:avLst/>
              <a:gdLst/>
              <a:ahLst/>
              <a:cxnLst/>
              <a:rect l="l" t="t" r="r" b="b"/>
              <a:pathLst>
                <a:path w="4528" h="3927" extrusionOk="0">
                  <a:moveTo>
                    <a:pt x="2258" y="0"/>
                  </a:moveTo>
                  <a:cubicBezTo>
                    <a:pt x="1656" y="0"/>
                    <a:pt x="1087" y="237"/>
                    <a:pt x="665" y="665"/>
                  </a:cubicBezTo>
                  <a:cubicBezTo>
                    <a:pt x="237" y="1093"/>
                    <a:pt x="0" y="1656"/>
                    <a:pt x="0" y="2264"/>
                  </a:cubicBezTo>
                  <a:cubicBezTo>
                    <a:pt x="0" y="2867"/>
                    <a:pt x="237" y="3436"/>
                    <a:pt x="665" y="3864"/>
                  </a:cubicBezTo>
                  <a:cubicBezTo>
                    <a:pt x="707" y="3906"/>
                    <a:pt x="762" y="3927"/>
                    <a:pt x="817" y="3927"/>
                  </a:cubicBezTo>
                  <a:cubicBezTo>
                    <a:pt x="872" y="3927"/>
                    <a:pt x="926" y="3906"/>
                    <a:pt x="969" y="3864"/>
                  </a:cubicBezTo>
                  <a:lnTo>
                    <a:pt x="1307" y="3526"/>
                  </a:lnTo>
                  <a:cubicBezTo>
                    <a:pt x="1385" y="3453"/>
                    <a:pt x="1397" y="3329"/>
                    <a:pt x="1340" y="3244"/>
                  </a:cubicBezTo>
                  <a:cubicBezTo>
                    <a:pt x="1294" y="3183"/>
                    <a:pt x="1226" y="3151"/>
                    <a:pt x="1158" y="3151"/>
                  </a:cubicBezTo>
                  <a:cubicBezTo>
                    <a:pt x="1102" y="3151"/>
                    <a:pt x="1046" y="3173"/>
                    <a:pt x="1002" y="3216"/>
                  </a:cubicBezTo>
                  <a:lnTo>
                    <a:pt x="828" y="3391"/>
                  </a:lnTo>
                  <a:cubicBezTo>
                    <a:pt x="620" y="3126"/>
                    <a:pt x="490" y="2816"/>
                    <a:pt x="451" y="2484"/>
                  </a:cubicBezTo>
                  <a:lnTo>
                    <a:pt x="777" y="2484"/>
                  </a:lnTo>
                  <a:cubicBezTo>
                    <a:pt x="907" y="2484"/>
                    <a:pt x="1008" y="2371"/>
                    <a:pt x="991" y="2242"/>
                  </a:cubicBezTo>
                  <a:cubicBezTo>
                    <a:pt x="980" y="2129"/>
                    <a:pt x="884" y="2045"/>
                    <a:pt x="772" y="2045"/>
                  </a:cubicBezTo>
                  <a:lnTo>
                    <a:pt x="456" y="2045"/>
                  </a:lnTo>
                  <a:cubicBezTo>
                    <a:pt x="496" y="1712"/>
                    <a:pt x="625" y="1403"/>
                    <a:pt x="834" y="1138"/>
                  </a:cubicBezTo>
                  <a:lnTo>
                    <a:pt x="1008" y="1318"/>
                  </a:lnTo>
                  <a:cubicBezTo>
                    <a:pt x="1053" y="1360"/>
                    <a:pt x="1109" y="1382"/>
                    <a:pt x="1165" y="1382"/>
                  </a:cubicBezTo>
                  <a:cubicBezTo>
                    <a:pt x="1221" y="1382"/>
                    <a:pt x="1276" y="1360"/>
                    <a:pt x="1318" y="1318"/>
                  </a:cubicBezTo>
                  <a:cubicBezTo>
                    <a:pt x="1402" y="1228"/>
                    <a:pt x="1402" y="1093"/>
                    <a:pt x="1318" y="1008"/>
                  </a:cubicBezTo>
                  <a:lnTo>
                    <a:pt x="1143" y="828"/>
                  </a:lnTo>
                  <a:cubicBezTo>
                    <a:pt x="1402" y="626"/>
                    <a:pt x="1718" y="496"/>
                    <a:pt x="2050" y="457"/>
                  </a:cubicBezTo>
                  <a:lnTo>
                    <a:pt x="2050" y="772"/>
                  </a:lnTo>
                  <a:cubicBezTo>
                    <a:pt x="2050" y="890"/>
                    <a:pt x="2140" y="986"/>
                    <a:pt x="2258" y="992"/>
                  </a:cubicBezTo>
                  <a:lnTo>
                    <a:pt x="2270" y="992"/>
                  </a:lnTo>
                  <a:cubicBezTo>
                    <a:pt x="2388" y="992"/>
                    <a:pt x="2484" y="896"/>
                    <a:pt x="2484" y="772"/>
                  </a:cubicBezTo>
                  <a:lnTo>
                    <a:pt x="2484" y="457"/>
                  </a:lnTo>
                  <a:cubicBezTo>
                    <a:pt x="2816" y="496"/>
                    <a:pt x="3131" y="626"/>
                    <a:pt x="3390" y="828"/>
                  </a:cubicBezTo>
                  <a:lnTo>
                    <a:pt x="3221" y="1003"/>
                  </a:lnTo>
                  <a:cubicBezTo>
                    <a:pt x="3142" y="1082"/>
                    <a:pt x="3131" y="1211"/>
                    <a:pt x="3199" y="1296"/>
                  </a:cubicBezTo>
                  <a:cubicBezTo>
                    <a:pt x="3244" y="1353"/>
                    <a:pt x="3307" y="1381"/>
                    <a:pt x="3371" y="1381"/>
                  </a:cubicBezTo>
                  <a:cubicBezTo>
                    <a:pt x="3426" y="1381"/>
                    <a:pt x="3481" y="1360"/>
                    <a:pt x="3525" y="1318"/>
                  </a:cubicBezTo>
                  <a:lnTo>
                    <a:pt x="3700" y="1138"/>
                  </a:lnTo>
                  <a:cubicBezTo>
                    <a:pt x="3908" y="1403"/>
                    <a:pt x="4038" y="1712"/>
                    <a:pt x="4077" y="2045"/>
                  </a:cubicBezTo>
                  <a:lnTo>
                    <a:pt x="3756" y="2045"/>
                  </a:lnTo>
                  <a:cubicBezTo>
                    <a:pt x="3627" y="2045"/>
                    <a:pt x="3525" y="2157"/>
                    <a:pt x="3542" y="2287"/>
                  </a:cubicBezTo>
                  <a:cubicBezTo>
                    <a:pt x="3554" y="2399"/>
                    <a:pt x="3649" y="2484"/>
                    <a:pt x="3762" y="2484"/>
                  </a:cubicBezTo>
                  <a:lnTo>
                    <a:pt x="4077" y="2484"/>
                  </a:lnTo>
                  <a:cubicBezTo>
                    <a:pt x="4038" y="2816"/>
                    <a:pt x="3908" y="3126"/>
                    <a:pt x="3700" y="3391"/>
                  </a:cubicBezTo>
                  <a:lnTo>
                    <a:pt x="3520" y="3216"/>
                  </a:lnTo>
                  <a:cubicBezTo>
                    <a:pt x="3478" y="3172"/>
                    <a:pt x="3424" y="3151"/>
                    <a:pt x="3370" y="3151"/>
                  </a:cubicBezTo>
                  <a:cubicBezTo>
                    <a:pt x="3315" y="3151"/>
                    <a:pt x="3259" y="3173"/>
                    <a:pt x="3216" y="3216"/>
                  </a:cubicBezTo>
                  <a:cubicBezTo>
                    <a:pt x="3126" y="3300"/>
                    <a:pt x="3126" y="3436"/>
                    <a:pt x="3216" y="3520"/>
                  </a:cubicBezTo>
                  <a:lnTo>
                    <a:pt x="3554" y="3864"/>
                  </a:lnTo>
                  <a:cubicBezTo>
                    <a:pt x="3596" y="3906"/>
                    <a:pt x="3652" y="3927"/>
                    <a:pt x="3708" y="3927"/>
                  </a:cubicBezTo>
                  <a:cubicBezTo>
                    <a:pt x="3765" y="3927"/>
                    <a:pt x="3821" y="3906"/>
                    <a:pt x="3863" y="3864"/>
                  </a:cubicBezTo>
                  <a:cubicBezTo>
                    <a:pt x="4291" y="3436"/>
                    <a:pt x="4528" y="2867"/>
                    <a:pt x="4528" y="2264"/>
                  </a:cubicBezTo>
                  <a:cubicBezTo>
                    <a:pt x="4528" y="1656"/>
                    <a:pt x="4291" y="1093"/>
                    <a:pt x="3863" y="665"/>
                  </a:cubicBezTo>
                  <a:cubicBezTo>
                    <a:pt x="3435" y="237"/>
                    <a:pt x="2866" y="0"/>
                    <a:pt x="2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10757821" y="2118932"/>
              <a:ext cx="59089" cy="55650"/>
            </a:xfrm>
            <a:custGeom>
              <a:avLst/>
              <a:gdLst/>
              <a:ahLst/>
              <a:cxnLst/>
              <a:rect l="l" t="t" r="r" b="b"/>
              <a:pathLst>
                <a:path w="739" h="696" extrusionOk="0">
                  <a:moveTo>
                    <a:pt x="499" y="0"/>
                  </a:moveTo>
                  <a:cubicBezTo>
                    <a:pt x="443" y="0"/>
                    <a:pt x="386" y="22"/>
                    <a:pt x="344" y="64"/>
                  </a:cubicBezTo>
                  <a:lnTo>
                    <a:pt x="85" y="323"/>
                  </a:lnTo>
                  <a:cubicBezTo>
                    <a:pt x="0" y="407"/>
                    <a:pt x="0" y="543"/>
                    <a:pt x="85" y="633"/>
                  </a:cubicBezTo>
                  <a:cubicBezTo>
                    <a:pt x="127" y="675"/>
                    <a:pt x="184" y="696"/>
                    <a:pt x="240" y="696"/>
                  </a:cubicBezTo>
                  <a:cubicBezTo>
                    <a:pt x="296" y="696"/>
                    <a:pt x="352" y="675"/>
                    <a:pt x="395" y="633"/>
                  </a:cubicBezTo>
                  <a:lnTo>
                    <a:pt x="654" y="374"/>
                  </a:lnTo>
                  <a:cubicBezTo>
                    <a:pt x="738" y="289"/>
                    <a:pt x="738" y="148"/>
                    <a:pt x="654" y="64"/>
                  </a:cubicBezTo>
                  <a:cubicBezTo>
                    <a:pt x="612" y="22"/>
                    <a:pt x="555"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10707368" y="2136123"/>
              <a:ext cx="94670" cy="90192"/>
            </a:xfrm>
            <a:custGeom>
              <a:avLst/>
              <a:gdLst/>
              <a:ahLst/>
              <a:cxnLst/>
              <a:rect l="l" t="t" r="r" b="b"/>
              <a:pathLst>
                <a:path w="1184" h="1128" extrusionOk="0">
                  <a:moveTo>
                    <a:pt x="558" y="1"/>
                  </a:moveTo>
                  <a:cubicBezTo>
                    <a:pt x="249" y="1"/>
                    <a:pt x="1" y="254"/>
                    <a:pt x="1" y="564"/>
                  </a:cubicBezTo>
                  <a:cubicBezTo>
                    <a:pt x="1" y="874"/>
                    <a:pt x="249" y="1122"/>
                    <a:pt x="558" y="1127"/>
                  </a:cubicBezTo>
                  <a:cubicBezTo>
                    <a:pt x="829" y="1127"/>
                    <a:pt x="1065" y="936"/>
                    <a:pt x="1116" y="671"/>
                  </a:cubicBezTo>
                  <a:cubicBezTo>
                    <a:pt x="1183" y="311"/>
                    <a:pt x="907"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a:extLst>
              <a:ext uri="{FF2B5EF4-FFF2-40B4-BE49-F238E27FC236}">
                <a16:creationId xmlns:a16="http://schemas.microsoft.com/office/drawing/2014/main" id="{49ECBA05-4C30-BF4A-BE69-05414A525A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US"/>
              <a:t>ETL Process: Extraction, Transformation &amp; Load </a:t>
            </a:r>
          </a:p>
        </p:txBody>
      </p:sp>
      <p:sp>
        <p:nvSpPr>
          <p:cNvPr id="3" name="Slide Number Placeholder 2">
            <a:extLst>
              <a:ext uri="{FF2B5EF4-FFF2-40B4-BE49-F238E27FC236}">
                <a16:creationId xmlns:a16="http://schemas.microsoft.com/office/drawing/2014/main" id="{2291A8F3-BFD9-A449-BF8E-7A8411BA48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pSp>
        <p:nvGrpSpPr>
          <p:cNvPr id="16" name="Group 15">
            <a:extLst>
              <a:ext uri="{FF2B5EF4-FFF2-40B4-BE49-F238E27FC236}">
                <a16:creationId xmlns:a16="http://schemas.microsoft.com/office/drawing/2014/main" id="{B495CDEC-36AC-4FF9-9CB5-9748046C3F73}"/>
              </a:ext>
            </a:extLst>
          </p:cNvPr>
          <p:cNvGrpSpPr/>
          <p:nvPr/>
        </p:nvGrpSpPr>
        <p:grpSpPr>
          <a:xfrm>
            <a:off x="991208" y="991792"/>
            <a:ext cx="967863" cy="3758507"/>
            <a:chOff x="340132" y="1107539"/>
            <a:chExt cx="967863" cy="3758507"/>
          </a:xfrm>
        </p:grpSpPr>
        <p:sp>
          <p:nvSpPr>
            <p:cNvPr id="8" name="Rectangle: Rounded Corners 7">
              <a:extLst>
                <a:ext uri="{FF2B5EF4-FFF2-40B4-BE49-F238E27FC236}">
                  <a16:creationId xmlns:a16="http://schemas.microsoft.com/office/drawing/2014/main" id="{4EE3EFDF-0CD1-4CFC-B554-3179ABF9F60E}"/>
                </a:ext>
              </a:extLst>
            </p:cNvPr>
            <p:cNvSpPr/>
            <p:nvPr/>
          </p:nvSpPr>
          <p:spPr>
            <a:xfrm>
              <a:off x="340132" y="1123643"/>
              <a:ext cx="967863" cy="37424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Google Shape;1306;p25">
              <a:extLst>
                <a:ext uri="{FF2B5EF4-FFF2-40B4-BE49-F238E27FC236}">
                  <a16:creationId xmlns:a16="http://schemas.microsoft.com/office/drawing/2014/main" id="{11EDB46D-F107-4085-93C5-8FA90504D37F}"/>
                </a:ext>
              </a:extLst>
            </p:cNvPr>
            <p:cNvSpPr/>
            <p:nvPr/>
          </p:nvSpPr>
          <p:spPr>
            <a:xfrm>
              <a:off x="345409" y="1107539"/>
              <a:ext cx="962317" cy="379932"/>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algn="ctr"/>
              <a:r>
                <a:rPr lang="en" sz="1200" b="1">
                  <a:solidFill>
                    <a:schemeClr val="lt1"/>
                  </a:solidFill>
                  <a:latin typeface="Fira Sans Extra Condensed"/>
                  <a:sym typeface="Fira Sans Extra Condensed"/>
                </a:rPr>
                <a:t>Data Sources</a:t>
              </a:r>
              <a:endParaRPr lang="en-US"/>
            </a:p>
          </p:txBody>
        </p:sp>
      </p:grpSp>
      <p:pic>
        <p:nvPicPr>
          <p:cNvPr id="10" name="Picture 10" descr="Logo&#10;&#10;Description automatically generated">
            <a:extLst>
              <a:ext uri="{FF2B5EF4-FFF2-40B4-BE49-F238E27FC236}">
                <a16:creationId xmlns:a16="http://schemas.microsoft.com/office/drawing/2014/main" id="{F0B704AC-652C-4741-9C6B-034283929233}"/>
              </a:ext>
            </a:extLst>
          </p:cNvPr>
          <p:cNvPicPr>
            <a:picLocks noChangeAspect="1"/>
          </p:cNvPicPr>
          <p:nvPr/>
        </p:nvPicPr>
        <p:blipFill>
          <a:blip r:embed="rId3"/>
          <a:stretch>
            <a:fillRect/>
          </a:stretch>
        </p:blipFill>
        <p:spPr>
          <a:xfrm>
            <a:off x="1040065" y="1516063"/>
            <a:ext cx="881216" cy="340515"/>
          </a:xfrm>
          <a:prstGeom prst="rect">
            <a:avLst/>
          </a:prstGeom>
        </p:spPr>
      </p:pic>
      <p:pic>
        <p:nvPicPr>
          <p:cNvPr id="11" name="Picture 11" descr="A picture containing text, night sky&#10;&#10;Description automatically generated">
            <a:extLst>
              <a:ext uri="{FF2B5EF4-FFF2-40B4-BE49-F238E27FC236}">
                <a16:creationId xmlns:a16="http://schemas.microsoft.com/office/drawing/2014/main" id="{6D1FE916-C68B-49E5-9784-21003327CD9C}"/>
              </a:ext>
            </a:extLst>
          </p:cNvPr>
          <p:cNvPicPr>
            <a:picLocks noChangeAspect="1"/>
          </p:cNvPicPr>
          <p:nvPr/>
        </p:nvPicPr>
        <p:blipFill>
          <a:blip r:embed="rId4"/>
          <a:stretch>
            <a:fillRect/>
          </a:stretch>
        </p:blipFill>
        <p:spPr>
          <a:xfrm>
            <a:off x="952496" y="2030142"/>
            <a:ext cx="1033309" cy="593623"/>
          </a:xfrm>
          <a:prstGeom prst="rect">
            <a:avLst/>
          </a:prstGeom>
        </p:spPr>
      </p:pic>
      <p:pic>
        <p:nvPicPr>
          <p:cNvPr id="12" name="Picture 12" descr="Logo&#10;&#10;Description automatically generated">
            <a:extLst>
              <a:ext uri="{FF2B5EF4-FFF2-40B4-BE49-F238E27FC236}">
                <a16:creationId xmlns:a16="http://schemas.microsoft.com/office/drawing/2014/main" id="{94F15B1B-349E-448B-99E2-D45E70C0BAE1}"/>
              </a:ext>
            </a:extLst>
          </p:cNvPr>
          <p:cNvPicPr>
            <a:picLocks noChangeAspect="1"/>
          </p:cNvPicPr>
          <p:nvPr/>
        </p:nvPicPr>
        <p:blipFill>
          <a:blip r:embed="rId5"/>
          <a:stretch>
            <a:fillRect/>
          </a:stretch>
        </p:blipFill>
        <p:spPr>
          <a:xfrm>
            <a:off x="1012412" y="2619157"/>
            <a:ext cx="646164" cy="641556"/>
          </a:xfrm>
          <a:prstGeom prst="rect">
            <a:avLst/>
          </a:prstGeom>
        </p:spPr>
      </p:pic>
      <p:pic>
        <p:nvPicPr>
          <p:cNvPr id="13" name="Picture 13" descr="Logo, company name&#10;&#10;Description automatically generated">
            <a:extLst>
              <a:ext uri="{FF2B5EF4-FFF2-40B4-BE49-F238E27FC236}">
                <a16:creationId xmlns:a16="http://schemas.microsoft.com/office/drawing/2014/main" id="{DD25F225-08CB-4E1E-A12D-95CB87E52A2B}"/>
              </a:ext>
            </a:extLst>
          </p:cNvPr>
          <p:cNvPicPr>
            <a:picLocks noChangeAspect="1"/>
          </p:cNvPicPr>
          <p:nvPr/>
        </p:nvPicPr>
        <p:blipFill>
          <a:blip r:embed="rId6"/>
          <a:stretch>
            <a:fillRect/>
          </a:stretch>
        </p:blipFill>
        <p:spPr>
          <a:xfrm>
            <a:off x="1081545" y="3971755"/>
            <a:ext cx="770604" cy="646377"/>
          </a:xfrm>
          <a:prstGeom prst="rect">
            <a:avLst/>
          </a:prstGeom>
        </p:spPr>
      </p:pic>
      <p:pic>
        <p:nvPicPr>
          <p:cNvPr id="14" name="Picture 14" descr="Logo&#10;&#10;Description automatically generated">
            <a:extLst>
              <a:ext uri="{FF2B5EF4-FFF2-40B4-BE49-F238E27FC236}">
                <a16:creationId xmlns:a16="http://schemas.microsoft.com/office/drawing/2014/main" id="{6A86EBDF-AA8C-4FE6-B61B-459FD7369A28}"/>
              </a:ext>
            </a:extLst>
          </p:cNvPr>
          <p:cNvPicPr>
            <a:picLocks noChangeAspect="1"/>
          </p:cNvPicPr>
          <p:nvPr/>
        </p:nvPicPr>
        <p:blipFill>
          <a:blip r:embed="rId7"/>
          <a:stretch>
            <a:fillRect/>
          </a:stretch>
        </p:blipFill>
        <p:spPr>
          <a:xfrm>
            <a:off x="1510170" y="3149177"/>
            <a:ext cx="360413" cy="365022"/>
          </a:xfrm>
          <a:prstGeom prst="rect">
            <a:avLst/>
          </a:prstGeom>
        </p:spPr>
      </p:pic>
      <p:grpSp>
        <p:nvGrpSpPr>
          <p:cNvPr id="18" name="Group 17">
            <a:extLst>
              <a:ext uri="{FF2B5EF4-FFF2-40B4-BE49-F238E27FC236}">
                <a16:creationId xmlns:a16="http://schemas.microsoft.com/office/drawing/2014/main" id="{D7FC667D-D5C5-405C-86D2-546C7470AFDF}"/>
              </a:ext>
            </a:extLst>
          </p:cNvPr>
          <p:cNvGrpSpPr/>
          <p:nvPr/>
        </p:nvGrpSpPr>
        <p:grpSpPr>
          <a:xfrm>
            <a:off x="2936153" y="1005618"/>
            <a:ext cx="967863" cy="3744681"/>
            <a:chOff x="2285077" y="1121365"/>
            <a:chExt cx="967863" cy="3744681"/>
          </a:xfrm>
        </p:grpSpPr>
        <p:sp>
          <p:nvSpPr>
            <p:cNvPr id="2" name="Rectangle: Rounded Corners 1">
              <a:extLst>
                <a:ext uri="{FF2B5EF4-FFF2-40B4-BE49-F238E27FC236}">
                  <a16:creationId xmlns:a16="http://schemas.microsoft.com/office/drawing/2014/main" id="{9994A30D-366C-4411-AE17-8CAB7AE7A27C}"/>
                </a:ext>
              </a:extLst>
            </p:cNvPr>
            <p:cNvSpPr/>
            <p:nvPr/>
          </p:nvSpPr>
          <p:spPr>
            <a:xfrm>
              <a:off x="2285077" y="1123643"/>
              <a:ext cx="967863" cy="37424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Google Shape;1306;p25">
              <a:extLst>
                <a:ext uri="{FF2B5EF4-FFF2-40B4-BE49-F238E27FC236}">
                  <a16:creationId xmlns:a16="http://schemas.microsoft.com/office/drawing/2014/main" id="{13EC2894-D111-473A-A530-3BA85153D416}"/>
                </a:ext>
              </a:extLst>
            </p:cNvPr>
            <p:cNvSpPr/>
            <p:nvPr/>
          </p:nvSpPr>
          <p:spPr>
            <a:xfrm>
              <a:off x="2285744" y="1121365"/>
              <a:ext cx="962317" cy="36610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algn="ctr"/>
              <a:r>
                <a:rPr lang="en" sz="1200" b="1">
                  <a:solidFill>
                    <a:schemeClr val="lt1"/>
                  </a:solidFill>
                  <a:latin typeface="Fira Sans Extra Condensed"/>
                  <a:sym typeface="Fira Sans Extra Condensed"/>
                </a:rPr>
                <a:t>Extraction</a:t>
              </a:r>
              <a:endParaRPr lang="en-US">
                <a:solidFill>
                  <a:schemeClr val="lt1"/>
                </a:solidFill>
              </a:endParaRPr>
            </a:p>
          </p:txBody>
        </p:sp>
      </p:grpSp>
      <p:pic>
        <p:nvPicPr>
          <p:cNvPr id="19" name="Picture 34" descr="New Bazaarvoice Media Solutions Extends Platform to Enhance">
            <a:extLst>
              <a:ext uri="{FF2B5EF4-FFF2-40B4-BE49-F238E27FC236}">
                <a16:creationId xmlns:a16="http://schemas.microsoft.com/office/drawing/2014/main" id="{1455626F-883B-41F4-A137-34116CF9A5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331" y="3485963"/>
            <a:ext cx="534326" cy="4345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antombuster Alternatives &amp;amp; Competitors | G2">
            <a:extLst>
              <a:ext uri="{FF2B5EF4-FFF2-40B4-BE49-F238E27FC236}">
                <a16:creationId xmlns:a16="http://schemas.microsoft.com/office/drawing/2014/main" id="{650BB5BF-E323-4005-B4AB-8CD9FBE3DC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1383" y="1545481"/>
            <a:ext cx="639089" cy="6390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Selenium · GitHub">
            <a:extLst>
              <a:ext uri="{FF2B5EF4-FFF2-40B4-BE49-F238E27FC236}">
                <a16:creationId xmlns:a16="http://schemas.microsoft.com/office/drawing/2014/main" id="{B8EA518D-7A4D-4211-81D9-2F6F413DE4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9672" y="3037680"/>
            <a:ext cx="502341" cy="5248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New Tweepy Logo · Discussion #1404 · tweepy/tweepy · GitHub">
            <a:extLst>
              <a:ext uri="{FF2B5EF4-FFF2-40B4-BE49-F238E27FC236}">
                <a16:creationId xmlns:a16="http://schemas.microsoft.com/office/drawing/2014/main" id="{9A4C26F7-77B5-4173-BD10-A9043E9403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7493" y="2175639"/>
            <a:ext cx="689662" cy="68966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E2FB04CE-B8E4-4E46-90F9-46634FE9E0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9860" y="3811807"/>
            <a:ext cx="557560" cy="55756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BDB80DE2-E896-497B-BE74-515023A14116}"/>
              </a:ext>
            </a:extLst>
          </p:cNvPr>
          <p:cNvGrpSpPr/>
          <p:nvPr/>
        </p:nvGrpSpPr>
        <p:grpSpPr>
          <a:xfrm>
            <a:off x="4682915" y="1010225"/>
            <a:ext cx="1456404" cy="3740072"/>
            <a:chOff x="2285077" y="1121365"/>
            <a:chExt cx="967863" cy="3744681"/>
          </a:xfrm>
        </p:grpSpPr>
        <p:sp>
          <p:nvSpPr>
            <p:cNvPr id="33" name="Rectangle: Rounded Corners 32">
              <a:extLst>
                <a:ext uri="{FF2B5EF4-FFF2-40B4-BE49-F238E27FC236}">
                  <a16:creationId xmlns:a16="http://schemas.microsoft.com/office/drawing/2014/main" id="{15FCA43A-B549-4507-9F63-B3E06ADB11AC}"/>
                </a:ext>
              </a:extLst>
            </p:cNvPr>
            <p:cNvSpPr/>
            <p:nvPr/>
          </p:nvSpPr>
          <p:spPr>
            <a:xfrm>
              <a:off x="2285077" y="1123643"/>
              <a:ext cx="967863" cy="37424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Google Shape;1306;p25">
              <a:extLst>
                <a:ext uri="{FF2B5EF4-FFF2-40B4-BE49-F238E27FC236}">
                  <a16:creationId xmlns:a16="http://schemas.microsoft.com/office/drawing/2014/main" id="{344FA219-2877-49CE-B47B-3DD1F8E7DCED}"/>
                </a:ext>
              </a:extLst>
            </p:cNvPr>
            <p:cNvSpPr/>
            <p:nvPr/>
          </p:nvSpPr>
          <p:spPr>
            <a:xfrm>
              <a:off x="2285745" y="1121365"/>
              <a:ext cx="962317" cy="36610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algn="ctr"/>
              <a:r>
                <a:rPr lang="en" sz="1200" b="1">
                  <a:solidFill>
                    <a:schemeClr val="lt1"/>
                  </a:solidFill>
                  <a:latin typeface="Fira Sans Extra Condensed"/>
                  <a:sym typeface="Fira Sans Extra Condensed"/>
                </a:rPr>
                <a:t>Transformation</a:t>
              </a:r>
              <a:endParaRPr lang="en-US">
                <a:solidFill>
                  <a:schemeClr val="lt1"/>
                </a:solidFill>
              </a:endParaRPr>
            </a:p>
          </p:txBody>
        </p:sp>
      </p:grpSp>
      <p:pic>
        <p:nvPicPr>
          <p:cNvPr id="35" name="Picture 4">
            <a:extLst>
              <a:ext uri="{FF2B5EF4-FFF2-40B4-BE49-F238E27FC236}">
                <a16:creationId xmlns:a16="http://schemas.microsoft.com/office/drawing/2014/main" id="{35E39269-392F-40C4-9EBB-D54E797A8D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98631" y="1585722"/>
            <a:ext cx="557560" cy="5575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pandas (software) - Wikipedia">
            <a:extLst>
              <a:ext uri="{FF2B5EF4-FFF2-40B4-BE49-F238E27FC236}">
                <a16:creationId xmlns:a16="http://schemas.microsoft.com/office/drawing/2014/main" id="{7B7BB282-4260-47D9-8C5F-69768FDFDB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19012" y="2629105"/>
            <a:ext cx="1176864" cy="47564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1" descr="A picture containing shape&#10;&#10;Description automatically generated">
            <a:extLst>
              <a:ext uri="{FF2B5EF4-FFF2-40B4-BE49-F238E27FC236}">
                <a16:creationId xmlns:a16="http://schemas.microsoft.com/office/drawing/2014/main" id="{BA16A997-B39F-44E7-8382-201F0A0CABFF}"/>
              </a:ext>
            </a:extLst>
          </p:cNvPr>
          <p:cNvPicPr>
            <a:picLocks noChangeAspect="1"/>
          </p:cNvPicPr>
          <p:nvPr/>
        </p:nvPicPr>
        <p:blipFill>
          <a:blip r:embed="rId14"/>
          <a:stretch>
            <a:fillRect/>
          </a:stretch>
        </p:blipFill>
        <p:spPr>
          <a:xfrm>
            <a:off x="4985258" y="3335620"/>
            <a:ext cx="844346" cy="913912"/>
          </a:xfrm>
          <a:prstGeom prst="rect">
            <a:avLst/>
          </a:prstGeom>
        </p:spPr>
      </p:pic>
      <p:sp>
        <p:nvSpPr>
          <p:cNvPr id="1022" name="Arrow: Chevron 1021">
            <a:extLst>
              <a:ext uri="{FF2B5EF4-FFF2-40B4-BE49-F238E27FC236}">
                <a16:creationId xmlns:a16="http://schemas.microsoft.com/office/drawing/2014/main" id="{312C4F50-EBC7-4EC6-8AF7-6D8ACF52C2DE}"/>
              </a:ext>
            </a:extLst>
          </p:cNvPr>
          <p:cNvSpPr/>
          <p:nvPr/>
        </p:nvSpPr>
        <p:spPr>
          <a:xfrm>
            <a:off x="4045158" y="2702226"/>
            <a:ext cx="483931" cy="48393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66" name="Group 1065">
            <a:extLst>
              <a:ext uri="{FF2B5EF4-FFF2-40B4-BE49-F238E27FC236}">
                <a16:creationId xmlns:a16="http://schemas.microsoft.com/office/drawing/2014/main" id="{DC4AF7BF-0F9F-4457-B63C-51109E41AB60}"/>
              </a:ext>
            </a:extLst>
          </p:cNvPr>
          <p:cNvGrpSpPr/>
          <p:nvPr/>
        </p:nvGrpSpPr>
        <p:grpSpPr>
          <a:xfrm>
            <a:off x="6983408" y="1010226"/>
            <a:ext cx="981022" cy="3744681"/>
            <a:chOff x="2271918" y="1121365"/>
            <a:chExt cx="981022" cy="3744681"/>
          </a:xfrm>
        </p:grpSpPr>
        <p:sp>
          <p:nvSpPr>
            <p:cNvPr id="1067" name="Rectangle: Rounded Corners 1066">
              <a:extLst>
                <a:ext uri="{FF2B5EF4-FFF2-40B4-BE49-F238E27FC236}">
                  <a16:creationId xmlns:a16="http://schemas.microsoft.com/office/drawing/2014/main" id="{CD271467-28A6-49ED-9165-558B5401104E}"/>
                </a:ext>
              </a:extLst>
            </p:cNvPr>
            <p:cNvSpPr/>
            <p:nvPr/>
          </p:nvSpPr>
          <p:spPr>
            <a:xfrm>
              <a:off x="2285077" y="1123643"/>
              <a:ext cx="967863" cy="37424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8" name="Google Shape;1306;p25">
              <a:extLst>
                <a:ext uri="{FF2B5EF4-FFF2-40B4-BE49-F238E27FC236}">
                  <a16:creationId xmlns:a16="http://schemas.microsoft.com/office/drawing/2014/main" id="{B8A67E0B-E3F5-4EB5-8738-DFB72AEA61A1}"/>
                </a:ext>
              </a:extLst>
            </p:cNvPr>
            <p:cNvSpPr/>
            <p:nvPr/>
          </p:nvSpPr>
          <p:spPr>
            <a:xfrm>
              <a:off x="2271918" y="1121365"/>
              <a:ext cx="976143" cy="36610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algn="ctr"/>
              <a:r>
                <a:rPr lang="en" sz="1200" b="1">
                  <a:solidFill>
                    <a:schemeClr val="lt1"/>
                  </a:solidFill>
                  <a:latin typeface="Fira Sans Extra Condensed"/>
                  <a:sym typeface="Fira Sans Extra Condensed"/>
                </a:rPr>
                <a:t>Load</a:t>
              </a:r>
              <a:endParaRPr lang="en-US">
                <a:solidFill>
                  <a:schemeClr val="lt1"/>
                </a:solidFill>
              </a:endParaRPr>
            </a:p>
          </p:txBody>
        </p:sp>
      </p:grpSp>
      <p:sp>
        <p:nvSpPr>
          <p:cNvPr id="1069" name="Arrow: Chevron 1068">
            <a:extLst>
              <a:ext uri="{FF2B5EF4-FFF2-40B4-BE49-F238E27FC236}">
                <a16:creationId xmlns:a16="http://schemas.microsoft.com/office/drawing/2014/main" id="{5DC1F599-8194-4529-BFD0-4A90FADB3493}"/>
              </a:ext>
            </a:extLst>
          </p:cNvPr>
          <p:cNvSpPr/>
          <p:nvPr/>
        </p:nvSpPr>
        <p:spPr>
          <a:xfrm>
            <a:off x="6344984" y="2697617"/>
            <a:ext cx="483931" cy="48393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71" name="Graphic 1071" descr="Line arrow: Counter-clockwise curve with solid fill">
            <a:extLst>
              <a:ext uri="{FF2B5EF4-FFF2-40B4-BE49-F238E27FC236}">
                <a16:creationId xmlns:a16="http://schemas.microsoft.com/office/drawing/2014/main" id="{9C79B741-6567-4D8F-A7A8-6D6EEDFF6E8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5400000" flipH="1">
            <a:off x="2004703" y="1365084"/>
            <a:ext cx="910712" cy="928225"/>
          </a:xfrm>
          <a:prstGeom prst="rect">
            <a:avLst/>
          </a:prstGeom>
        </p:spPr>
      </p:pic>
      <p:pic>
        <p:nvPicPr>
          <p:cNvPr id="1072" name="Graphic 1072" descr="Line arrow: Straight with solid fill">
            <a:extLst>
              <a:ext uri="{FF2B5EF4-FFF2-40B4-BE49-F238E27FC236}">
                <a16:creationId xmlns:a16="http://schemas.microsoft.com/office/drawing/2014/main" id="{01C6E299-7D88-4D82-A589-FFCDB1743D2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2026467" y="2505545"/>
            <a:ext cx="840658" cy="868312"/>
          </a:xfrm>
          <a:prstGeom prst="rect">
            <a:avLst/>
          </a:prstGeom>
        </p:spPr>
      </p:pic>
      <p:pic>
        <p:nvPicPr>
          <p:cNvPr id="47" name="Picture 47" descr="Icon&#10;&#10;Description automatically generated">
            <a:extLst>
              <a:ext uri="{FF2B5EF4-FFF2-40B4-BE49-F238E27FC236}">
                <a16:creationId xmlns:a16="http://schemas.microsoft.com/office/drawing/2014/main" id="{454FD754-8AE9-48C5-B8EF-B16CD16DD480}"/>
              </a:ext>
            </a:extLst>
          </p:cNvPr>
          <p:cNvPicPr>
            <a:picLocks noChangeAspect="1"/>
          </p:cNvPicPr>
          <p:nvPr/>
        </p:nvPicPr>
        <p:blipFill>
          <a:blip r:embed="rId19"/>
          <a:stretch>
            <a:fillRect/>
          </a:stretch>
        </p:blipFill>
        <p:spPr>
          <a:xfrm>
            <a:off x="7205505" y="1516408"/>
            <a:ext cx="533400" cy="533400"/>
          </a:xfrm>
          <a:prstGeom prst="rect">
            <a:avLst/>
          </a:prstGeom>
        </p:spPr>
      </p:pic>
      <p:pic>
        <p:nvPicPr>
          <p:cNvPr id="48" name="Picture 48" descr="Icon&#10;&#10;Description automatically generated">
            <a:extLst>
              <a:ext uri="{FF2B5EF4-FFF2-40B4-BE49-F238E27FC236}">
                <a16:creationId xmlns:a16="http://schemas.microsoft.com/office/drawing/2014/main" id="{2FDDEDA8-30EA-44AC-B6DA-1A06F8A5FEA6}"/>
              </a:ext>
            </a:extLst>
          </p:cNvPr>
          <p:cNvPicPr>
            <a:picLocks noChangeAspect="1"/>
          </p:cNvPicPr>
          <p:nvPr/>
        </p:nvPicPr>
        <p:blipFill>
          <a:blip r:embed="rId20"/>
          <a:stretch>
            <a:fillRect/>
          </a:stretch>
        </p:blipFill>
        <p:spPr>
          <a:xfrm>
            <a:off x="7205505" y="3871541"/>
            <a:ext cx="533400" cy="533400"/>
          </a:xfrm>
          <a:prstGeom prst="rect">
            <a:avLst/>
          </a:prstGeom>
        </p:spPr>
      </p:pic>
      <p:pic>
        <p:nvPicPr>
          <p:cNvPr id="969" name="Picture 30" descr="A picture containing text, sign&#10;&#10;Description automatically generated">
            <a:extLst>
              <a:ext uri="{FF2B5EF4-FFF2-40B4-BE49-F238E27FC236}">
                <a16:creationId xmlns:a16="http://schemas.microsoft.com/office/drawing/2014/main" id="{AEB0C1C8-59CB-4121-9883-E79075C0C83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18096" y="3517198"/>
            <a:ext cx="924345" cy="239056"/>
          </a:xfrm>
          <a:prstGeom prst="rect">
            <a:avLst/>
          </a:prstGeom>
          <a:noFill/>
          <a:extLst>
            <a:ext uri="{909E8E84-426E-40DD-AFC4-6F175D3DCCD1}">
              <a14:hiddenFill xmlns:a14="http://schemas.microsoft.com/office/drawing/2010/main">
                <a:solidFill>
                  <a:srgbClr val="FFFFFF"/>
                </a:solidFill>
              </a14:hiddenFill>
            </a:ext>
          </a:extLst>
        </p:spPr>
      </p:pic>
      <p:pic>
        <p:nvPicPr>
          <p:cNvPr id="970" name="Picture 970">
            <a:extLst>
              <a:ext uri="{FF2B5EF4-FFF2-40B4-BE49-F238E27FC236}">
                <a16:creationId xmlns:a16="http://schemas.microsoft.com/office/drawing/2014/main" id="{AD088B49-81F8-4411-8742-7DCF1F15065C}"/>
              </a:ext>
            </a:extLst>
          </p:cNvPr>
          <p:cNvPicPr>
            <a:picLocks noChangeAspect="1"/>
          </p:cNvPicPr>
          <p:nvPr/>
        </p:nvPicPr>
        <p:blipFill>
          <a:blip r:embed="rId22"/>
          <a:stretch>
            <a:fillRect/>
          </a:stretch>
        </p:blipFill>
        <p:spPr>
          <a:xfrm>
            <a:off x="7068468" y="3116504"/>
            <a:ext cx="802865" cy="287494"/>
          </a:xfrm>
          <a:prstGeom prst="rect">
            <a:avLst/>
          </a:prstGeom>
        </p:spPr>
      </p:pic>
      <p:pic>
        <p:nvPicPr>
          <p:cNvPr id="971" name="Picture 971" descr="A screenshot of a video game&#10;&#10;Description automatically generated">
            <a:extLst>
              <a:ext uri="{FF2B5EF4-FFF2-40B4-BE49-F238E27FC236}">
                <a16:creationId xmlns:a16="http://schemas.microsoft.com/office/drawing/2014/main" id="{A37CED52-8F70-4074-AC21-C5F97F39B52C}"/>
              </a:ext>
            </a:extLst>
          </p:cNvPr>
          <p:cNvPicPr>
            <a:picLocks noChangeAspect="1"/>
          </p:cNvPicPr>
          <p:nvPr/>
        </p:nvPicPr>
        <p:blipFill rotWithShape="1">
          <a:blip r:embed="rId23"/>
          <a:srcRect r="40" b="32528"/>
          <a:stretch/>
        </p:blipFill>
        <p:spPr>
          <a:xfrm>
            <a:off x="6994726" y="2413776"/>
            <a:ext cx="944643" cy="470987"/>
          </a:xfrm>
          <a:prstGeom prst="rect">
            <a:avLst/>
          </a:prstGeom>
        </p:spPr>
      </p:pic>
      <p:sp>
        <p:nvSpPr>
          <p:cNvPr id="88" name="Google Shape;1306;p25">
            <a:extLst>
              <a:ext uri="{FF2B5EF4-FFF2-40B4-BE49-F238E27FC236}">
                <a16:creationId xmlns:a16="http://schemas.microsoft.com/office/drawing/2014/main" id="{3D99E3B9-074D-4A90-AD4E-632F313F88BF}"/>
              </a:ext>
            </a:extLst>
          </p:cNvPr>
          <p:cNvSpPr/>
          <p:nvPr/>
        </p:nvSpPr>
        <p:spPr>
          <a:xfrm>
            <a:off x="7020584" y="2204231"/>
            <a:ext cx="916226" cy="2504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algn="ctr"/>
            <a:endParaRPr lang="en" sz="1000" b="1">
              <a:solidFill>
                <a:schemeClr val="lt1"/>
              </a:solidFill>
              <a:latin typeface="Fira Sans Extra Condensed"/>
            </a:endParaRPr>
          </a:p>
        </p:txBody>
      </p:sp>
      <p:pic>
        <p:nvPicPr>
          <p:cNvPr id="63" name="Graphic 1071" descr="Line arrow: Counter-clockwise curve with solid fill">
            <a:extLst>
              <a:ext uri="{FF2B5EF4-FFF2-40B4-BE49-F238E27FC236}">
                <a16:creationId xmlns:a16="http://schemas.microsoft.com/office/drawing/2014/main" id="{892575EE-DAE7-46E2-ACD6-A2A640B56D6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5400000">
            <a:off x="2000553" y="3754781"/>
            <a:ext cx="914400" cy="914400"/>
          </a:xfrm>
          <a:prstGeom prst="rect">
            <a:avLst/>
          </a:prstGeom>
        </p:spPr>
      </p:pic>
    </p:spTree>
    <p:extLst>
      <p:ext uri="{BB962C8B-B14F-4D97-AF65-F5344CB8AC3E}">
        <p14:creationId xmlns:p14="http://schemas.microsoft.com/office/powerpoint/2010/main" val="169478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6" name="Picture 28" descr="SQL Workbench Redshift Integration: Made Easy - Learn | Hevo">
            <a:extLst>
              <a:ext uri="{FF2B5EF4-FFF2-40B4-BE49-F238E27FC236}">
                <a16:creationId xmlns:a16="http://schemas.microsoft.com/office/drawing/2014/main" id="{1569B3EB-F9D2-5E43-AE0F-BE2EBB72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2" y="1317824"/>
            <a:ext cx="1096506" cy="626842"/>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GCP Google Cloud Platform | Design &amp;amp; Optimisation by Pendulum IT">
            <a:extLst>
              <a:ext uri="{FF2B5EF4-FFF2-40B4-BE49-F238E27FC236}">
                <a16:creationId xmlns:a16="http://schemas.microsoft.com/office/drawing/2014/main" id="{52F5727D-CBCE-874F-A884-4533541FA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01" y="1079960"/>
            <a:ext cx="506856" cy="5137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E96A34-537E-9E41-B41F-8A7ADAAB63F0}"/>
              </a:ext>
            </a:extLst>
          </p:cNvPr>
          <p:cNvSpPr>
            <a:spLocks noGrp="1"/>
          </p:cNvSpPr>
          <p:nvPr>
            <p:ph type="title"/>
          </p:nvPr>
        </p:nvSpPr>
        <p:spPr>
          <a:xfrm>
            <a:off x="332885" y="422989"/>
            <a:ext cx="8229600" cy="572700"/>
          </a:xfrm>
        </p:spPr>
        <p:txBody>
          <a:bodyPr/>
          <a:lstStyle/>
          <a:p>
            <a:r>
              <a:rPr lang="en-US"/>
              <a:t>Implementation Tools</a:t>
            </a:r>
          </a:p>
        </p:txBody>
      </p:sp>
      <p:sp>
        <p:nvSpPr>
          <p:cNvPr id="3" name="Slide Number Placeholder 2">
            <a:extLst>
              <a:ext uri="{FF2B5EF4-FFF2-40B4-BE49-F238E27FC236}">
                <a16:creationId xmlns:a16="http://schemas.microsoft.com/office/drawing/2014/main" id="{04A3D7D5-CA0F-2348-BA56-B8483B6ABE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pSp>
        <p:nvGrpSpPr>
          <p:cNvPr id="4" name="Google Shape;896;p30">
            <a:extLst>
              <a:ext uri="{FF2B5EF4-FFF2-40B4-BE49-F238E27FC236}">
                <a16:creationId xmlns:a16="http://schemas.microsoft.com/office/drawing/2014/main" id="{CE35C7F8-C5B6-4C41-9F92-D44CB7364083}"/>
              </a:ext>
            </a:extLst>
          </p:cNvPr>
          <p:cNvGrpSpPr/>
          <p:nvPr/>
        </p:nvGrpSpPr>
        <p:grpSpPr>
          <a:xfrm>
            <a:off x="128520" y="2749525"/>
            <a:ext cx="2625927" cy="1889788"/>
            <a:chOff x="128520" y="2901925"/>
            <a:chExt cx="2625927" cy="1889788"/>
          </a:xfrm>
        </p:grpSpPr>
        <p:sp>
          <p:nvSpPr>
            <p:cNvPr id="5" name="Google Shape;897;p30">
              <a:extLst>
                <a:ext uri="{FF2B5EF4-FFF2-40B4-BE49-F238E27FC236}">
                  <a16:creationId xmlns:a16="http://schemas.microsoft.com/office/drawing/2014/main" id="{87F0AF2C-8352-8048-8CF4-40269161428A}"/>
                </a:ext>
              </a:extLst>
            </p:cNvPr>
            <p:cNvSpPr txBox="1"/>
            <p:nvPr/>
          </p:nvSpPr>
          <p:spPr>
            <a:xfrm>
              <a:off x="981150" y="3696088"/>
              <a:ext cx="16731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Data Collection</a:t>
              </a:r>
              <a:endParaRPr sz="1800" b="1">
                <a:solidFill>
                  <a:schemeClr val="accent5"/>
                </a:solidFill>
                <a:latin typeface="Fira Sans Extra Condensed"/>
                <a:ea typeface="Fira Sans Extra Condensed"/>
                <a:cs typeface="Fira Sans Extra Condensed"/>
                <a:sym typeface="Fira Sans Extra Condensed"/>
              </a:endParaRPr>
            </a:p>
          </p:txBody>
        </p:sp>
        <p:sp>
          <p:nvSpPr>
            <p:cNvPr id="6" name="Google Shape;898;p30">
              <a:extLst>
                <a:ext uri="{FF2B5EF4-FFF2-40B4-BE49-F238E27FC236}">
                  <a16:creationId xmlns:a16="http://schemas.microsoft.com/office/drawing/2014/main" id="{1CBD0C55-CAB3-FC43-9360-2888BA38253B}"/>
                </a:ext>
              </a:extLst>
            </p:cNvPr>
            <p:cNvSpPr txBox="1"/>
            <p:nvPr/>
          </p:nvSpPr>
          <p:spPr>
            <a:xfrm>
              <a:off x="647476" y="3907613"/>
              <a:ext cx="2106971" cy="884100"/>
            </a:xfrm>
            <a:prstGeom prst="rect">
              <a:avLst/>
            </a:prstGeom>
            <a:noFill/>
            <a:ln>
              <a:noFill/>
            </a:ln>
          </p:spPr>
          <p:txBody>
            <a:bodyPr spcFirstLastPara="1" wrap="square" lIns="91425" tIns="91425" rIns="91425" bIns="91425" anchor="t" anchorCtr="0">
              <a:noAutofit/>
            </a:bodyPr>
            <a:lstStyle/>
            <a:p>
              <a:pPr lvl="0" algn="ctr"/>
              <a:r>
                <a:rPr lang="en-GB" sz="1200">
                  <a:latin typeface="Fira Sans Extra Condensed"/>
                  <a:ea typeface="Fira Sans Extra Condensed"/>
                  <a:cs typeface="Fira Sans Extra Condensed"/>
                  <a:sym typeface="Fira Sans Extra Condensed"/>
                </a:rPr>
                <a:t>Python: </a:t>
              </a:r>
              <a:r>
                <a:rPr lang="en-GB" sz="1200" err="1">
                  <a:latin typeface="Fira Sans Extra Condensed"/>
                  <a:ea typeface="Fira Sans Extra Condensed"/>
                  <a:cs typeface="Fira Sans Extra Condensed"/>
                  <a:sym typeface="Fira Sans Extra Condensed"/>
                </a:rPr>
                <a:t>Beautifulsoup</a:t>
              </a:r>
              <a:r>
                <a:rPr lang="en-GB" sz="1200">
                  <a:latin typeface="Fira Sans Extra Condensed"/>
                  <a:ea typeface="Fira Sans Extra Condensed"/>
                  <a:cs typeface="Fira Sans Extra Condensed"/>
                  <a:sym typeface="Fira Sans Extra Condensed"/>
                </a:rPr>
                <a:t>, </a:t>
              </a:r>
              <a:r>
                <a:rPr lang="en-GB" sz="1200" err="1">
                  <a:latin typeface="Fira Sans Extra Condensed"/>
                  <a:ea typeface="Fira Sans Extra Condensed"/>
                  <a:cs typeface="Fira Sans Extra Condensed"/>
                  <a:sym typeface="Fira Sans Extra Condensed"/>
                </a:rPr>
                <a:t>Tweepy</a:t>
              </a:r>
              <a:endParaRPr lang="en-GB" sz="1200">
                <a:latin typeface="Fira Sans Extra Condensed"/>
                <a:ea typeface="Fira Sans Extra Condensed"/>
                <a:cs typeface="Fira Sans Extra Condensed"/>
                <a:sym typeface="Fira Sans Extra Condensed"/>
              </a:endParaRPr>
            </a:p>
            <a:p>
              <a:pPr lvl="0" algn="ctr"/>
              <a:r>
                <a:rPr lang="en-GB" sz="1200">
                  <a:latin typeface="Fira Sans Extra Condensed"/>
                  <a:ea typeface="Fira Sans Extra Condensed"/>
                  <a:cs typeface="Fira Sans Extra Condensed"/>
                  <a:sym typeface="Fira Sans Extra Condensed"/>
                </a:rPr>
                <a:t>Phantom Buster</a:t>
              </a:r>
            </a:p>
            <a:p>
              <a:pPr lvl="0" algn="ctr"/>
              <a:r>
                <a:rPr lang="en-GB" sz="1200" err="1">
                  <a:latin typeface="Fira Sans Extra Condensed"/>
                  <a:ea typeface="Fira Sans Extra Condensed"/>
                  <a:cs typeface="Fira Sans Extra Condensed"/>
                  <a:sym typeface="Fira Sans Extra Condensed"/>
                </a:rPr>
                <a:t>Bazaarvoice</a:t>
              </a:r>
              <a:r>
                <a:rPr lang="en-GB" sz="1200">
                  <a:latin typeface="Fira Sans Extra Condensed"/>
                  <a:ea typeface="Fira Sans Extra Condensed"/>
                  <a:cs typeface="Fira Sans Extra Condensed"/>
                  <a:sym typeface="Fira Sans Extra Condensed"/>
                </a:rPr>
                <a:t> API</a:t>
              </a:r>
            </a:p>
            <a:p>
              <a:pPr lvl="0" algn="ctr"/>
              <a:r>
                <a:rPr lang="en-GB" sz="1200">
                  <a:latin typeface="Fira Sans Extra Condensed"/>
                  <a:ea typeface="Fira Sans Extra Condensed"/>
                  <a:cs typeface="Fira Sans Extra Condensed"/>
                  <a:sym typeface="Fira Sans Extra Condensed"/>
                </a:rPr>
                <a:t>Selenium </a:t>
              </a:r>
              <a:endParaRPr sz="1200">
                <a:latin typeface="Fira Sans Extra Condensed"/>
                <a:ea typeface="Fira Sans Extra Condensed"/>
                <a:cs typeface="Fira Sans Extra Condensed"/>
                <a:sym typeface="Fira Sans Extra Condensed"/>
              </a:endParaRPr>
            </a:p>
          </p:txBody>
        </p:sp>
        <p:grpSp>
          <p:nvGrpSpPr>
            <p:cNvPr id="7" name="Google Shape;899;p30">
              <a:extLst>
                <a:ext uri="{FF2B5EF4-FFF2-40B4-BE49-F238E27FC236}">
                  <a16:creationId xmlns:a16="http://schemas.microsoft.com/office/drawing/2014/main" id="{F1E7899E-2AED-AE4F-9576-E278AB1D7B13}"/>
                </a:ext>
              </a:extLst>
            </p:cNvPr>
            <p:cNvGrpSpPr/>
            <p:nvPr/>
          </p:nvGrpSpPr>
          <p:grpSpPr>
            <a:xfrm>
              <a:off x="128520" y="3022517"/>
              <a:ext cx="2535854" cy="666065"/>
              <a:chOff x="687270" y="3336667"/>
              <a:chExt cx="2535854" cy="666065"/>
            </a:xfrm>
          </p:grpSpPr>
          <p:sp>
            <p:nvSpPr>
              <p:cNvPr id="9" name="Google Shape;900;p30">
                <a:extLst>
                  <a:ext uri="{FF2B5EF4-FFF2-40B4-BE49-F238E27FC236}">
                    <a16:creationId xmlns:a16="http://schemas.microsoft.com/office/drawing/2014/main" id="{B7421F49-3361-8849-8DF8-318FB914ED5E}"/>
                  </a:ext>
                </a:extLst>
              </p:cNvPr>
              <p:cNvSpPr/>
              <p:nvPr/>
            </p:nvSpPr>
            <p:spPr>
              <a:xfrm>
                <a:off x="2326518" y="3336667"/>
                <a:ext cx="100781" cy="86403"/>
              </a:xfrm>
              <a:custGeom>
                <a:avLst/>
                <a:gdLst/>
                <a:ahLst/>
                <a:cxnLst/>
                <a:rect l="l" t="t" r="r" b="b"/>
                <a:pathLst>
                  <a:path w="757" h="649" extrusionOk="0">
                    <a:moveTo>
                      <a:pt x="326" y="1"/>
                    </a:moveTo>
                    <a:cubicBezTo>
                      <a:pt x="160" y="1"/>
                      <a:pt x="1" y="129"/>
                      <a:pt x="1" y="324"/>
                    </a:cubicBezTo>
                    <a:cubicBezTo>
                      <a:pt x="1" y="503"/>
                      <a:pt x="146" y="649"/>
                      <a:pt x="325" y="649"/>
                    </a:cubicBezTo>
                    <a:cubicBezTo>
                      <a:pt x="611" y="649"/>
                      <a:pt x="756" y="301"/>
                      <a:pt x="553" y="96"/>
                    </a:cubicBezTo>
                    <a:cubicBezTo>
                      <a:pt x="487" y="30"/>
                      <a:pt x="406" y="1"/>
                      <a:pt x="3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1;p30">
                <a:extLst>
                  <a:ext uri="{FF2B5EF4-FFF2-40B4-BE49-F238E27FC236}">
                    <a16:creationId xmlns:a16="http://schemas.microsoft.com/office/drawing/2014/main" id="{3142AB2C-69E8-D440-B1E8-93F7CC7D15C9}"/>
                  </a:ext>
                </a:extLst>
              </p:cNvPr>
              <p:cNvSpPr/>
              <p:nvPr/>
            </p:nvSpPr>
            <p:spPr>
              <a:xfrm>
                <a:off x="2376843" y="3383930"/>
                <a:ext cx="133" cy="557825"/>
              </a:xfrm>
              <a:custGeom>
                <a:avLst/>
                <a:gdLst/>
                <a:ahLst/>
                <a:cxnLst/>
                <a:rect l="l" t="t" r="r" b="b"/>
                <a:pathLst>
                  <a:path w="1" h="4190" fill="none" extrusionOk="0">
                    <a:moveTo>
                      <a:pt x="1" y="0"/>
                    </a:moveTo>
                    <a:lnTo>
                      <a:pt x="1" y="4190"/>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2;p30">
                <a:extLst>
                  <a:ext uri="{FF2B5EF4-FFF2-40B4-BE49-F238E27FC236}">
                    <a16:creationId xmlns:a16="http://schemas.microsoft.com/office/drawing/2014/main" id="{B39993D0-C444-B548-A68D-727030E65182}"/>
                  </a:ext>
                </a:extLst>
              </p:cNvPr>
              <p:cNvSpPr/>
              <p:nvPr/>
            </p:nvSpPr>
            <p:spPr>
              <a:xfrm>
                <a:off x="687270" y="3950544"/>
                <a:ext cx="2535854"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03;p30">
              <a:extLst>
                <a:ext uri="{FF2B5EF4-FFF2-40B4-BE49-F238E27FC236}">
                  <a16:creationId xmlns:a16="http://schemas.microsoft.com/office/drawing/2014/main" id="{8239AE0F-5019-9C4D-891D-2E7468A02B08}"/>
                </a:ext>
              </a:extLst>
            </p:cNvPr>
            <p:cNvSpPr/>
            <p:nvPr/>
          </p:nvSpPr>
          <p:spPr>
            <a:xfrm>
              <a:off x="1309800" y="2901925"/>
              <a:ext cx="1015800" cy="326700"/>
            </a:xfrm>
            <a:prstGeom prst="chevron">
              <a:avLst>
                <a:gd name="adj" fmla="val 3046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905;p30">
            <a:extLst>
              <a:ext uri="{FF2B5EF4-FFF2-40B4-BE49-F238E27FC236}">
                <a16:creationId xmlns:a16="http://schemas.microsoft.com/office/drawing/2014/main" id="{0E2D714D-4DA6-6C41-94C3-1567AA4B0BC8}"/>
              </a:ext>
            </a:extLst>
          </p:cNvPr>
          <p:cNvSpPr txBox="1"/>
          <p:nvPr/>
        </p:nvSpPr>
        <p:spPr>
          <a:xfrm>
            <a:off x="3742369" y="3543688"/>
            <a:ext cx="16731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GB" sz="1800" b="1">
              <a:solidFill>
                <a:schemeClr val="accent3"/>
              </a:solidFill>
              <a:latin typeface="Fira Sans Extra Condensed"/>
              <a:ea typeface="Fira Sans Extra Condensed"/>
              <a:cs typeface="Fira Sans Extra Condensed"/>
            </a:endParaRPr>
          </a:p>
        </p:txBody>
      </p:sp>
      <p:sp>
        <p:nvSpPr>
          <p:cNvPr id="14" name="Google Shape;906;p30">
            <a:extLst>
              <a:ext uri="{FF2B5EF4-FFF2-40B4-BE49-F238E27FC236}">
                <a16:creationId xmlns:a16="http://schemas.microsoft.com/office/drawing/2014/main" id="{E3FC1690-C880-F645-856A-F23E4F9CC58E}"/>
              </a:ext>
            </a:extLst>
          </p:cNvPr>
          <p:cNvSpPr/>
          <p:nvPr/>
        </p:nvSpPr>
        <p:spPr>
          <a:xfrm>
            <a:off x="4527815" y="2870117"/>
            <a:ext cx="86137" cy="86137"/>
          </a:xfrm>
          <a:custGeom>
            <a:avLst/>
            <a:gdLst/>
            <a:ahLst/>
            <a:cxnLst/>
            <a:rect l="l" t="t" r="r" b="b"/>
            <a:pathLst>
              <a:path w="647" h="647" extrusionOk="0">
                <a:moveTo>
                  <a:pt x="324" y="0"/>
                </a:moveTo>
                <a:cubicBezTo>
                  <a:pt x="146" y="0"/>
                  <a:pt x="0" y="146"/>
                  <a:pt x="0" y="324"/>
                </a:cubicBezTo>
                <a:cubicBezTo>
                  <a:pt x="0" y="503"/>
                  <a:pt x="146" y="646"/>
                  <a:pt x="324" y="646"/>
                </a:cubicBezTo>
                <a:cubicBezTo>
                  <a:pt x="501" y="646"/>
                  <a:pt x="646" y="503"/>
                  <a:pt x="646" y="324"/>
                </a:cubicBezTo>
                <a:cubicBezTo>
                  <a:pt x="646" y="146"/>
                  <a:pt x="501"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7;p30">
            <a:extLst>
              <a:ext uri="{FF2B5EF4-FFF2-40B4-BE49-F238E27FC236}">
                <a16:creationId xmlns:a16="http://schemas.microsoft.com/office/drawing/2014/main" id="{CC99955E-5D38-7441-9FB3-D1EF8F17C831}"/>
              </a:ext>
            </a:extLst>
          </p:cNvPr>
          <p:cNvSpPr/>
          <p:nvPr/>
        </p:nvSpPr>
        <p:spPr>
          <a:xfrm>
            <a:off x="4578852" y="2917380"/>
            <a:ext cx="133" cy="557825"/>
          </a:xfrm>
          <a:custGeom>
            <a:avLst/>
            <a:gdLst/>
            <a:ahLst/>
            <a:cxnLst/>
            <a:rect l="l" t="t" r="r" b="b"/>
            <a:pathLst>
              <a:path w="1" h="4190" fill="none" extrusionOk="0">
                <a:moveTo>
                  <a:pt x="0" y="0"/>
                </a:moveTo>
                <a:lnTo>
                  <a:pt x="0" y="4190"/>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8;p30">
            <a:extLst>
              <a:ext uri="{FF2B5EF4-FFF2-40B4-BE49-F238E27FC236}">
                <a16:creationId xmlns:a16="http://schemas.microsoft.com/office/drawing/2014/main" id="{F32DF037-9A26-6E43-B30E-EA6D97DE1CB4}"/>
              </a:ext>
            </a:extLst>
          </p:cNvPr>
          <p:cNvSpPr/>
          <p:nvPr/>
        </p:nvSpPr>
        <p:spPr>
          <a:xfrm>
            <a:off x="3390456" y="3479767"/>
            <a:ext cx="2792480" cy="5640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9;p30">
            <a:extLst>
              <a:ext uri="{FF2B5EF4-FFF2-40B4-BE49-F238E27FC236}">
                <a16:creationId xmlns:a16="http://schemas.microsoft.com/office/drawing/2014/main" id="{839FFCD9-67C6-DB44-973F-864F462CC30F}"/>
              </a:ext>
            </a:extLst>
          </p:cNvPr>
          <p:cNvSpPr txBox="1"/>
          <p:nvPr/>
        </p:nvSpPr>
        <p:spPr>
          <a:xfrm>
            <a:off x="5101119" y="1274492"/>
            <a:ext cx="1673400" cy="884100"/>
          </a:xfrm>
          <a:prstGeom prst="rect">
            <a:avLst/>
          </a:prstGeom>
          <a:noFill/>
          <a:ln>
            <a:noFill/>
          </a:ln>
        </p:spPr>
        <p:txBody>
          <a:bodyPr spcFirstLastPara="1" wrap="square" lIns="91425" tIns="91425" rIns="91425" bIns="91425" anchor="t" anchorCtr="0">
            <a:noAutofit/>
          </a:bodyPr>
          <a:lstStyle/>
          <a:p>
            <a:pPr lvl="0" algn="ctr"/>
            <a:r>
              <a:rPr lang="en-GB" sz="1200">
                <a:latin typeface="Fira Sans Extra Condensed"/>
                <a:ea typeface="Fira Sans Extra Condensed"/>
                <a:cs typeface="Fira Sans Extra Condensed"/>
                <a:sym typeface="Fira Sans Extra Condensed"/>
              </a:rPr>
              <a:t>Tableau</a:t>
            </a:r>
          </a:p>
          <a:p>
            <a:pPr algn="ctr"/>
            <a:r>
              <a:rPr lang="en-GB" sz="1200">
                <a:latin typeface="Fira Sans Extra Condensed"/>
                <a:ea typeface="Fira Sans Extra Condensed"/>
                <a:cs typeface="Fira Sans Extra Condensed"/>
                <a:sym typeface="Fira Sans Extra Condensed"/>
              </a:rPr>
              <a:t>Python </a:t>
            </a:r>
          </a:p>
          <a:p>
            <a:pPr algn="ctr"/>
            <a:r>
              <a:rPr lang="en-GB" sz="1200">
                <a:latin typeface="Fira Sans Extra Condensed"/>
                <a:ea typeface="Fira Sans Extra Condensed"/>
                <a:cs typeface="Fira Sans Extra Condensed"/>
                <a:sym typeface="Fira Sans Extra Condensed"/>
              </a:rPr>
              <a:t> </a:t>
            </a:r>
            <a:r>
              <a:rPr lang="en-GB" sz="1200" err="1">
                <a:latin typeface="Fira Sans Extra Condensed"/>
                <a:ea typeface="Fira Sans Extra Condensed"/>
                <a:cs typeface="Fira Sans Extra Condensed"/>
                <a:sym typeface="Fira Sans Extra Condensed"/>
              </a:rPr>
              <a:t>plotly</a:t>
            </a:r>
            <a:endParaRPr lang="en-GB" sz="1200">
              <a:latin typeface="Fira Sans Extra Condensed"/>
              <a:ea typeface="Fira Sans Extra Condensed"/>
              <a:cs typeface="Fira Sans Extra Condensed"/>
            </a:endParaRPr>
          </a:p>
          <a:p>
            <a:pPr lvl="0" algn="ctr"/>
            <a:r>
              <a:rPr lang="en-GB" sz="1200">
                <a:latin typeface="Fira Sans Extra Condensed"/>
                <a:ea typeface="Fira Sans Extra Condensed"/>
                <a:cs typeface="Fira Sans Extra Condensed"/>
                <a:sym typeface="Fira Sans Extra Condensed"/>
              </a:rPr>
              <a:t>Neo4J: Graph visualization</a:t>
            </a:r>
            <a:endParaRPr lang="en-GB" sz="1200">
              <a:latin typeface="Fira Sans Extra Condensed"/>
              <a:ea typeface="Fira Sans Extra Condensed"/>
              <a:cs typeface="Fira Sans Extra Condensed"/>
            </a:endParaRPr>
          </a:p>
          <a:p>
            <a:pPr lvl="0" algn="ctr"/>
            <a:br>
              <a:rPr lang="en-GB" sz="1200">
                <a:latin typeface="Fira Sans Extra Condensed"/>
                <a:ea typeface="Fira Sans Extra Condensed"/>
                <a:cs typeface="Fira Sans Extra Condensed"/>
              </a:rPr>
            </a:br>
            <a:endParaRPr lang="en-GB" sz="1200">
              <a:latin typeface="Fira Sans Extra Condensed"/>
              <a:ea typeface="Fira Sans Extra Condensed"/>
              <a:cs typeface="Fira Sans Extra Condensed"/>
              <a:sym typeface="Fira Sans Extra Condensed"/>
            </a:endParaRPr>
          </a:p>
        </p:txBody>
      </p:sp>
      <p:sp>
        <p:nvSpPr>
          <p:cNvPr id="18" name="Google Shape;910;p30">
            <a:extLst>
              <a:ext uri="{FF2B5EF4-FFF2-40B4-BE49-F238E27FC236}">
                <a16:creationId xmlns:a16="http://schemas.microsoft.com/office/drawing/2014/main" id="{3ED99850-8F61-CB45-9337-01FC7BA07DD1}"/>
              </a:ext>
            </a:extLst>
          </p:cNvPr>
          <p:cNvSpPr/>
          <p:nvPr/>
        </p:nvSpPr>
        <p:spPr>
          <a:xfrm>
            <a:off x="4071025" y="2749525"/>
            <a:ext cx="1015800" cy="326700"/>
          </a:xfrm>
          <a:prstGeom prst="chevron">
            <a:avLst>
              <a:gd name="adj" fmla="val 3046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11;p30">
            <a:extLst>
              <a:ext uri="{FF2B5EF4-FFF2-40B4-BE49-F238E27FC236}">
                <a16:creationId xmlns:a16="http://schemas.microsoft.com/office/drawing/2014/main" id="{F163D2BB-F5C8-4C43-9751-A3E2697597E9}"/>
              </a:ext>
            </a:extLst>
          </p:cNvPr>
          <p:cNvGrpSpPr/>
          <p:nvPr/>
        </p:nvGrpSpPr>
        <p:grpSpPr>
          <a:xfrm>
            <a:off x="218190" y="1132855"/>
            <a:ext cx="5259813" cy="1943370"/>
            <a:chOff x="218190" y="1285255"/>
            <a:chExt cx="5259813" cy="1943370"/>
          </a:xfrm>
        </p:grpSpPr>
        <p:sp>
          <p:nvSpPr>
            <p:cNvPr id="20" name="Google Shape;912;p30">
              <a:extLst>
                <a:ext uri="{FF2B5EF4-FFF2-40B4-BE49-F238E27FC236}">
                  <a16:creationId xmlns:a16="http://schemas.microsoft.com/office/drawing/2014/main" id="{E0BE899F-3434-FE43-85F2-A577813597C7}"/>
                </a:ext>
              </a:extLst>
            </p:cNvPr>
            <p:cNvSpPr txBox="1"/>
            <p:nvPr/>
          </p:nvSpPr>
          <p:spPr>
            <a:xfrm>
              <a:off x="1227252" y="1285255"/>
              <a:ext cx="2760047" cy="283500"/>
            </a:xfrm>
            <a:prstGeom prst="rect">
              <a:avLst/>
            </a:prstGeom>
            <a:noFill/>
            <a:ln>
              <a:noFill/>
            </a:ln>
          </p:spPr>
          <p:txBody>
            <a:bodyPr spcFirstLastPara="1" wrap="square" lIns="91425" tIns="91425" rIns="91425" bIns="91425" anchor="ctr" anchorCtr="0">
              <a:noAutofit/>
            </a:bodyPr>
            <a:lstStyle/>
            <a:p>
              <a:pPr lvl="0" algn="ctr"/>
              <a:r>
                <a:rPr lang="en-GB" sz="1800" b="1">
                  <a:solidFill>
                    <a:schemeClr val="accent4"/>
                  </a:solidFill>
                  <a:latin typeface="Fira Sans Extra Condensed"/>
                  <a:ea typeface="Fira Sans Extra Condensed"/>
                  <a:cs typeface="Fira Sans Extra Condensed"/>
                  <a:sym typeface="Fira Sans Extra Condensed"/>
                </a:rPr>
                <a:t>Data Processing/Storage</a:t>
              </a:r>
              <a:endParaRPr sz="1800" b="1">
                <a:solidFill>
                  <a:schemeClr val="accent4"/>
                </a:solidFill>
                <a:latin typeface="Fira Sans Extra Condensed"/>
                <a:ea typeface="Fira Sans Extra Condensed"/>
                <a:cs typeface="Fira Sans Extra Condensed"/>
                <a:sym typeface="Fira Sans Extra Condensed"/>
              </a:endParaRPr>
            </a:p>
          </p:txBody>
        </p:sp>
        <p:sp>
          <p:nvSpPr>
            <p:cNvPr id="21" name="Google Shape;913;p30">
              <a:extLst>
                <a:ext uri="{FF2B5EF4-FFF2-40B4-BE49-F238E27FC236}">
                  <a16:creationId xmlns:a16="http://schemas.microsoft.com/office/drawing/2014/main" id="{8C92A079-4FA5-5C48-AF62-F6B2E3850B51}"/>
                </a:ext>
              </a:extLst>
            </p:cNvPr>
            <p:cNvSpPr txBox="1"/>
            <p:nvPr/>
          </p:nvSpPr>
          <p:spPr>
            <a:xfrm>
              <a:off x="1442331" y="1522268"/>
              <a:ext cx="4035672" cy="884100"/>
            </a:xfrm>
            <a:prstGeom prst="rect">
              <a:avLst/>
            </a:prstGeom>
            <a:noFill/>
            <a:ln>
              <a:noFill/>
            </a:ln>
          </p:spPr>
          <p:txBody>
            <a:bodyPr spcFirstLastPara="1" wrap="square" lIns="91425" tIns="91425" rIns="91425" bIns="91425" anchor="t" anchorCtr="0">
              <a:noAutofit/>
            </a:bodyPr>
            <a:lstStyle/>
            <a:p>
              <a:pPr lvl="0"/>
              <a:r>
                <a:rPr lang="en-GB" sz="1200">
                  <a:latin typeface="Fira Sans Extra Condensed"/>
                  <a:ea typeface="Fira Sans Extra Condensed"/>
                  <a:cs typeface="Fira Sans Extra Condensed"/>
                  <a:sym typeface="Fira Sans Extra Condensed"/>
                </a:rPr>
                <a:t>Python:  Data Cleaning and Processing </a:t>
              </a:r>
              <a:endParaRPr lang="en-US"/>
            </a:p>
            <a:p>
              <a:r>
                <a:rPr lang="en-GB" sz="1200">
                  <a:latin typeface="Fira Sans Extra Condensed"/>
                  <a:ea typeface="Fira Sans Extra Condensed"/>
                  <a:cs typeface="Fira Sans Extra Condensed"/>
                  <a:sym typeface="Fira Sans Extra Condensed"/>
                </a:rPr>
                <a:t>MySQL(GCP, </a:t>
              </a:r>
              <a:r>
                <a:rPr lang="en-GB" sz="1200" err="1">
                  <a:latin typeface="Fira Sans Extra Condensed"/>
                  <a:ea typeface="Fira Sans Extra Condensed"/>
                  <a:cs typeface="Fira Sans Extra Condensed"/>
                  <a:sym typeface="Fira Sans Extra Condensed"/>
                </a:rPr>
                <a:t>SQLWorkbench</a:t>
              </a:r>
              <a:r>
                <a:rPr lang="en-GB" sz="1200">
                  <a:latin typeface="Fira Sans Extra Condensed"/>
                  <a:ea typeface="Fira Sans Extra Condensed"/>
                  <a:cs typeface="Fira Sans Extra Condensed"/>
                  <a:sym typeface="Fira Sans Extra Condensed"/>
                </a:rPr>
                <a:t>): Data storage and model design</a:t>
              </a:r>
              <a:endParaRPr lang="en-GB" sz="1200">
                <a:latin typeface="Fira Sans Extra Condensed"/>
                <a:ea typeface="Fira Sans Extra Condensed"/>
                <a:cs typeface="Fira Sans Extra Condensed"/>
              </a:endParaRPr>
            </a:p>
            <a:p>
              <a:pPr lvl="0"/>
              <a:r>
                <a:rPr lang="en-GB" sz="1200">
                  <a:latin typeface="Fira Sans Extra Condensed"/>
                  <a:ea typeface="Fira Sans Extra Condensed"/>
                  <a:cs typeface="Fira Sans Extra Condensed"/>
                  <a:sym typeface="Fira Sans Extra Condensed"/>
                </a:rPr>
                <a:t>NoSQL(MongoDB) Data Storage</a:t>
              </a:r>
              <a:endParaRPr lang="en-GB" sz="1200">
                <a:latin typeface="Fira Sans Extra Condensed"/>
                <a:ea typeface="Fira Sans Extra Condensed"/>
                <a:cs typeface="Fira Sans Extra Condensed"/>
              </a:endParaRPr>
            </a:p>
            <a:p>
              <a:pPr lvl="0"/>
              <a:r>
                <a:rPr lang="en-GB" sz="1200" err="1">
                  <a:latin typeface="Fira Sans Extra Condensed"/>
                  <a:ea typeface="Fira Sans Extra Condensed"/>
                  <a:cs typeface="Fira Sans Extra Condensed"/>
                  <a:sym typeface="Fira Sans Extra Condensed"/>
                </a:rPr>
                <a:t>OpenRefine</a:t>
              </a:r>
              <a:r>
                <a:rPr lang="en-GB" sz="1200">
                  <a:latin typeface="Fira Sans Extra Condensed"/>
                  <a:ea typeface="Fira Sans Extra Condensed"/>
                  <a:cs typeface="Fira Sans Extra Condensed"/>
                  <a:sym typeface="Fira Sans Extra Condensed"/>
                </a:rPr>
                <a:t>: Data Cleaning and Processing</a:t>
              </a:r>
              <a:endParaRPr sz="1200">
                <a:latin typeface="Fira Sans Extra Condensed"/>
                <a:ea typeface="Fira Sans Extra Condensed"/>
                <a:cs typeface="Fira Sans Extra Condensed"/>
              </a:endParaRPr>
            </a:p>
          </p:txBody>
        </p:sp>
        <p:sp>
          <p:nvSpPr>
            <p:cNvPr id="22" name="Google Shape;914;p30">
              <a:extLst>
                <a:ext uri="{FF2B5EF4-FFF2-40B4-BE49-F238E27FC236}">
                  <a16:creationId xmlns:a16="http://schemas.microsoft.com/office/drawing/2014/main" id="{4E46452D-ADB5-1A4E-BD9D-36BF973E139A}"/>
                </a:ext>
              </a:extLst>
            </p:cNvPr>
            <p:cNvSpPr/>
            <p:nvPr/>
          </p:nvSpPr>
          <p:spPr>
            <a:xfrm>
              <a:off x="3167547" y="3022517"/>
              <a:ext cx="100781" cy="86403"/>
            </a:xfrm>
            <a:custGeom>
              <a:avLst/>
              <a:gdLst/>
              <a:ahLst/>
              <a:cxnLst/>
              <a:rect l="l" t="t" r="r" b="b"/>
              <a:pathLst>
                <a:path w="757" h="649" extrusionOk="0">
                  <a:moveTo>
                    <a:pt x="327" y="1"/>
                  </a:moveTo>
                  <a:cubicBezTo>
                    <a:pt x="161" y="1"/>
                    <a:pt x="1" y="129"/>
                    <a:pt x="1" y="324"/>
                  </a:cubicBezTo>
                  <a:cubicBezTo>
                    <a:pt x="1" y="503"/>
                    <a:pt x="146" y="649"/>
                    <a:pt x="325" y="649"/>
                  </a:cubicBezTo>
                  <a:cubicBezTo>
                    <a:pt x="613" y="649"/>
                    <a:pt x="756" y="301"/>
                    <a:pt x="553" y="96"/>
                  </a:cubicBezTo>
                  <a:cubicBezTo>
                    <a:pt x="488" y="30"/>
                    <a:pt x="407"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5;p30">
              <a:extLst>
                <a:ext uri="{FF2B5EF4-FFF2-40B4-BE49-F238E27FC236}">
                  <a16:creationId xmlns:a16="http://schemas.microsoft.com/office/drawing/2014/main" id="{0C060D0F-BA97-EA4D-8A01-637FC84C0025}"/>
                </a:ext>
              </a:extLst>
            </p:cNvPr>
            <p:cNvSpPr/>
            <p:nvPr/>
          </p:nvSpPr>
          <p:spPr>
            <a:xfrm>
              <a:off x="3198246" y="2495177"/>
              <a:ext cx="133" cy="566479"/>
            </a:xfrm>
            <a:custGeom>
              <a:avLst/>
              <a:gdLst/>
              <a:ahLst/>
              <a:cxnLst/>
              <a:rect l="l" t="t" r="r" b="b"/>
              <a:pathLst>
                <a:path w="1" h="4255" fill="none" extrusionOk="0">
                  <a:moveTo>
                    <a:pt x="1" y="4254"/>
                  </a:moveTo>
                  <a:lnTo>
                    <a:pt x="1" y="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6;p30">
              <a:extLst>
                <a:ext uri="{FF2B5EF4-FFF2-40B4-BE49-F238E27FC236}">
                  <a16:creationId xmlns:a16="http://schemas.microsoft.com/office/drawing/2014/main" id="{AA04791B-E91E-0E48-AA1A-7BD8F9B014DB}"/>
                </a:ext>
              </a:extLst>
            </p:cNvPr>
            <p:cNvSpPr/>
            <p:nvPr/>
          </p:nvSpPr>
          <p:spPr>
            <a:xfrm>
              <a:off x="218190" y="2438248"/>
              <a:ext cx="3821728" cy="56796"/>
            </a:xfrm>
            <a:custGeom>
              <a:avLst/>
              <a:gdLst/>
              <a:ahLst/>
              <a:cxnLst/>
              <a:rect l="l" t="t" r="r" b="b"/>
              <a:pathLst>
                <a:path w="7129" h="392" fill="none" extrusionOk="0">
                  <a:moveTo>
                    <a:pt x="1" y="1"/>
                  </a:moveTo>
                  <a:lnTo>
                    <a:pt x="1" y="391"/>
                  </a:lnTo>
                  <a:lnTo>
                    <a:pt x="7129" y="391"/>
                  </a:lnTo>
                  <a:lnTo>
                    <a:pt x="7129" y="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7;p30">
              <a:extLst>
                <a:ext uri="{FF2B5EF4-FFF2-40B4-BE49-F238E27FC236}">
                  <a16:creationId xmlns:a16="http://schemas.microsoft.com/office/drawing/2014/main" id="{E909DD9A-1305-AD4B-91A5-E10ECB41578E}"/>
                </a:ext>
              </a:extLst>
            </p:cNvPr>
            <p:cNvSpPr/>
            <p:nvPr/>
          </p:nvSpPr>
          <p:spPr>
            <a:xfrm>
              <a:off x="2695200" y="2901925"/>
              <a:ext cx="1015800" cy="326700"/>
            </a:xfrm>
            <a:prstGeom prst="chevron">
              <a:avLst>
                <a:gd name="adj" fmla="val 3046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18;p30">
            <a:extLst>
              <a:ext uri="{FF2B5EF4-FFF2-40B4-BE49-F238E27FC236}">
                <a16:creationId xmlns:a16="http://schemas.microsoft.com/office/drawing/2014/main" id="{40B66E85-B734-6841-9DA5-70F2FED9A06E}"/>
              </a:ext>
            </a:extLst>
          </p:cNvPr>
          <p:cNvGrpSpPr/>
          <p:nvPr/>
        </p:nvGrpSpPr>
        <p:grpSpPr>
          <a:xfrm>
            <a:off x="6489038" y="2749525"/>
            <a:ext cx="1686771" cy="1889788"/>
            <a:chOff x="6489038" y="2901925"/>
            <a:chExt cx="1686771" cy="1889788"/>
          </a:xfrm>
        </p:grpSpPr>
        <p:sp>
          <p:nvSpPr>
            <p:cNvPr id="27" name="Google Shape;919;p30">
              <a:extLst>
                <a:ext uri="{FF2B5EF4-FFF2-40B4-BE49-F238E27FC236}">
                  <a16:creationId xmlns:a16="http://schemas.microsoft.com/office/drawing/2014/main" id="{9466420E-520D-B94F-B7B7-2D650BEC2D56}"/>
                </a:ext>
              </a:extLst>
            </p:cNvPr>
            <p:cNvSpPr txBox="1"/>
            <p:nvPr/>
          </p:nvSpPr>
          <p:spPr>
            <a:xfrm>
              <a:off x="6489188" y="3696088"/>
              <a:ext cx="16731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Application</a:t>
              </a:r>
              <a:endParaRPr sz="1800" b="1">
                <a:solidFill>
                  <a:schemeClr val="accent1"/>
                </a:solidFill>
                <a:latin typeface="Fira Sans Extra Condensed"/>
                <a:ea typeface="Fira Sans Extra Condensed"/>
                <a:cs typeface="Fira Sans Extra Condensed"/>
                <a:sym typeface="Fira Sans Extra Condensed"/>
              </a:endParaRPr>
            </a:p>
          </p:txBody>
        </p:sp>
        <p:sp>
          <p:nvSpPr>
            <p:cNvPr id="28" name="Google Shape;920;p30">
              <a:extLst>
                <a:ext uri="{FF2B5EF4-FFF2-40B4-BE49-F238E27FC236}">
                  <a16:creationId xmlns:a16="http://schemas.microsoft.com/office/drawing/2014/main" id="{C726C987-E424-474E-AE6A-F8975A18D155}"/>
                </a:ext>
              </a:extLst>
            </p:cNvPr>
            <p:cNvSpPr/>
            <p:nvPr/>
          </p:nvSpPr>
          <p:spPr>
            <a:xfrm>
              <a:off x="7268576" y="3022417"/>
              <a:ext cx="100648" cy="86403"/>
            </a:xfrm>
            <a:custGeom>
              <a:avLst/>
              <a:gdLst/>
              <a:ahLst/>
              <a:cxnLst/>
              <a:rect l="l" t="t" r="r" b="b"/>
              <a:pathLst>
                <a:path w="756" h="649" extrusionOk="0">
                  <a:moveTo>
                    <a:pt x="326" y="1"/>
                  </a:moveTo>
                  <a:cubicBezTo>
                    <a:pt x="159" y="1"/>
                    <a:pt x="0" y="129"/>
                    <a:pt x="0" y="324"/>
                  </a:cubicBezTo>
                  <a:cubicBezTo>
                    <a:pt x="0" y="503"/>
                    <a:pt x="145" y="649"/>
                    <a:pt x="327" y="649"/>
                  </a:cubicBezTo>
                  <a:cubicBezTo>
                    <a:pt x="612" y="646"/>
                    <a:pt x="755" y="298"/>
                    <a:pt x="553" y="96"/>
                  </a:cubicBezTo>
                  <a:cubicBezTo>
                    <a:pt x="487" y="30"/>
                    <a:pt x="405" y="1"/>
                    <a:pt x="3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1;p30">
              <a:extLst>
                <a:ext uri="{FF2B5EF4-FFF2-40B4-BE49-F238E27FC236}">
                  <a16:creationId xmlns:a16="http://schemas.microsoft.com/office/drawing/2014/main" id="{B74ED489-5C2A-B747-99C4-B6C4B3EFBBC8}"/>
                </a:ext>
              </a:extLst>
            </p:cNvPr>
            <p:cNvSpPr/>
            <p:nvPr/>
          </p:nvSpPr>
          <p:spPr>
            <a:xfrm>
              <a:off x="7338836" y="3069680"/>
              <a:ext cx="133" cy="557825"/>
            </a:xfrm>
            <a:custGeom>
              <a:avLst/>
              <a:gdLst/>
              <a:ahLst/>
              <a:cxnLst/>
              <a:rect l="l" t="t" r="r" b="b"/>
              <a:pathLst>
                <a:path w="1" h="4190" fill="none" extrusionOk="0">
                  <a:moveTo>
                    <a:pt x="0" y="0"/>
                  </a:moveTo>
                  <a:lnTo>
                    <a:pt x="0" y="4190"/>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2;p30">
              <a:extLst>
                <a:ext uri="{FF2B5EF4-FFF2-40B4-BE49-F238E27FC236}">
                  <a16:creationId xmlns:a16="http://schemas.microsoft.com/office/drawing/2014/main" id="{B41B3D6D-677E-5D47-8625-73FC57E2D776}"/>
                </a:ext>
              </a:extLst>
            </p:cNvPr>
            <p:cNvSpPr/>
            <p:nvPr/>
          </p:nvSpPr>
          <p:spPr>
            <a:xfrm>
              <a:off x="6501806" y="3636300"/>
              <a:ext cx="1674002" cy="52175"/>
            </a:xfrm>
            <a:custGeom>
              <a:avLst/>
              <a:gdLst/>
              <a:ahLst/>
              <a:cxnLst/>
              <a:rect l="l" t="t" r="r" b="b"/>
              <a:pathLst>
                <a:path w="7131" h="392" fill="none" extrusionOk="0">
                  <a:moveTo>
                    <a:pt x="0" y="391"/>
                  </a:moveTo>
                  <a:lnTo>
                    <a:pt x="0" y="0"/>
                  </a:lnTo>
                  <a:lnTo>
                    <a:pt x="7130" y="0"/>
                  </a:lnTo>
                  <a:lnTo>
                    <a:pt x="7130" y="39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3;p30">
              <a:extLst>
                <a:ext uri="{FF2B5EF4-FFF2-40B4-BE49-F238E27FC236}">
                  <a16:creationId xmlns:a16="http://schemas.microsoft.com/office/drawing/2014/main" id="{7011D794-708E-EF42-B783-77BFEF74C186}"/>
                </a:ext>
              </a:extLst>
            </p:cNvPr>
            <p:cNvSpPr txBox="1"/>
            <p:nvPr/>
          </p:nvSpPr>
          <p:spPr>
            <a:xfrm>
              <a:off x="6489038" y="3907613"/>
              <a:ext cx="1673400" cy="88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Fira Sans Extra Condensed"/>
                  <a:ea typeface="Fira Sans Extra Condensed"/>
                  <a:cs typeface="Fira Sans Extra Condensed"/>
                  <a:sym typeface="Fira Sans Extra Condensed"/>
                </a:rPr>
                <a:t>Python: </a:t>
              </a:r>
              <a:r>
                <a:rPr lang="en-GB" sz="1200" err="1">
                  <a:latin typeface="Fira Sans Extra Condensed"/>
                  <a:ea typeface="Fira Sans Extra Condensed"/>
                  <a:cs typeface="Fira Sans Extra Condensed"/>
                  <a:sym typeface="Fira Sans Extra Condensed"/>
                </a:rPr>
                <a:t>tkinter</a:t>
              </a:r>
              <a:endParaRPr sz="1200">
                <a:latin typeface="Fira Sans Extra Condensed"/>
                <a:ea typeface="Fira Sans Extra Condensed"/>
                <a:cs typeface="Fira Sans Extra Condensed"/>
                <a:sym typeface="Fira Sans Extra Condensed"/>
              </a:endParaRPr>
            </a:p>
          </p:txBody>
        </p:sp>
        <p:sp>
          <p:nvSpPr>
            <p:cNvPr id="32" name="Google Shape;924;p30">
              <a:extLst>
                <a:ext uri="{FF2B5EF4-FFF2-40B4-BE49-F238E27FC236}">
                  <a16:creationId xmlns:a16="http://schemas.microsoft.com/office/drawing/2014/main" id="{1ACC2A6D-3C52-444C-87E5-27485F40B68C}"/>
                </a:ext>
              </a:extLst>
            </p:cNvPr>
            <p:cNvSpPr/>
            <p:nvPr/>
          </p:nvSpPr>
          <p:spPr>
            <a:xfrm>
              <a:off x="6832238" y="2901925"/>
              <a:ext cx="1015800" cy="326700"/>
            </a:xfrm>
            <a:prstGeom prst="chevron">
              <a:avLst>
                <a:gd name="adj" fmla="val 304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32;p30">
            <a:extLst>
              <a:ext uri="{FF2B5EF4-FFF2-40B4-BE49-F238E27FC236}">
                <a16:creationId xmlns:a16="http://schemas.microsoft.com/office/drawing/2014/main" id="{5F94CB25-5930-D14E-9D69-235A8AF81B55}"/>
              </a:ext>
            </a:extLst>
          </p:cNvPr>
          <p:cNvSpPr/>
          <p:nvPr/>
        </p:nvSpPr>
        <p:spPr>
          <a:xfrm>
            <a:off x="8090569" y="2749525"/>
            <a:ext cx="534000" cy="326700"/>
          </a:xfrm>
          <a:prstGeom prst="chevron">
            <a:avLst>
              <a:gd name="adj" fmla="val 304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3;p30">
            <a:extLst>
              <a:ext uri="{FF2B5EF4-FFF2-40B4-BE49-F238E27FC236}">
                <a16:creationId xmlns:a16="http://schemas.microsoft.com/office/drawing/2014/main" id="{AE7F75CF-90D5-F144-ADD4-5F68AC703921}"/>
              </a:ext>
            </a:extLst>
          </p:cNvPr>
          <p:cNvSpPr/>
          <p:nvPr/>
        </p:nvSpPr>
        <p:spPr>
          <a:xfrm>
            <a:off x="533269" y="2749525"/>
            <a:ext cx="534000" cy="326700"/>
          </a:xfrm>
          <a:prstGeom prst="chevron">
            <a:avLst>
              <a:gd name="adj" fmla="val 304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Phantombuster Alternatives &amp;amp; Competitors | G2">
            <a:extLst>
              <a:ext uri="{FF2B5EF4-FFF2-40B4-BE49-F238E27FC236}">
                <a16:creationId xmlns:a16="http://schemas.microsoft.com/office/drawing/2014/main" id="{10933B76-F0EA-9946-889E-0654907C6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18" y="3580295"/>
            <a:ext cx="336125" cy="3257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C595CB6-0ADE-CE43-BF16-5B9BE28E95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67" y="1204177"/>
            <a:ext cx="237384" cy="2305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488CC8B5-B845-ED45-95E1-A08B3D688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032" y="1947955"/>
            <a:ext cx="361323" cy="3406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lenium · GitHub">
            <a:extLst>
              <a:ext uri="{FF2B5EF4-FFF2-40B4-BE49-F238E27FC236}">
                <a16:creationId xmlns:a16="http://schemas.microsoft.com/office/drawing/2014/main" id="{021D8663-425B-2841-9826-24B65C583D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470" y="4276326"/>
            <a:ext cx="316432" cy="3045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w Tweepy Logo · Discussion #1404 · tweepy/tweepy · GitHub">
            <a:extLst>
              <a:ext uri="{FF2B5EF4-FFF2-40B4-BE49-F238E27FC236}">
                <a16:creationId xmlns:a16="http://schemas.microsoft.com/office/drawing/2014/main" id="{7498B926-6AC9-024E-9BF9-B9FF37E9A9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969" y="3897161"/>
            <a:ext cx="348829" cy="3591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eo4j - Wikipedia">
            <a:extLst>
              <a:ext uri="{FF2B5EF4-FFF2-40B4-BE49-F238E27FC236}">
                <a16:creationId xmlns:a16="http://schemas.microsoft.com/office/drawing/2014/main" id="{2DD79572-FA9C-0642-BD72-EC72669DDC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6014" y="1203578"/>
            <a:ext cx="630211" cy="2332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6F524D8C-0AA4-8A41-BCF9-69E7442256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1226" y="4232517"/>
            <a:ext cx="350994" cy="3509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Matplotlib logo — Matplotlib 3.5.0 documentation">
            <a:extLst>
              <a:ext uri="{FF2B5EF4-FFF2-40B4-BE49-F238E27FC236}">
                <a16:creationId xmlns:a16="http://schemas.microsoft.com/office/drawing/2014/main" id="{038F0286-DBF3-2D46-991F-AB58F1A84D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4581" y="1225073"/>
            <a:ext cx="1098173" cy="21963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Media Download Center">
            <a:extLst>
              <a:ext uri="{FF2B5EF4-FFF2-40B4-BE49-F238E27FC236}">
                <a16:creationId xmlns:a16="http://schemas.microsoft.com/office/drawing/2014/main" id="{4B149B8D-D982-A640-B9BA-E84D6A389B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4203" y="1564895"/>
            <a:ext cx="1109344" cy="24633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Create Elegant Data Visualisations Using the Grammar of Graphics • ggplot2">
            <a:extLst>
              <a:ext uri="{FF2B5EF4-FFF2-40B4-BE49-F238E27FC236}">
                <a16:creationId xmlns:a16="http://schemas.microsoft.com/office/drawing/2014/main" id="{E90BFE36-87F1-BB4D-AC50-98BD445973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5274" y="1933213"/>
            <a:ext cx="329136" cy="373761"/>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6B626005-0AA3-0E4D-8557-4841D5332A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239" y="2023116"/>
            <a:ext cx="1052949" cy="283036"/>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19236CD6-E2CB-1341-9EEE-69DBF95784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938" y="1875614"/>
            <a:ext cx="1077050" cy="201957"/>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New Bazaarvoice Media Solutions Extends Platform to Enhance">
            <a:extLst>
              <a:ext uri="{FF2B5EF4-FFF2-40B4-BE49-F238E27FC236}">
                <a16:creationId xmlns:a16="http://schemas.microsoft.com/office/drawing/2014/main" id="{302C2FFD-43DD-044A-B213-57785B6881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319" y="4254227"/>
            <a:ext cx="417272" cy="33818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lotly - Wikipedia">
            <a:extLst>
              <a:ext uri="{FF2B5EF4-FFF2-40B4-BE49-F238E27FC236}">
                <a16:creationId xmlns:a16="http://schemas.microsoft.com/office/drawing/2014/main" id="{7364C59A-8FA4-D845-8E0D-19E57BA42B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2276" y="1532292"/>
            <a:ext cx="837595" cy="279199"/>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oogle Shape;925;p30">
            <a:extLst>
              <a:ext uri="{FF2B5EF4-FFF2-40B4-BE49-F238E27FC236}">
                <a16:creationId xmlns:a16="http://schemas.microsoft.com/office/drawing/2014/main" id="{66454EF0-7ACD-4782-8AE2-F231553E6FBB}"/>
              </a:ext>
            </a:extLst>
          </p:cNvPr>
          <p:cNvGrpSpPr/>
          <p:nvPr/>
        </p:nvGrpSpPr>
        <p:grpSpPr>
          <a:xfrm>
            <a:off x="5064570" y="1067825"/>
            <a:ext cx="3497915" cy="2012633"/>
            <a:chOff x="5128070" y="1063592"/>
            <a:chExt cx="3497915" cy="2012633"/>
          </a:xfrm>
        </p:grpSpPr>
        <p:sp>
          <p:nvSpPr>
            <p:cNvPr id="65" name="Google Shape;926;p30">
              <a:extLst>
                <a:ext uri="{FF2B5EF4-FFF2-40B4-BE49-F238E27FC236}">
                  <a16:creationId xmlns:a16="http://schemas.microsoft.com/office/drawing/2014/main" id="{CAAAA93B-77AB-4863-9DBC-1780853ED1ED}"/>
                </a:ext>
              </a:extLst>
            </p:cNvPr>
            <p:cNvSpPr txBox="1"/>
            <p:nvPr/>
          </p:nvSpPr>
          <p:spPr>
            <a:xfrm>
              <a:off x="5128070" y="1063592"/>
              <a:ext cx="1672500" cy="28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en-GB" sz="1800" b="1">
                  <a:solidFill>
                    <a:schemeClr val="accent6"/>
                  </a:solidFill>
                  <a:latin typeface="Fira Sans Extra Condensed"/>
                  <a:sym typeface="Fira Sans Extra Condensed"/>
                </a:rPr>
                <a:t>Visualization</a:t>
              </a:r>
              <a:endParaRPr lang="en-US">
                <a:solidFill>
                  <a:schemeClr val="accent6"/>
                </a:solidFill>
                <a:latin typeface="Fira Sans Extra Condensed"/>
              </a:endParaRPr>
            </a:p>
          </p:txBody>
        </p:sp>
        <p:sp>
          <p:nvSpPr>
            <p:cNvPr id="67" name="Google Shape;928;p30">
              <a:extLst>
                <a:ext uri="{FF2B5EF4-FFF2-40B4-BE49-F238E27FC236}">
                  <a16:creationId xmlns:a16="http://schemas.microsoft.com/office/drawing/2014/main" id="{75D977AD-EA8D-4668-A461-F4B906A839E8}"/>
                </a:ext>
              </a:extLst>
            </p:cNvPr>
            <p:cNvSpPr/>
            <p:nvPr/>
          </p:nvSpPr>
          <p:spPr>
            <a:xfrm>
              <a:off x="5136985" y="2285842"/>
              <a:ext cx="3489000" cy="56808"/>
            </a:xfrm>
            <a:custGeom>
              <a:avLst/>
              <a:gdLst/>
              <a:ahLst/>
              <a:cxnLst/>
              <a:rect l="l" t="t" r="r" b="b"/>
              <a:pathLst>
                <a:path w="7129" h="392" fill="none" extrusionOk="0">
                  <a:moveTo>
                    <a:pt x="0" y="1"/>
                  </a:moveTo>
                  <a:lnTo>
                    <a:pt x="0" y="391"/>
                  </a:lnTo>
                  <a:lnTo>
                    <a:pt x="7128" y="391"/>
                  </a:lnTo>
                  <a:lnTo>
                    <a:pt x="7128" y="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929;p30">
              <a:extLst>
                <a:ext uri="{FF2B5EF4-FFF2-40B4-BE49-F238E27FC236}">
                  <a16:creationId xmlns:a16="http://schemas.microsoft.com/office/drawing/2014/main" id="{3D574D2F-8769-4B57-A17D-2C5B4A060D52}"/>
                </a:ext>
              </a:extLst>
            </p:cNvPr>
            <p:cNvSpPr/>
            <p:nvPr/>
          </p:nvSpPr>
          <p:spPr>
            <a:xfrm>
              <a:off x="5889525" y="2870117"/>
              <a:ext cx="86004" cy="86137"/>
            </a:xfrm>
            <a:custGeom>
              <a:avLst/>
              <a:gdLst/>
              <a:ahLst/>
              <a:cxnLst/>
              <a:rect l="l" t="t" r="r" b="b"/>
              <a:pathLst>
                <a:path w="646" h="647" extrusionOk="0">
                  <a:moveTo>
                    <a:pt x="324" y="0"/>
                  </a:moveTo>
                  <a:cubicBezTo>
                    <a:pt x="145" y="0"/>
                    <a:pt x="0" y="146"/>
                    <a:pt x="0" y="324"/>
                  </a:cubicBezTo>
                  <a:cubicBezTo>
                    <a:pt x="0" y="503"/>
                    <a:pt x="145" y="646"/>
                    <a:pt x="324" y="646"/>
                  </a:cubicBezTo>
                  <a:cubicBezTo>
                    <a:pt x="503" y="646"/>
                    <a:pt x="646" y="503"/>
                    <a:pt x="646" y="324"/>
                  </a:cubicBezTo>
                  <a:cubicBezTo>
                    <a:pt x="646" y="146"/>
                    <a:pt x="503" y="0"/>
                    <a:pt x="324"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930;p30">
              <a:extLst>
                <a:ext uri="{FF2B5EF4-FFF2-40B4-BE49-F238E27FC236}">
                  <a16:creationId xmlns:a16="http://schemas.microsoft.com/office/drawing/2014/main" id="{0B789C31-063F-4AAD-9BC5-1825A018F501}"/>
                </a:ext>
              </a:extLst>
            </p:cNvPr>
            <p:cNvSpPr/>
            <p:nvPr/>
          </p:nvSpPr>
          <p:spPr>
            <a:xfrm>
              <a:off x="5964253" y="2342777"/>
              <a:ext cx="133" cy="566479"/>
            </a:xfrm>
            <a:custGeom>
              <a:avLst/>
              <a:gdLst/>
              <a:ahLst/>
              <a:cxnLst/>
              <a:rect l="l" t="t" r="r" b="b"/>
              <a:pathLst>
                <a:path w="1" h="4255" fill="none" extrusionOk="0">
                  <a:moveTo>
                    <a:pt x="0" y="4254"/>
                  </a:moveTo>
                  <a:lnTo>
                    <a:pt x="0" y="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931;p30">
              <a:extLst>
                <a:ext uri="{FF2B5EF4-FFF2-40B4-BE49-F238E27FC236}">
                  <a16:creationId xmlns:a16="http://schemas.microsoft.com/office/drawing/2014/main" id="{3CF7F65B-11BB-4FA7-B742-1B5F34E6BFC2}"/>
                </a:ext>
              </a:extLst>
            </p:cNvPr>
            <p:cNvSpPr/>
            <p:nvPr/>
          </p:nvSpPr>
          <p:spPr>
            <a:xfrm>
              <a:off x="5456413" y="2749525"/>
              <a:ext cx="1015800" cy="326700"/>
            </a:xfrm>
            <a:prstGeom prst="chevron">
              <a:avLst>
                <a:gd name="adj" fmla="val 30463"/>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2" name="Google Shape;926;p30">
            <a:extLst>
              <a:ext uri="{FF2B5EF4-FFF2-40B4-BE49-F238E27FC236}">
                <a16:creationId xmlns:a16="http://schemas.microsoft.com/office/drawing/2014/main" id="{2DBBAE0E-B5D0-4626-92E3-C310128273BE}"/>
              </a:ext>
            </a:extLst>
          </p:cNvPr>
          <p:cNvSpPr txBox="1"/>
          <p:nvPr/>
        </p:nvSpPr>
        <p:spPr>
          <a:xfrm>
            <a:off x="3718370" y="3531625"/>
            <a:ext cx="1672500" cy="28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Analytics</a:t>
            </a:r>
            <a:endParaRPr lang="en-US" sz="1800" b="1">
              <a:solidFill>
                <a:schemeClr val="accent3"/>
              </a:solidFill>
              <a:latin typeface="Fira Sans Extra Condensed"/>
              <a:ea typeface="Fira Sans Extra Condensed"/>
              <a:cs typeface="Fira Sans Extra Condensed"/>
            </a:endParaRPr>
          </a:p>
        </p:txBody>
      </p:sp>
      <p:sp>
        <p:nvSpPr>
          <p:cNvPr id="73" name="Google Shape;927;p30">
            <a:extLst>
              <a:ext uri="{FF2B5EF4-FFF2-40B4-BE49-F238E27FC236}">
                <a16:creationId xmlns:a16="http://schemas.microsoft.com/office/drawing/2014/main" id="{06D67B8C-6F50-4472-ABF9-5A29824D2436}"/>
              </a:ext>
            </a:extLst>
          </p:cNvPr>
          <p:cNvSpPr txBox="1"/>
          <p:nvPr/>
        </p:nvSpPr>
        <p:spPr>
          <a:xfrm>
            <a:off x="3717620" y="3743138"/>
            <a:ext cx="1674000" cy="88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GB" sz="1200">
                <a:latin typeface="Fira Sans Extra Condensed"/>
                <a:ea typeface="Fira Sans Extra Condensed"/>
                <a:cs typeface="Fira Sans Extra Condensed"/>
                <a:sym typeface="Fira Sans Extra Condensed"/>
              </a:rPr>
              <a:t>Python: pandas, </a:t>
            </a:r>
            <a:r>
              <a:rPr lang="en-GB" sz="1200" err="1">
                <a:latin typeface="Fira Sans Extra Condensed"/>
                <a:ea typeface="Fira Sans Extra Condensed"/>
                <a:cs typeface="Fira Sans Extra Condensed"/>
                <a:sym typeface="Fira Sans Extra Condensed"/>
              </a:rPr>
              <a:t>numpy</a:t>
            </a:r>
            <a:r>
              <a:rPr lang="en-GB" sz="1200">
                <a:latin typeface="Fira Sans Extra Condensed"/>
                <a:ea typeface="Fira Sans Extra Condensed"/>
                <a:cs typeface="Fira Sans Extra Condensed"/>
                <a:sym typeface="Fira Sans Extra Condensed"/>
              </a:rPr>
              <a:t>, </a:t>
            </a:r>
            <a:r>
              <a:rPr lang="en-GB" sz="1200" err="1">
                <a:latin typeface="Fira Sans Extra Condensed"/>
                <a:ea typeface="Fira Sans Extra Condensed"/>
                <a:cs typeface="Fira Sans Extra Condensed"/>
                <a:sym typeface="Fira Sans Extra Condensed"/>
              </a:rPr>
              <a:t>nltk</a:t>
            </a:r>
            <a:r>
              <a:rPr lang="en-GB" sz="1200">
                <a:latin typeface="Fira Sans Extra Condensed"/>
                <a:ea typeface="Fira Sans Extra Condensed"/>
                <a:cs typeface="Fira Sans Extra Condensed"/>
                <a:sym typeface="Fira Sans Extra Condensed"/>
              </a:rPr>
              <a:t>, </a:t>
            </a:r>
            <a:r>
              <a:rPr lang="en-GB" sz="1200" err="1">
                <a:latin typeface="Fira Sans Extra Condensed"/>
                <a:ea typeface="Fira Sans Extra Condensed"/>
                <a:cs typeface="Fira Sans Extra Condensed"/>
                <a:sym typeface="Fira Sans Extra Condensed"/>
              </a:rPr>
              <a:t>textblob</a:t>
            </a:r>
            <a:endParaRPr lang="en-GB" sz="1200">
              <a:latin typeface="Fira Sans Extra Condensed"/>
              <a:ea typeface="Fira Sans Extra Condensed"/>
              <a:cs typeface="Fira Sans Extra Condensed"/>
              <a:sym typeface="Fira Sans Extra Condensed"/>
            </a:endParaRPr>
          </a:p>
        </p:txBody>
      </p:sp>
      <p:pic>
        <p:nvPicPr>
          <p:cNvPr id="43" name="Picture 42" descr="pandas (software) - Wikipedia">
            <a:extLst>
              <a:ext uri="{FF2B5EF4-FFF2-40B4-BE49-F238E27FC236}">
                <a16:creationId xmlns:a16="http://schemas.microsoft.com/office/drawing/2014/main" id="{CB9D5625-AAA2-4B1E-94F0-5A221FD3BC4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25204" y="4262116"/>
            <a:ext cx="777503" cy="3207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Logo&#10;&#10;Description automatically generated">
            <a:extLst>
              <a:ext uri="{FF2B5EF4-FFF2-40B4-BE49-F238E27FC236}">
                <a16:creationId xmlns:a16="http://schemas.microsoft.com/office/drawing/2014/main" id="{4AD95639-8CF4-4427-9A08-64B35D02E4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03573" y="4253647"/>
            <a:ext cx="708649" cy="31958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TextBlob: Simplified Text Processing — TextBlob 0.16.0 documentation">
            <a:extLst>
              <a:ext uri="{FF2B5EF4-FFF2-40B4-BE49-F238E27FC236}">
                <a16:creationId xmlns:a16="http://schemas.microsoft.com/office/drawing/2014/main" id="{3B1AD0CD-C993-484A-A5A3-40836439F17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79636" y="4140728"/>
            <a:ext cx="535003" cy="48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11575"/>
      </p:ext>
    </p:extLst>
  </p:cSld>
  <p:clrMapOvr>
    <a:masterClrMapping/>
  </p:clrMapOvr>
</p:sld>
</file>

<file path=ppt/theme/theme1.xml><?xml version="1.0" encoding="utf-8"?>
<a:theme xmlns:a="http://schemas.openxmlformats.org/drawingml/2006/main" name="Privacy &amp; Big Data Infographics by Slidesgo">
  <a:themeElements>
    <a:clrScheme name="Simple Light">
      <a:dk1>
        <a:srgbClr val="000000"/>
      </a:dk1>
      <a:lt1>
        <a:srgbClr val="FFFFFF"/>
      </a:lt1>
      <a:dk2>
        <a:srgbClr val="818181"/>
      </a:dk2>
      <a:lt2>
        <a:srgbClr val="E6E6E6"/>
      </a:lt2>
      <a:accent1>
        <a:srgbClr val="115F8A"/>
      </a:accent1>
      <a:accent2>
        <a:srgbClr val="01B8AC"/>
      </a:accent2>
      <a:accent3>
        <a:srgbClr val="5CCFEE"/>
      </a:accent3>
      <a:accent4>
        <a:srgbClr val="FDCD51"/>
      </a:accent4>
      <a:accent5>
        <a:srgbClr val="115F8A"/>
      </a:accent5>
      <a:accent6>
        <a:srgbClr val="01B8A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2872</Words>
  <Application>Microsoft Macintosh PowerPoint</Application>
  <PresentationFormat>On-screen Show (16:9)</PresentationFormat>
  <Paragraphs>416</Paragraphs>
  <Slides>36</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Arial,Sans-Serif</vt:lpstr>
      <vt:lpstr>Fira Sans Extra Condensed SemiBold</vt:lpstr>
      <vt:lpstr>Arial</vt:lpstr>
      <vt:lpstr>Calibri</vt:lpstr>
      <vt:lpstr>Fira Sans</vt:lpstr>
      <vt:lpstr>Fira Sans Extra Condensed</vt:lpstr>
      <vt:lpstr>Fira Sans Extra Condensed Medium</vt:lpstr>
      <vt:lpstr>Lato Black</vt:lpstr>
      <vt:lpstr>Roboto</vt:lpstr>
      <vt:lpstr>Privacy &amp; Big Data Infographics by Slidesgo</vt:lpstr>
      <vt:lpstr>Analysis On Beauty Industry</vt:lpstr>
      <vt:lpstr>Agenda</vt:lpstr>
      <vt:lpstr>Team: Millenium Consulting</vt:lpstr>
      <vt:lpstr>Executive Summary</vt:lpstr>
      <vt:lpstr>Data Infrastructure</vt:lpstr>
      <vt:lpstr>Data Profile</vt:lpstr>
      <vt:lpstr>PowerPoint Presentation</vt:lpstr>
      <vt:lpstr>ETL Process: Extraction, Transformation &amp; Load </vt:lpstr>
      <vt:lpstr>Implementation Tools</vt:lpstr>
      <vt:lpstr>Design Considerations</vt:lpstr>
      <vt:lpstr>Data Collection: Selenium Attempt</vt:lpstr>
      <vt:lpstr>Data Collection: XHR Requests To Scrape Sephora Data</vt:lpstr>
      <vt:lpstr>Data Collection: Tweepy Api</vt:lpstr>
      <vt:lpstr>Data Collection: Phantom Buster</vt:lpstr>
      <vt:lpstr>Data Preparation: Data Cleanup</vt:lpstr>
      <vt:lpstr>Data Preparation: Data Cleanup Continued</vt:lpstr>
      <vt:lpstr>Data Preparation: OpenRefine</vt:lpstr>
      <vt:lpstr>Cloud Data Storage: GCP</vt:lpstr>
      <vt:lpstr>SQL: EER Model</vt:lpstr>
      <vt:lpstr>SQL: Dimensional Model</vt:lpstr>
      <vt:lpstr>NoSQL: MongoDB – Reviews Customer Context</vt:lpstr>
      <vt:lpstr>NoSQL: Neo4J - Product Ingredient Relationships In Graph</vt:lpstr>
      <vt:lpstr>Five Business Use Cases With Analyses</vt:lpstr>
      <vt:lpstr>Case 1: Tweet Sentimental Analysis Using TextBlob And NLP</vt:lpstr>
      <vt:lpstr>Case 1: Brand Perception Based On Sentiment Of Tweets</vt:lpstr>
      <vt:lpstr>Case 2:  Key Performance</vt:lpstr>
      <vt:lpstr>Case 2:  Key Performance</vt:lpstr>
      <vt:lpstr>Case 3: User Journey On Demo App Built On Tkinter (Python GUI)</vt:lpstr>
      <vt:lpstr>Case 4: Competitor Lookup</vt:lpstr>
      <vt:lpstr>Case 5: Customer Demographic and Attribute Distribution</vt:lpstr>
      <vt:lpstr>Case 5: Average Product Rating Over Time</vt:lpstr>
      <vt:lpstr>Case 5: Product for Specific Area of Concern</vt:lpstr>
      <vt:lpstr>Case 5: Top Products with Certain Attributes In Mind</vt:lpstr>
      <vt:lpstr>Lessons Learned &amp; Recommendations </vt:lpstr>
      <vt:lpstr>Thank you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&amp; Big Data Infographics</dc:title>
  <cp:lastModifiedBy>Ahjeong Yeom</cp:lastModifiedBy>
  <cp:revision>4</cp:revision>
  <dcterms:modified xsi:type="dcterms:W3CDTF">2021-12-11T23:38:19Z</dcterms:modified>
</cp:coreProperties>
</file>